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60" r:id="rId3"/>
    <p:sldId id="259" r:id="rId4"/>
    <p:sldId id="312" r:id="rId5"/>
    <p:sldId id="290" r:id="rId6"/>
    <p:sldId id="287" r:id="rId7"/>
    <p:sldId id="307" r:id="rId8"/>
    <p:sldId id="313" r:id="rId9"/>
    <p:sldId id="308" r:id="rId10"/>
    <p:sldId id="314" r:id="rId11"/>
    <p:sldId id="286"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1D6FE"/>
    <a:srgbClr val="128EB7"/>
    <a:srgbClr val="163A46"/>
    <a:srgbClr val="E6E6E6"/>
    <a:srgbClr val="FFFFFF"/>
    <a:srgbClr val="FFCCCC"/>
    <a:srgbClr val="FF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4" d="100"/>
          <a:sy n="64" d="100"/>
        </p:scale>
        <p:origin x="680"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81C124-45E1-4C64-BC48-0129F1145424}" type="doc">
      <dgm:prSet loTypeId="urn:microsoft.com/office/officeart/2005/8/layout/bProcess2" loCatId="process" qsTypeId="urn:microsoft.com/office/officeart/2005/8/quickstyle/simple1" qsCatId="simple" csTypeId="urn:microsoft.com/office/officeart/2005/8/colors/accent1_5" csCatId="accent1" phldr="1"/>
      <dgm:spPr/>
      <dgm:t>
        <a:bodyPr/>
        <a:lstStyle/>
        <a:p>
          <a:endParaRPr lang="zh-CN" altLang="en-US"/>
        </a:p>
      </dgm:t>
    </dgm:pt>
    <dgm:pt modelId="{B87DBE59-DCB5-4626-AAAC-86BB33EED22B}">
      <dgm:prSet/>
      <dgm:spPr/>
      <dgm:t>
        <a:bodyPr/>
        <a:lstStyle/>
        <a:p>
          <a:r>
            <a:rPr lang="en-US" dirty="0"/>
            <a:t>a -- </a:t>
          </a:r>
          <a:r>
            <a:rPr lang="zh-CN" dirty="0"/>
            <a:t>表示要观察的数据。</a:t>
          </a:r>
          <a:r>
            <a:rPr lang="en-US" dirty="0"/>
            <a:t> </a:t>
          </a:r>
          <a:endParaRPr lang="zh-CN" dirty="0"/>
        </a:p>
      </dgm:t>
    </dgm:pt>
    <dgm:pt modelId="{E5833CEE-83FA-43DE-AE90-591CEFBBE5EE}" type="parTrans" cxnId="{847BD2AC-137D-4643-94F8-E7F2FB0FD47C}">
      <dgm:prSet/>
      <dgm:spPr/>
      <dgm:t>
        <a:bodyPr/>
        <a:lstStyle/>
        <a:p>
          <a:endParaRPr lang="zh-CN" altLang="en-US"/>
        </a:p>
      </dgm:t>
    </dgm:pt>
    <dgm:pt modelId="{79BB2992-CB07-4F53-9D36-145B9A20F22F}" type="sibTrans" cxnId="{847BD2AC-137D-4643-94F8-E7F2FB0FD47C}">
      <dgm:prSet/>
      <dgm:spPr/>
      <dgm:t>
        <a:bodyPr/>
        <a:lstStyle/>
        <a:p>
          <a:endParaRPr lang="zh-CN" altLang="en-US"/>
        </a:p>
      </dgm:t>
    </dgm:pt>
    <dgm:pt modelId="{C8FCC36F-54A3-4B08-A431-2AB6D1F4DE41}">
      <dgm:prSet/>
      <dgm:spPr/>
      <dgm:t>
        <a:bodyPr/>
        <a:lstStyle/>
        <a:p>
          <a:r>
            <a:rPr lang="en-US" dirty="0"/>
            <a:t>bins -- </a:t>
          </a:r>
          <a:r>
            <a:rPr lang="zh-CN" dirty="0"/>
            <a:t>用于控制条形的数量。</a:t>
          </a:r>
        </a:p>
      </dgm:t>
    </dgm:pt>
    <dgm:pt modelId="{64B2D6DE-437F-4C33-8153-24C7EEDB4D2D}" type="parTrans" cxnId="{5FBD34F3-5926-4073-8779-DF45E1361870}">
      <dgm:prSet/>
      <dgm:spPr/>
      <dgm:t>
        <a:bodyPr/>
        <a:lstStyle/>
        <a:p>
          <a:endParaRPr lang="zh-CN" altLang="en-US"/>
        </a:p>
      </dgm:t>
    </dgm:pt>
    <dgm:pt modelId="{103C3F7F-2D6B-4786-ABCF-BB1CD0481C07}" type="sibTrans" cxnId="{5FBD34F3-5926-4073-8779-DF45E1361870}">
      <dgm:prSet/>
      <dgm:spPr/>
      <dgm:t>
        <a:bodyPr/>
        <a:lstStyle/>
        <a:p>
          <a:endParaRPr lang="zh-CN" altLang="en-US"/>
        </a:p>
      </dgm:t>
    </dgm:pt>
    <dgm:pt modelId="{5A9073BE-998D-4C92-8633-2C2DB73436E1}">
      <dgm:prSet/>
      <dgm:spPr/>
      <dgm:t>
        <a:bodyPr/>
        <a:lstStyle/>
        <a:p>
          <a:r>
            <a:rPr lang="en-US" dirty="0" err="1"/>
            <a:t>kde</a:t>
          </a:r>
          <a:r>
            <a:rPr lang="en-US" dirty="0"/>
            <a:t> -- </a:t>
          </a:r>
          <a:r>
            <a:rPr lang="zh-CN" dirty="0"/>
            <a:t>表示是否绘制高斯核密度估计曲线。</a:t>
          </a:r>
        </a:p>
      </dgm:t>
    </dgm:pt>
    <dgm:pt modelId="{9BCA799B-B26D-49A0-8BB4-2313416442CD}" type="parTrans" cxnId="{B6B7675C-70A0-41F5-8FC7-8B9FFFB98A4C}">
      <dgm:prSet/>
      <dgm:spPr/>
      <dgm:t>
        <a:bodyPr/>
        <a:lstStyle/>
        <a:p>
          <a:endParaRPr lang="zh-CN" altLang="en-US"/>
        </a:p>
      </dgm:t>
    </dgm:pt>
    <dgm:pt modelId="{80410264-4728-4200-83B6-AF6CAC4A724A}" type="sibTrans" cxnId="{B6B7675C-70A0-41F5-8FC7-8B9FFFB98A4C}">
      <dgm:prSet/>
      <dgm:spPr/>
      <dgm:t>
        <a:bodyPr/>
        <a:lstStyle/>
        <a:p>
          <a:endParaRPr lang="zh-CN" altLang="en-US"/>
        </a:p>
      </dgm:t>
    </dgm:pt>
    <dgm:pt modelId="{90CF8F2E-FEDC-4F4C-A2CC-2514C6D77E4F}" type="pres">
      <dgm:prSet presAssocID="{3B81C124-45E1-4C64-BC48-0129F1145424}" presName="diagram" presStyleCnt="0">
        <dgm:presLayoutVars>
          <dgm:dir/>
          <dgm:resizeHandles/>
        </dgm:presLayoutVars>
      </dgm:prSet>
      <dgm:spPr/>
    </dgm:pt>
    <dgm:pt modelId="{9C04E504-8F26-48DA-AF8D-F0E30D075FBC}" type="pres">
      <dgm:prSet presAssocID="{B87DBE59-DCB5-4626-AAAC-86BB33EED22B}" presName="firstNode" presStyleLbl="node1" presStyleIdx="0" presStyleCnt="3">
        <dgm:presLayoutVars>
          <dgm:bulletEnabled val="1"/>
        </dgm:presLayoutVars>
      </dgm:prSet>
      <dgm:spPr/>
    </dgm:pt>
    <dgm:pt modelId="{D9D1E6B2-7448-40B7-A16E-D471A91C9136}" type="pres">
      <dgm:prSet presAssocID="{79BB2992-CB07-4F53-9D36-145B9A20F22F}" presName="sibTrans" presStyleLbl="sibTrans2D1" presStyleIdx="0" presStyleCnt="2"/>
      <dgm:spPr/>
    </dgm:pt>
    <dgm:pt modelId="{C6E3DECC-688B-496A-B0BB-A3843A18D2EA}" type="pres">
      <dgm:prSet presAssocID="{C8FCC36F-54A3-4B08-A431-2AB6D1F4DE41}" presName="middleNode" presStyleCnt="0"/>
      <dgm:spPr/>
    </dgm:pt>
    <dgm:pt modelId="{47A655E3-2DC8-43B0-9EF9-8318961AE3DF}" type="pres">
      <dgm:prSet presAssocID="{C8FCC36F-54A3-4B08-A431-2AB6D1F4DE41}" presName="padding" presStyleLbl="node1" presStyleIdx="0" presStyleCnt="3"/>
      <dgm:spPr/>
    </dgm:pt>
    <dgm:pt modelId="{8CECD96A-D999-4E2A-93B8-67443160E4AE}" type="pres">
      <dgm:prSet presAssocID="{C8FCC36F-54A3-4B08-A431-2AB6D1F4DE41}" presName="shape" presStyleLbl="node1" presStyleIdx="1" presStyleCnt="3" custScaleX="130221" custScaleY="126860">
        <dgm:presLayoutVars>
          <dgm:bulletEnabled val="1"/>
        </dgm:presLayoutVars>
      </dgm:prSet>
      <dgm:spPr/>
    </dgm:pt>
    <dgm:pt modelId="{07D21DD5-B4E3-4570-9031-A7A767005121}" type="pres">
      <dgm:prSet presAssocID="{103C3F7F-2D6B-4786-ABCF-BB1CD0481C07}" presName="sibTrans" presStyleLbl="sibTrans2D1" presStyleIdx="1" presStyleCnt="2"/>
      <dgm:spPr/>
    </dgm:pt>
    <dgm:pt modelId="{CDCCA276-33E3-476F-ACB1-033892FC558C}" type="pres">
      <dgm:prSet presAssocID="{5A9073BE-998D-4C92-8633-2C2DB73436E1}" presName="lastNode" presStyleLbl="node1" presStyleIdx="2" presStyleCnt="3" custLinFactNeighborX="-297" custLinFactNeighborY="-48">
        <dgm:presLayoutVars>
          <dgm:bulletEnabled val="1"/>
        </dgm:presLayoutVars>
      </dgm:prSet>
      <dgm:spPr/>
    </dgm:pt>
  </dgm:ptLst>
  <dgm:cxnLst>
    <dgm:cxn modelId="{FEE1E234-27C2-43BB-845F-873111246649}" type="presOf" srcId="{3B81C124-45E1-4C64-BC48-0129F1145424}" destId="{90CF8F2E-FEDC-4F4C-A2CC-2514C6D77E4F}" srcOrd="0" destOrd="0" presId="urn:microsoft.com/office/officeart/2005/8/layout/bProcess2"/>
    <dgm:cxn modelId="{B6B7675C-70A0-41F5-8FC7-8B9FFFB98A4C}" srcId="{3B81C124-45E1-4C64-BC48-0129F1145424}" destId="{5A9073BE-998D-4C92-8633-2C2DB73436E1}" srcOrd="2" destOrd="0" parTransId="{9BCA799B-B26D-49A0-8BB4-2313416442CD}" sibTransId="{80410264-4728-4200-83B6-AF6CAC4A724A}"/>
    <dgm:cxn modelId="{A2F47273-EF9A-4131-9746-3AEA46AF57DE}" type="presOf" srcId="{C8FCC36F-54A3-4B08-A431-2AB6D1F4DE41}" destId="{8CECD96A-D999-4E2A-93B8-67443160E4AE}" srcOrd="0" destOrd="0" presId="urn:microsoft.com/office/officeart/2005/8/layout/bProcess2"/>
    <dgm:cxn modelId="{3BFC6582-D0AF-4C01-866A-ED3465B47F38}" type="presOf" srcId="{103C3F7F-2D6B-4786-ABCF-BB1CD0481C07}" destId="{07D21DD5-B4E3-4570-9031-A7A767005121}" srcOrd="0" destOrd="0" presId="urn:microsoft.com/office/officeart/2005/8/layout/bProcess2"/>
    <dgm:cxn modelId="{1DFF3B8C-4FA8-4EF0-98C2-86751BA3A99E}" type="presOf" srcId="{79BB2992-CB07-4F53-9D36-145B9A20F22F}" destId="{D9D1E6B2-7448-40B7-A16E-D471A91C9136}" srcOrd="0" destOrd="0" presId="urn:microsoft.com/office/officeart/2005/8/layout/bProcess2"/>
    <dgm:cxn modelId="{61096D9E-47CC-4106-9D31-C1BCC70CDB75}" type="presOf" srcId="{5A9073BE-998D-4C92-8633-2C2DB73436E1}" destId="{CDCCA276-33E3-476F-ACB1-033892FC558C}" srcOrd="0" destOrd="0" presId="urn:microsoft.com/office/officeart/2005/8/layout/bProcess2"/>
    <dgm:cxn modelId="{847BD2AC-137D-4643-94F8-E7F2FB0FD47C}" srcId="{3B81C124-45E1-4C64-BC48-0129F1145424}" destId="{B87DBE59-DCB5-4626-AAAC-86BB33EED22B}" srcOrd="0" destOrd="0" parTransId="{E5833CEE-83FA-43DE-AE90-591CEFBBE5EE}" sibTransId="{79BB2992-CB07-4F53-9D36-145B9A20F22F}"/>
    <dgm:cxn modelId="{5A0100D3-ED82-4186-8787-0445CBF0C2EE}" type="presOf" srcId="{B87DBE59-DCB5-4626-AAAC-86BB33EED22B}" destId="{9C04E504-8F26-48DA-AF8D-F0E30D075FBC}" srcOrd="0" destOrd="0" presId="urn:microsoft.com/office/officeart/2005/8/layout/bProcess2"/>
    <dgm:cxn modelId="{5FBD34F3-5926-4073-8779-DF45E1361870}" srcId="{3B81C124-45E1-4C64-BC48-0129F1145424}" destId="{C8FCC36F-54A3-4B08-A431-2AB6D1F4DE41}" srcOrd="1" destOrd="0" parTransId="{64B2D6DE-437F-4C33-8153-24C7EEDB4D2D}" sibTransId="{103C3F7F-2D6B-4786-ABCF-BB1CD0481C07}"/>
    <dgm:cxn modelId="{66D1F512-F051-4D37-ACD9-81C8C2AC2D8F}" type="presParOf" srcId="{90CF8F2E-FEDC-4F4C-A2CC-2514C6D77E4F}" destId="{9C04E504-8F26-48DA-AF8D-F0E30D075FBC}" srcOrd="0" destOrd="0" presId="urn:microsoft.com/office/officeart/2005/8/layout/bProcess2"/>
    <dgm:cxn modelId="{0B80315E-71C7-4155-B507-F838BB0A5681}" type="presParOf" srcId="{90CF8F2E-FEDC-4F4C-A2CC-2514C6D77E4F}" destId="{D9D1E6B2-7448-40B7-A16E-D471A91C9136}" srcOrd="1" destOrd="0" presId="urn:microsoft.com/office/officeart/2005/8/layout/bProcess2"/>
    <dgm:cxn modelId="{F32B7993-DD1D-4F09-AC65-9048D8776094}" type="presParOf" srcId="{90CF8F2E-FEDC-4F4C-A2CC-2514C6D77E4F}" destId="{C6E3DECC-688B-496A-B0BB-A3843A18D2EA}" srcOrd="2" destOrd="0" presId="urn:microsoft.com/office/officeart/2005/8/layout/bProcess2"/>
    <dgm:cxn modelId="{64B014F0-2DB5-442A-A057-673CC1999BB4}" type="presParOf" srcId="{C6E3DECC-688B-496A-B0BB-A3843A18D2EA}" destId="{47A655E3-2DC8-43B0-9EF9-8318961AE3DF}" srcOrd="0" destOrd="0" presId="urn:microsoft.com/office/officeart/2005/8/layout/bProcess2"/>
    <dgm:cxn modelId="{4BDA82A2-C727-49DC-9627-795FC81CFB8F}" type="presParOf" srcId="{C6E3DECC-688B-496A-B0BB-A3843A18D2EA}" destId="{8CECD96A-D999-4E2A-93B8-67443160E4AE}" srcOrd="1" destOrd="0" presId="urn:microsoft.com/office/officeart/2005/8/layout/bProcess2"/>
    <dgm:cxn modelId="{C468BD2E-7397-4FCC-B979-3FF4FD25CB9B}" type="presParOf" srcId="{90CF8F2E-FEDC-4F4C-A2CC-2514C6D77E4F}" destId="{07D21DD5-B4E3-4570-9031-A7A767005121}" srcOrd="3" destOrd="0" presId="urn:microsoft.com/office/officeart/2005/8/layout/bProcess2"/>
    <dgm:cxn modelId="{D1A889D8-5938-4FDE-B9EB-7D4B3C0AF704}" type="presParOf" srcId="{90CF8F2E-FEDC-4F4C-A2CC-2514C6D77E4F}" destId="{CDCCA276-33E3-476F-ACB1-033892FC558C}" srcOrd="4" destOrd="0" presId="urn:microsoft.com/office/officeart/2005/8/layout/b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04E504-8F26-48DA-AF8D-F0E30D075FBC}">
      <dsp:nvSpPr>
        <dsp:cNvPr id="0" name=""/>
        <dsp:cNvSpPr/>
      </dsp:nvSpPr>
      <dsp:spPr>
        <a:xfrm>
          <a:off x="124409" y="1107"/>
          <a:ext cx="2296962" cy="2296962"/>
        </a:xfrm>
        <a:prstGeom prst="ellipse">
          <a:avLst/>
        </a:prstGeom>
        <a:solidFill>
          <a:schemeClr val="accent1">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a -- </a:t>
          </a:r>
          <a:r>
            <a:rPr lang="zh-CN" sz="2000" kern="1200" dirty="0"/>
            <a:t>表示要观察的数据。</a:t>
          </a:r>
          <a:r>
            <a:rPr lang="en-US" sz="2000" kern="1200" dirty="0"/>
            <a:t> </a:t>
          </a:r>
          <a:endParaRPr lang="zh-CN" sz="2000" kern="1200" dirty="0"/>
        </a:p>
      </dsp:txBody>
      <dsp:txXfrm>
        <a:off x="460791" y="337489"/>
        <a:ext cx="1624198" cy="1624198"/>
      </dsp:txXfrm>
    </dsp:sp>
    <dsp:sp modelId="{D9D1E6B2-7448-40B7-A16E-D471A91C9136}">
      <dsp:nvSpPr>
        <dsp:cNvPr id="0" name=""/>
        <dsp:cNvSpPr/>
      </dsp:nvSpPr>
      <dsp:spPr>
        <a:xfrm rot="5400000">
          <a:off x="2688502" y="807049"/>
          <a:ext cx="803936" cy="685077"/>
        </a:xfrm>
        <a:prstGeom prst="triangle">
          <a:avLst/>
        </a:prstGeom>
        <a:solidFill>
          <a:schemeClr val="accent1">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CECD96A-D999-4E2A-93B8-67443160E4AE}">
      <dsp:nvSpPr>
        <dsp:cNvPr id="0" name=""/>
        <dsp:cNvSpPr/>
      </dsp:nvSpPr>
      <dsp:spPr>
        <a:xfrm>
          <a:off x="3720792" y="177794"/>
          <a:ext cx="1995081" cy="1943588"/>
        </a:xfrm>
        <a:prstGeom prst="ellipse">
          <a:avLst/>
        </a:prstGeom>
        <a:solidFill>
          <a:schemeClr val="accent1">
            <a:alpha val="90000"/>
            <a:hueOff val="0"/>
            <a:satOff val="0"/>
            <a:lumOff val="0"/>
            <a:alphaOff val="-2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bins -- </a:t>
          </a:r>
          <a:r>
            <a:rPr lang="zh-CN" sz="2000" kern="1200" dirty="0"/>
            <a:t>用于控制条形的数量。</a:t>
          </a:r>
        </a:p>
      </dsp:txBody>
      <dsp:txXfrm>
        <a:off x="4012965" y="462426"/>
        <a:ext cx="1410735" cy="1374324"/>
      </dsp:txXfrm>
    </dsp:sp>
    <dsp:sp modelId="{07D21DD5-B4E3-4570-9031-A7A767005121}">
      <dsp:nvSpPr>
        <dsp:cNvPr id="0" name=""/>
        <dsp:cNvSpPr/>
      </dsp:nvSpPr>
      <dsp:spPr>
        <a:xfrm rot="5398898">
          <a:off x="5979594" y="806516"/>
          <a:ext cx="803936" cy="685077"/>
        </a:xfrm>
        <a:prstGeom prst="triangle">
          <a:avLst/>
        </a:prstGeom>
        <a:solidFill>
          <a:schemeClr val="accent1">
            <a:shade val="90000"/>
            <a:hueOff val="415426"/>
            <a:satOff val="-8871"/>
            <a:lumOff val="33109"/>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DCCA276-33E3-476F-ACB1-033892FC558C}">
      <dsp:nvSpPr>
        <dsp:cNvPr id="0" name=""/>
        <dsp:cNvSpPr/>
      </dsp:nvSpPr>
      <dsp:spPr>
        <a:xfrm>
          <a:off x="7008473" y="4"/>
          <a:ext cx="2296962" cy="2296962"/>
        </a:xfrm>
        <a:prstGeom prst="ellipse">
          <a:avLst/>
        </a:prstGeom>
        <a:solidFill>
          <a:schemeClr val="accent1">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err="1"/>
            <a:t>kde</a:t>
          </a:r>
          <a:r>
            <a:rPr lang="en-US" sz="2000" kern="1200" dirty="0"/>
            <a:t> -- </a:t>
          </a:r>
          <a:r>
            <a:rPr lang="zh-CN" sz="2000" kern="1200" dirty="0"/>
            <a:t>表示是否绘制高斯核密度估计曲线。</a:t>
          </a:r>
        </a:p>
      </dsp:txBody>
      <dsp:txXfrm>
        <a:off x="7344855" y="336386"/>
        <a:ext cx="1624198" cy="1624198"/>
      </dsp:txXfrm>
    </dsp:sp>
  </dsp:spTree>
</dsp:drawing>
</file>

<file path=ppt/diagrams/layout1.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04F2D5-FC54-4A12-B984-3292BDC34C78}" type="datetimeFigureOut">
              <a:rPr lang="zh-CN" altLang="en-US" smtClean="0"/>
              <a:t>2024/3/14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D5B071-A0F3-48DB-926C-12570F83BB30}" type="slidenum">
              <a:rPr lang="zh-CN" altLang="en-US" smtClean="0"/>
              <a:t>‹#›</a:t>
            </a:fld>
            <a:endParaRPr lang="zh-CN" altLang="en-US"/>
          </a:p>
        </p:txBody>
      </p:sp>
    </p:spTree>
    <p:extLst>
      <p:ext uri="{BB962C8B-B14F-4D97-AF65-F5344CB8AC3E}">
        <p14:creationId xmlns:p14="http://schemas.microsoft.com/office/powerpoint/2010/main" val="3158640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5" name="矩形 4"/>
          <p:cNvSpPr/>
          <p:nvPr userDrawn="1"/>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0" y="0"/>
            <a:ext cx="12192000" cy="6858000"/>
          </a:xfrm>
          <a:prstGeom prst="rect">
            <a:avLst/>
          </a:prstGeom>
          <a:blipFill dpi="0" rotWithShape="1">
            <a:blip r:embed="rId2">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4" name="图片 283"/>
          <p:cNvPicPr>
            <a:picLocks noChangeAspect="1"/>
          </p:cNvPicPr>
          <p:nvPr userDrawn="1"/>
        </p:nvPicPr>
        <p:blipFill rotWithShape="1">
          <a:blip r:embed="rId3"/>
          <a:srcRect l="3358" r="9963"/>
          <a:stretch>
            <a:fillRect/>
          </a:stretch>
        </p:blipFill>
        <p:spPr>
          <a:xfrm>
            <a:off x="-1" y="0"/>
            <a:ext cx="12192001" cy="68579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1" y="2130427"/>
            <a:ext cx="10363200" cy="1470026"/>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828801" y="3886200"/>
            <a:ext cx="8534400" cy="1752600"/>
          </a:xfrm>
          <a:prstGeom prst="rect">
            <a:avLst/>
          </a:prstGeom>
        </p:spPr>
        <p:txBody>
          <a:bodyPr/>
          <a:lstStyle>
            <a:lvl1pPr marL="0" indent="0" algn="ctr">
              <a:buNone/>
              <a:defRPr>
                <a:solidFill>
                  <a:schemeClr val="tx1">
                    <a:tint val="75000"/>
                  </a:schemeClr>
                </a:solidFill>
              </a:defRPr>
            </a:lvl1pPr>
            <a:lvl2pPr marL="609302" indent="0" algn="ctr">
              <a:buNone/>
              <a:defRPr>
                <a:solidFill>
                  <a:schemeClr val="tx1">
                    <a:tint val="75000"/>
                  </a:schemeClr>
                </a:solidFill>
              </a:defRPr>
            </a:lvl2pPr>
            <a:lvl3pPr marL="1218601" indent="0" algn="ctr">
              <a:buNone/>
              <a:defRPr>
                <a:solidFill>
                  <a:schemeClr val="tx1">
                    <a:tint val="75000"/>
                  </a:schemeClr>
                </a:solidFill>
              </a:defRPr>
            </a:lvl3pPr>
            <a:lvl4pPr marL="1827903" indent="0" algn="ctr">
              <a:buNone/>
              <a:defRPr>
                <a:solidFill>
                  <a:schemeClr val="tx1">
                    <a:tint val="75000"/>
                  </a:schemeClr>
                </a:solidFill>
              </a:defRPr>
            </a:lvl4pPr>
            <a:lvl5pPr marL="2437206" indent="0" algn="ctr">
              <a:buNone/>
              <a:defRPr>
                <a:solidFill>
                  <a:schemeClr val="tx1">
                    <a:tint val="75000"/>
                  </a:schemeClr>
                </a:solidFill>
              </a:defRPr>
            </a:lvl5pPr>
            <a:lvl6pPr marL="3046506" indent="0" algn="ctr">
              <a:buNone/>
              <a:defRPr>
                <a:solidFill>
                  <a:schemeClr val="tx1">
                    <a:tint val="75000"/>
                  </a:schemeClr>
                </a:solidFill>
              </a:defRPr>
            </a:lvl6pPr>
            <a:lvl7pPr marL="3655807" indent="0" algn="ctr">
              <a:buNone/>
              <a:defRPr>
                <a:solidFill>
                  <a:schemeClr val="tx1">
                    <a:tint val="75000"/>
                  </a:schemeClr>
                </a:solidFill>
              </a:defRPr>
            </a:lvl7pPr>
            <a:lvl8pPr marL="4265108" indent="0" algn="ctr">
              <a:buNone/>
              <a:defRPr>
                <a:solidFill>
                  <a:schemeClr val="tx1">
                    <a:tint val="75000"/>
                  </a:schemeClr>
                </a:solidFill>
              </a:defRPr>
            </a:lvl8pPr>
            <a:lvl9pPr marL="487441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a:xfrm>
            <a:off x="609677" y="6356746"/>
            <a:ext cx="2845151" cy="365780"/>
          </a:xfrm>
          <a:prstGeom prst="rect">
            <a:avLst/>
          </a:prstGeom>
        </p:spPr>
        <p:txBody>
          <a:bodyPr/>
          <a:lstStyle>
            <a:lvl1pPr>
              <a:defRPr/>
            </a:lvl1pPr>
          </a:lstStyle>
          <a:p>
            <a:pPr>
              <a:defRPr/>
            </a:pPr>
            <a:fld id="{8B4E67A1-5C53-42BD-AB2C-709FEF61F269}" type="datetimeFigureOut">
              <a:rPr lang="zh-CN" altLang="en-US"/>
              <a:pPr>
                <a:defRPr/>
              </a:pPr>
              <a:t>2024/3/14</a:t>
            </a:fld>
            <a:endParaRPr lang="zh-CN" altLang="en-US"/>
          </a:p>
        </p:txBody>
      </p:sp>
      <p:sp>
        <p:nvSpPr>
          <p:cNvPr id="5" name="页脚占位符 4"/>
          <p:cNvSpPr>
            <a:spLocks noGrp="1"/>
          </p:cNvSpPr>
          <p:nvPr>
            <p:ph type="ftr" sz="quarter" idx="11"/>
          </p:nvPr>
        </p:nvSpPr>
        <p:spPr>
          <a:xfrm>
            <a:off x="4165363" y="6356746"/>
            <a:ext cx="3861276" cy="365780"/>
          </a:xfrm>
          <a:prstGeom prst="rect">
            <a:avLst/>
          </a:prstGeom>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a:xfrm>
            <a:off x="8737174" y="6356746"/>
            <a:ext cx="2845151" cy="365780"/>
          </a:xfrm>
          <a:prstGeom prst="rect">
            <a:avLst/>
          </a:prstGeom>
        </p:spPr>
        <p:txBody>
          <a:bodyPr/>
          <a:lstStyle>
            <a:lvl1pPr>
              <a:defRPr/>
            </a:lvl1pPr>
          </a:lstStyle>
          <a:p>
            <a:fld id="{5A80EFF5-4C64-44AF-903C-4654B01C43E2}" type="slidenum">
              <a:rPr lang="zh-CN" altLang="en-US"/>
              <a:pPr/>
              <a:t>‹#›</a:t>
            </a:fld>
            <a:endParaRPr lang="zh-CN" altLang="en-US"/>
          </a:p>
        </p:txBody>
      </p:sp>
    </p:spTree>
    <p:extLst>
      <p:ext uri="{BB962C8B-B14F-4D97-AF65-F5344CB8AC3E}">
        <p14:creationId xmlns:p14="http://schemas.microsoft.com/office/powerpoint/2010/main" val="2426405209"/>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print">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a:xfrm>
            <a:off x="0" y="0"/>
            <a:ext cx="12192000"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图片 4"/>
          <p:cNvPicPr>
            <a:picLocks noChangeAspect="1"/>
          </p:cNvPicPr>
          <p:nvPr userDrawn="1"/>
        </p:nvPicPr>
        <p:blipFill>
          <a:blip r:embed="rId3"/>
          <a:srcRect l="30226" t="54124"/>
          <a:stretch>
            <a:fillRect/>
          </a:stretch>
        </p:blipFill>
        <p:spPr>
          <a:xfrm>
            <a:off x="0" y="0"/>
            <a:ext cx="1305921" cy="858638"/>
          </a:xfrm>
          <a:custGeom>
            <a:avLst/>
            <a:gdLst>
              <a:gd name="connsiteX0" fmla="*/ 0 w 1305921"/>
              <a:gd name="connsiteY0" fmla="*/ 0 h 858638"/>
              <a:gd name="connsiteX1" fmla="*/ 1305921 w 1305921"/>
              <a:gd name="connsiteY1" fmla="*/ 0 h 858638"/>
              <a:gd name="connsiteX2" fmla="*/ 1305921 w 1305921"/>
              <a:gd name="connsiteY2" fmla="*/ 858638 h 858638"/>
              <a:gd name="connsiteX3" fmla="*/ 0 w 1305921"/>
              <a:gd name="connsiteY3" fmla="*/ 858638 h 858638"/>
            </a:gdLst>
            <a:ahLst/>
            <a:cxnLst>
              <a:cxn ang="0">
                <a:pos x="connsiteX0" y="connsiteY0"/>
              </a:cxn>
              <a:cxn ang="0">
                <a:pos x="connsiteX1" y="connsiteY1"/>
              </a:cxn>
              <a:cxn ang="0">
                <a:pos x="connsiteX2" y="connsiteY2"/>
              </a:cxn>
              <a:cxn ang="0">
                <a:pos x="connsiteX3" y="connsiteY3"/>
              </a:cxn>
            </a:cxnLst>
            <a:rect l="l" t="t" r="r" b="b"/>
            <a:pathLst>
              <a:path w="1305921" h="858638">
                <a:moveTo>
                  <a:pt x="0" y="0"/>
                </a:moveTo>
                <a:lnTo>
                  <a:pt x="1305921" y="0"/>
                </a:lnTo>
                <a:lnTo>
                  <a:pt x="1305921" y="858638"/>
                </a:lnTo>
                <a:lnTo>
                  <a:pt x="0" y="858638"/>
                </a:lnTo>
                <a:close/>
              </a:path>
            </a:pathLst>
          </a:custGeom>
        </p:spPr>
      </p:pic>
      <p:pic>
        <p:nvPicPr>
          <p:cNvPr id="6" name="图片 5"/>
          <p:cNvPicPr>
            <a:picLocks noChangeAspect="1"/>
          </p:cNvPicPr>
          <p:nvPr userDrawn="1"/>
        </p:nvPicPr>
        <p:blipFill>
          <a:blip r:embed="rId4"/>
          <a:srcRect t="62945"/>
          <a:stretch>
            <a:fillRect/>
          </a:stretch>
        </p:blipFill>
        <p:spPr>
          <a:xfrm>
            <a:off x="5120000" y="0"/>
            <a:ext cx="2322777" cy="862954"/>
          </a:xfrm>
          <a:custGeom>
            <a:avLst/>
            <a:gdLst>
              <a:gd name="connsiteX0" fmla="*/ 0 w 2322777"/>
              <a:gd name="connsiteY0" fmla="*/ 0 h 862954"/>
              <a:gd name="connsiteX1" fmla="*/ 2322777 w 2322777"/>
              <a:gd name="connsiteY1" fmla="*/ 0 h 862954"/>
              <a:gd name="connsiteX2" fmla="*/ 2322777 w 2322777"/>
              <a:gd name="connsiteY2" fmla="*/ 862954 h 862954"/>
              <a:gd name="connsiteX3" fmla="*/ 0 w 2322777"/>
              <a:gd name="connsiteY3" fmla="*/ 862954 h 862954"/>
            </a:gdLst>
            <a:ahLst/>
            <a:cxnLst>
              <a:cxn ang="0">
                <a:pos x="connsiteX0" y="connsiteY0"/>
              </a:cxn>
              <a:cxn ang="0">
                <a:pos x="connsiteX1" y="connsiteY1"/>
              </a:cxn>
              <a:cxn ang="0">
                <a:pos x="connsiteX2" y="connsiteY2"/>
              </a:cxn>
              <a:cxn ang="0">
                <a:pos x="connsiteX3" y="connsiteY3"/>
              </a:cxn>
            </a:cxnLst>
            <a:rect l="l" t="t" r="r" b="b"/>
            <a:pathLst>
              <a:path w="2322777" h="862954">
                <a:moveTo>
                  <a:pt x="0" y="0"/>
                </a:moveTo>
                <a:lnTo>
                  <a:pt x="2322777" y="0"/>
                </a:lnTo>
                <a:lnTo>
                  <a:pt x="2322777" y="862954"/>
                </a:lnTo>
                <a:lnTo>
                  <a:pt x="0" y="862954"/>
                </a:lnTo>
                <a:close/>
              </a:path>
            </a:pathLst>
          </a:custGeom>
        </p:spPr>
      </p:pic>
      <p:pic>
        <p:nvPicPr>
          <p:cNvPr id="10" name="图片 9"/>
          <p:cNvPicPr>
            <a:picLocks noChangeAspect="1"/>
          </p:cNvPicPr>
          <p:nvPr userDrawn="1"/>
        </p:nvPicPr>
        <p:blipFill>
          <a:blip r:embed="rId4"/>
          <a:srcRect t="62945"/>
          <a:stretch>
            <a:fillRect/>
          </a:stretch>
        </p:blipFill>
        <p:spPr>
          <a:xfrm rot="10800000">
            <a:off x="9965586" y="5995046"/>
            <a:ext cx="2322777" cy="862954"/>
          </a:xfrm>
          <a:custGeom>
            <a:avLst/>
            <a:gdLst>
              <a:gd name="connsiteX0" fmla="*/ 0 w 2322777"/>
              <a:gd name="connsiteY0" fmla="*/ 0 h 862954"/>
              <a:gd name="connsiteX1" fmla="*/ 2322777 w 2322777"/>
              <a:gd name="connsiteY1" fmla="*/ 0 h 862954"/>
              <a:gd name="connsiteX2" fmla="*/ 2322777 w 2322777"/>
              <a:gd name="connsiteY2" fmla="*/ 862954 h 862954"/>
              <a:gd name="connsiteX3" fmla="*/ 0 w 2322777"/>
              <a:gd name="connsiteY3" fmla="*/ 862954 h 862954"/>
            </a:gdLst>
            <a:ahLst/>
            <a:cxnLst>
              <a:cxn ang="0">
                <a:pos x="connsiteX0" y="connsiteY0"/>
              </a:cxn>
              <a:cxn ang="0">
                <a:pos x="connsiteX1" y="connsiteY1"/>
              </a:cxn>
              <a:cxn ang="0">
                <a:pos x="connsiteX2" y="connsiteY2"/>
              </a:cxn>
              <a:cxn ang="0">
                <a:pos x="connsiteX3" y="connsiteY3"/>
              </a:cxn>
            </a:cxnLst>
            <a:rect l="l" t="t" r="r" b="b"/>
            <a:pathLst>
              <a:path w="2322777" h="862954">
                <a:moveTo>
                  <a:pt x="0" y="0"/>
                </a:moveTo>
                <a:lnTo>
                  <a:pt x="2322777" y="0"/>
                </a:lnTo>
                <a:lnTo>
                  <a:pt x="2322777" y="862954"/>
                </a:lnTo>
                <a:lnTo>
                  <a:pt x="0" y="862954"/>
                </a:lnTo>
                <a:close/>
              </a:path>
            </a:pathLst>
          </a:custGeom>
        </p:spPr>
      </p:pic>
    </p:spTree>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燕尾形 12"/>
          <p:cNvSpPr/>
          <p:nvPr userDrawn="1"/>
        </p:nvSpPr>
        <p:spPr>
          <a:xfrm>
            <a:off x="11566157" y="3170221"/>
            <a:ext cx="315035" cy="517558"/>
          </a:xfrm>
          <a:prstGeom prst="chevron">
            <a:avLst>
              <a:gd name="adj" fmla="val 92744"/>
            </a:avLst>
          </a:prstGeom>
          <a:solidFill>
            <a:schemeClr val="bg1"/>
          </a:solidFill>
          <a:ln w="9525">
            <a:gradFill>
              <a:gsLst>
                <a:gs pos="0">
                  <a:schemeClr val="accent1">
                    <a:lumMod val="5000"/>
                    <a:lumOff val="95000"/>
                  </a:schemeClr>
                </a:gs>
                <a:gs pos="38000">
                  <a:srgbClr val="61D6FE">
                    <a:alpha val="73000"/>
                  </a:srgbClr>
                </a:gs>
                <a:gs pos="83000">
                  <a:srgbClr val="61D6FE"/>
                </a:gs>
                <a:gs pos="100000">
                  <a:schemeClr val="bg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17" name="直接连接符 16"/>
          <p:cNvCxnSpPr/>
          <p:nvPr userDrawn="1"/>
        </p:nvCxnSpPr>
        <p:spPr>
          <a:xfrm>
            <a:off x="0" y="935079"/>
            <a:ext cx="12107537" cy="23388"/>
          </a:xfrm>
          <a:prstGeom prst="line">
            <a:avLst/>
          </a:prstGeom>
          <a:ln w="12700">
            <a:gradFill flip="none" rotWithShape="1">
              <a:gsLst>
                <a:gs pos="59000">
                  <a:schemeClr val="bg1">
                    <a:alpha val="21000"/>
                  </a:schemeClr>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18" name="组合 17"/>
          <p:cNvGrpSpPr/>
          <p:nvPr userDrawn="1"/>
        </p:nvGrpSpPr>
        <p:grpSpPr>
          <a:xfrm flipH="1">
            <a:off x="0" y="780260"/>
            <a:ext cx="5724000" cy="78378"/>
            <a:chOff x="6911145" y="6507480"/>
            <a:chExt cx="4984946" cy="78378"/>
          </a:xfrm>
        </p:grpSpPr>
        <p:sp>
          <p:nvSpPr>
            <p:cNvPr id="19" name="任意多边形 18"/>
            <p:cNvSpPr/>
            <p:nvPr/>
          </p:nvSpPr>
          <p:spPr>
            <a:xfrm flipH="1" flipV="1">
              <a:off x="10182596" y="6507480"/>
              <a:ext cx="1713495" cy="78378"/>
            </a:xfrm>
            <a:custGeom>
              <a:avLst/>
              <a:gdLst>
                <a:gd name="connsiteX0" fmla="*/ 1585578 w 1713495"/>
                <a:gd name="connsiteY0" fmla="*/ 78378 h 78378"/>
                <a:gd name="connsiteX1" fmla="*/ 0 w 1713495"/>
                <a:gd name="connsiteY1" fmla="*/ 78378 h 78378"/>
                <a:gd name="connsiteX2" fmla="*/ 0 w 1713495"/>
                <a:gd name="connsiteY2" fmla="*/ 0 h 78378"/>
                <a:gd name="connsiteX3" fmla="*/ 1713495 w 1713495"/>
                <a:gd name="connsiteY3" fmla="*/ 0 h 78378"/>
              </a:gdLst>
              <a:ahLst/>
              <a:cxnLst>
                <a:cxn ang="0">
                  <a:pos x="connsiteX0" y="connsiteY0"/>
                </a:cxn>
                <a:cxn ang="0">
                  <a:pos x="connsiteX1" y="connsiteY1"/>
                </a:cxn>
                <a:cxn ang="0">
                  <a:pos x="connsiteX2" y="connsiteY2"/>
                </a:cxn>
                <a:cxn ang="0">
                  <a:pos x="connsiteX3" y="connsiteY3"/>
                </a:cxn>
              </a:cxnLst>
              <a:rect l="l" t="t" r="r" b="b"/>
              <a:pathLst>
                <a:path w="1713495" h="78378">
                  <a:moveTo>
                    <a:pt x="1585578" y="78378"/>
                  </a:moveTo>
                  <a:lnTo>
                    <a:pt x="0" y="78378"/>
                  </a:lnTo>
                  <a:lnTo>
                    <a:pt x="0" y="0"/>
                  </a:lnTo>
                  <a:lnTo>
                    <a:pt x="1713495" y="0"/>
                  </a:lnTo>
                  <a:close/>
                </a:path>
              </a:pathLst>
            </a:custGeom>
            <a:solidFill>
              <a:srgbClr val="61D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0" name="平行四边形 19"/>
            <p:cNvSpPr/>
            <p:nvPr/>
          </p:nvSpPr>
          <p:spPr>
            <a:xfrm flipH="1" flipV="1">
              <a:off x="8909105" y="6507480"/>
              <a:ext cx="1296000" cy="78378"/>
            </a:xfrm>
            <a:prstGeom prst="parallelogram">
              <a:avLst>
                <a:gd name="adj" fmla="val 163205"/>
              </a:avLst>
            </a:prstGeom>
            <a:solidFill>
              <a:srgbClr val="61D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1" name="平行四边形 20"/>
            <p:cNvSpPr/>
            <p:nvPr/>
          </p:nvSpPr>
          <p:spPr>
            <a:xfrm flipH="1" flipV="1">
              <a:off x="8031615" y="6507480"/>
              <a:ext cx="900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2" name="平行四边形 21"/>
            <p:cNvSpPr/>
            <p:nvPr/>
          </p:nvSpPr>
          <p:spPr>
            <a:xfrm flipH="1" flipV="1">
              <a:off x="7658125" y="6507480"/>
              <a:ext cx="396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3" name="平行四边形 22"/>
            <p:cNvSpPr/>
            <p:nvPr/>
          </p:nvSpPr>
          <p:spPr>
            <a:xfrm flipH="1" flipV="1">
              <a:off x="7284635" y="6507480"/>
              <a:ext cx="396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4" name="平行四边形 23"/>
            <p:cNvSpPr/>
            <p:nvPr/>
          </p:nvSpPr>
          <p:spPr>
            <a:xfrm flipH="1" flipV="1">
              <a:off x="6911145" y="6507480"/>
              <a:ext cx="396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grpSp>
      <p:pic>
        <p:nvPicPr>
          <p:cNvPr id="26" name="图片 25">
            <a:extLst>
              <a:ext uri="{FF2B5EF4-FFF2-40B4-BE49-F238E27FC236}">
                <a16:creationId xmlns:a16="http://schemas.microsoft.com/office/drawing/2014/main" id="{E7AE73DE-7CD4-47A7-8C90-4483ECCBD53D}"/>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a:xfrm>
            <a:off x="11128595" y="203791"/>
            <a:ext cx="875125" cy="742982"/>
          </a:xfrm>
          <a:prstGeom prst="rect">
            <a:avLst/>
          </a:prstGeom>
          <a:noFill/>
          <a:ln>
            <a:noFill/>
          </a:ln>
        </p:spPr>
      </p:pic>
      <p:sp>
        <p:nvSpPr>
          <p:cNvPr id="27" name="燕尾形 12"/>
          <p:cNvSpPr/>
          <p:nvPr userDrawn="1"/>
        </p:nvSpPr>
        <p:spPr>
          <a:xfrm flipH="1">
            <a:off x="327116" y="3170221"/>
            <a:ext cx="315035" cy="517558"/>
          </a:xfrm>
          <a:prstGeom prst="chevron">
            <a:avLst>
              <a:gd name="adj" fmla="val 92744"/>
            </a:avLst>
          </a:prstGeom>
          <a:solidFill>
            <a:schemeClr val="bg1"/>
          </a:solidFill>
          <a:ln w="9525">
            <a:gradFill>
              <a:gsLst>
                <a:gs pos="0">
                  <a:schemeClr val="accent1">
                    <a:lumMod val="5000"/>
                    <a:lumOff val="95000"/>
                  </a:schemeClr>
                </a:gs>
                <a:gs pos="38000">
                  <a:srgbClr val="61D6FE">
                    <a:alpha val="73000"/>
                  </a:srgbClr>
                </a:gs>
                <a:gs pos="83000">
                  <a:srgbClr val="61D6FE"/>
                </a:gs>
                <a:gs pos="100000">
                  <a:schemeClr val="bg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11" name="直接连接符 10"/>
          <p:cNvCxnSpPr/>
          <p:nvPr userDrawn="1"/>
        </p:nvCxnSpPr>
        <p:spPr>
          <a:xfrm>
            <a:off x="0" y="935079"/>
            <a:ext cx="12107537" cy="23388"/>
          </a:xfrm>
          <a:prstGeom prst="line">
            <a:avLst/>
          </a:prstGeom>
          <a:ln w="12700">
            <a:gradFill flip="none" rotWithShape="1">
              <a:gsLst>
                <a:gs pos="59000">
                  <a:schemeClr val="bg1">
                    <a:alpha val="21000"/>
                  </a:schemeClr>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12" name="组合 11"/>
          <p:cNvGrpSpPr/>
          <p:nvPr userDrawn="1"/>
        </p:nvGrpSpPr>
        <p:grpSpPr>
          <a:xfrm flipH="1">
            <a:off x="0" y="780260"/>
            <a:ext cx="5724000" cy="78378"/>
            <a:chOff x="6911145" y="6507480"/>
            <a:chExt cx="4984946" cy="78378"/>
          </a:xfrm>
        </p:grpSpPr>
        <p:sp>
          <p:nvSpPr>
            <p:cNvPr id="13" name="任意多边形 12"/>
            <p:cNvSpPr/>
            <p:nvPr/>
          </p:nvSpPr>
          <p:spPr>
            <a:xfrm flipH="1" flipV="1">
              <a:off x="10182596" y="6507480"/>
              <a:ext cx="1713495" cy="78378"/>
            </a:xfrm>
            <a:custGeom>
              <a:avLst/>
              <a:gdLst>
                <a:gd name="connsiteX0" fmla="*/ 1585578 w 1713495"/>
                <a:gd name="connsiteY0" fmla="*/ 78378 h 78378"/>
                <a:gd name="connsiteX1" fmla="*/ 0 w 1713495"/>
                <a:gd name="connsiteY1" fmla="*/ 78378 h 78378"/>
                <a:gd name="connsiteX2" fmla="*/ 0 w 1713495"/>
                <a:gd name="connsiteY2" fmla="*/ 0 h 78378"/>
                <a:gd name="connsiteX3" fmla="*/ 1713495 w 1713495"/>
                <a:gd name="connsiteY3" fmla="*/ 0 h 78378"/>
              </a:gdLst>
              <a:ahLst/>
              <a:cxnLst>
                <a:cxn ang="0">
                  <a:pos x="connsiteX0" y="connsiteY0"/>
                </a:cxn>
                <a:cxn ang="0">
                  <a:pos x="connsiteX1" y="connsiteY1"/>
                </a:cxn>
                <a:cxn ang="0">
                  <a:pos x="connsiteX2" y="connsiteY2"/>
                </a:cxn>
                <a:cxn ang="0">
                  <a:pos x="connsiteX3" y="connsiteY3"/>
                </a:cxn>
              </a:cxnLst>
              <a:rect l="l" t="t" r="r" b="b"/>
              <a:pathLst>
                <a:path w="1713495" h="78378">
                  <a:moveTo>
                    <a:pt x="1585578" y="78378"/>
                  </a:moveTo>
                  <a:lnTo>
                    <a:pt x="0" y="78378"/>
                  </a:lnTo>
                  <a:lnTo>
                    <a:pt x="0" y="0"/>
                  </a:lnTo>
                  <a:lnTo>
                    <a:pt x="1713495" y="0"/>
                  </a:lnTo>
                  <a:close/>
                </a:path>
              </a:pathLst>
            </a:custGeom>
            <a:solidFill>
              <a:srgbClr val="61D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0" name="平行四边形 19"/>
            <p:cNvSpPr/>
            <p:nvPr/>
          </p:nvSpPr>
          <p:spPr>
            <a:xfrm flipH="1" flipV="1">
              <a:off x="8909105" y="6507480"/>
              <a:ext cx="1296000" cy="78378"/>
            </a:xfrm>
            <a:prstGeom prst="parallelogram">
              <a:avLst>
                <a:gd name="adj" fmla="val 163205"/>
              </a:avLst>
            </a:prstGeom>
            <a:solidFill>
              <a:srgbClr val="61D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1" name="平行四边形 20"/>
            <p:cNvSpPr/>
            <p:nvPr/>
          </p:nvSpPr>
          <p:spPr>
            <a:xfrm flipH="1" flipV="1">
              <a:off x="8031615" y="6507480"/>
              <a:ext cx="900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2" name="平行四边形 21"/>
            <p:cNvSpPr/>
            <p:nvPr/>
          </p:nvSpPr>
          <p:spPr>
            <a:xfrm flipH="1" flipV="1">
              <a:off x="7658125" y="6507480"/>
              <a:ext cx="396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3" name="平行四边形 22"/>
            <p:cNvSpPr/>
            <p:nvPr/>
          </p:nvSpPr>
          <p:spPr>
            <a:xfrm flipH="1" flipV="1">
              <a:off x="7284635" y="6507480"/>
              <a:ext cx="396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4" name="平行四边形 23"/>
            <p:cNvSpPr/>
            <p:nvPr/>
          </p:nvSpPr>
          <p:spPr>
            <a:xfrm flipH="1" flipV="1">
              <a:off x="6911145" y="6507480"/>
              <a:ext cx="396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grpSp>
      <p:sp>
        <p:nvSpPr>
          <p:cNvPr id="25" name="文本框 24"/>
          <p:cNvSpPr txBox="1"/>
          <p:nvPr userDrawn="1"/>
        </p:nvSpPr>
        <p:spPr>
          <a:xfrm>
            <a:off x="215842" y="179921"/>
            <a:ext cx="2029838"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kern="1200"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cs typeface="+mn-cs"/>
                <a:sym typeface="Arial" panose="020B0604020202020204" pitchFamily="34" charset="0"/>
              </a:rPr>
              <a:t>数组广播</a:t>
            </a:r>
          </a:p>
        </p:txBody>
      </p:sp>
      <p:pic>
        <p:nvPicPr>
          <p:cNvPr id="26" name="图片 25">
            <a:extLst>
              <a:ext uri="{FF2B5EF4-FFF2-40B4-BE49-F238E27FC236}">
                <a16:creationId xmlns:a16="http://schemas.microsoft.com/office/drawing/2014/main" id="{E7AE73DE-7CD4-47A7-8C90-4483ECCBD53D}"/>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a:xfrm>
            <a:off x="11128595" y="203791"/>
            <a:ext cx="875125" cy="742982"/>
          </a:xfrm>
          <a:prstGeom prst="rect">
            <a:avLst/>
          </a:prstGeom>
          <a:noFill/>
          <a:ln>
            <a:noFill/>
          </a:ln>
        </p:spPr>
      </p:pic>
      <p:sp>
        <p:nvSpPr>
          <p:cNvPr id="27" name="燕尾形 12"/>
          <p:cNvSpPr/>
          <p:nvPr userDrawn="1"/>
        </p:nvSpPr>
        <p:spPr>
          <a:xfrm>
            <a:off x="11566157" y="3170221"/>
            <a:ext cx="315035" cy="517558"/>
          </a:xfrm>
          <a:prstGeom prst="chevron">
            <a:avLst>
              <a:gd name="adj" fmla="val 92744"/>
            </a:avLst>
          </a:prstGeom>
          <a:solidFill>
            <a:schemeClr val="bg1"/>
          </a:solidFill>
          <a:ln w="9525">
            <a:gradFill>
              <a:gsLst>
                <a:gs pos="0">
                  <a:schemeClr val="accent1">
                    <a:lumMod val="5000"/>
                    <a:lumOff val="95000"/>
                  </a:schemeClr>
                </a:gs>
                <a:gs pos="38000">
                  <a:srgbClr val="61D6FE">
                    <a:alpha val="73000"/>
                  </a:srgbClr>
                </a:gs>
                <a:gs pos="83000">
                  <a:srgbClr val="61D6FE"/>
                </a:gs>
                <a:gs pos="100000">
                  <a:schemeClr val="bg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燕尾形 12"/>
          <p:cNvSpPr/>
          <p:nvPr userDrawn="1"/>
        </p:nvSpPr>
        <p:spPr>
          <a:xfrm flipH="1">
            <a:off x="327116" y="3170221"/>
            <a:ext cx="315035" cy="517558"/>
          </a:xfrm>
          <a:prstGeom prst="chevron">
            <a:avLst>
              <a:gd name="adj" fmla="val 92744"/>
            </a:avLst>
          </a:prstGeom>
          <a:solidFill>
            <a:schemeClr val="bg1"/>
          </a:solidFill>
          <a:ln w="9525">
            <a:gradFill>
              <a:gsLst>
                <a:gs pos="0">
                  <a:schemeClr val="accent1">
                    <a:lumMod val="5000"/>
                    <a:lumOff val="95000"/>
                  </a:schemeClr>
                </a:gs>
                <a:gs pos="38000">
                  <a:srgbClr val="61D6FE">
                    <a:alpha val="73000"/>
                  </a:srgbClr>
                </a:gs>
                <a:gs pos="83000">
                  <a:srgbClr val="61D6FE"/>
                </a:gs>
                <a:gs pos="100000">
                  <a:schemeClr val="bg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燕尾形 12"/>
          <p:cNvSpPr/>
          <p:nvPr userDrawn="1"/>
        </p:nvSpPr>
        <p:spPr>
          <a:xfrm>
            <a:off x="11566157" y="3170221"/>
            <a:ext cx="315035" cy="517558"/>
          </a:xfrm>
          <a:prstGeom prst="chevron">
            <a:avLst>
              <a:gd name="adj" fmla="val 92744"/>
            </a:avLst>
          </a:prstGeom>
          <a:solidFill>
            <a:schemeClr val="bg1"/>
          </a:solidFill>
          <a:ln w="9525">
            <a:gradFill>
              <a:gsLst>
                <a:gs pos="0">
                  <a:schemeClr val="accent1">
                    <a:lumMod val="5000"/>
                    <a:lumOff val="95000"/>
                  </a:schemeClr>
                </a:gs>
                <a:gs pos="38000">
                  <a:srgbClr val="61D6FE">
                    <a:alpha val="73000"/>
                  </a:srgbClr>
                </a:gs>
                <a:gs pos="83000">
                  <a:srgbClr val="61D6FE"/>
                </a:gs>
                <a:gs pos="100000">
                  <a:schemeClr val="bg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2"/>
          <p:cNvSpPr/>
          <p:nvPr userDrawn="1"/>
        </p:nvSpPr>
        <p:spPr>
          <a:xfrm flipH="1">
            <a:off x="327116" y="3170221"/>
            <a:ext cx="315035" cy="517558"/>
          </a:xfrm>
          <a:prstGeom prst="chevron">
            <a:avLst>
              <a:gd name="adj" fmla="val 92744"/>
            </a:avLst>
          </a:prstGeom>
          <a:solidFill>
            <a:schemeClr val="bg1"/>
          </a:solidFill>
          <a:ln w="9525">
            <a:gradFill>
              <a:gsLst>
                <a:gs pos="0">
                  <a:schemeClr val="accent1">
                    <a:lumMod val="5000"/>
                    <a:lumOff val="95000"/>
                  </a:schemeClr>
                </a:gs>
                <a:gs pos="38000">
                  <a:srgbClr val="61D6FE">
                    <a:alpha val="73000"/>
                  </a:srgbClr>
                </a:gs>
                <a:gs pos="83000">
                  <a:srgbClr val="61D6FE"/>
                </a:gs>
                <a:gs pos="100000">
                  <a:schemeClr val="bg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16" name="直接连接符 15"/>
          <p:cNvCxnSpPr/>
          <p:nvPr userDrawn="1"/>
        </p:nvCxnSpPr>
        <p:spPr>
          <a:xfrm>
            <a:off x="0" y="935079"/>
            <a:ext cx="12107537" cy="23388"/>
          </a:xfrm>
          <a:prstGeom prst="line">
            <a:avLst/>
          </a:prstGeom>
          <a:ln w="12700">
            <a:gradFill flip="none" rotWithShape="1">
              <a:gsLst>
                <a:gs pos="59000">
                  <a:schemeClr val="bg1">
                    <a:alpha val="21000"/>
                  </a:schemeClr>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nvGrpSpPr>
          <p:cNvPr id="18" name="组合 17"/>
          <p:cNvGrpSpPr/>
          <p:nvPr userDrawn="1"/>
        </p:nvGrpSpPr>
        <p:grpSpPr>
          <a:xfrm flipH="1">
            <a:off x="0" y="780260"/>
            <a:ext cx="5724000" cy="78378"/>
            <a:chOff x="6911145" y="6507480"/>
            <a:chExt cx="4984946" cy="78378"/>
          </a:xfrm>
        </p:grpSpPr>
        <p:sp>
          <p:nvSpPr>
            <p:cNvPr id="19" name="任意多边形 18"/>
            <p:cNvSpPr/>
            <p:nvPr/>
          </p:nvSpPr>
          <p:spPr>
            <a:xfrm flipH="1" flipV="1">
              <a:off x="10182596" y="6507480"/>
              <a:ext cx="1713495" cy="78378"/>
            </a:xfrm>
            <a:custGeom>
              <a:avLst/>
              <a:gdLst>
                <a:gd name="connsiteX0" fmla="*/ 1585578 w 1713495"/>
                <a:gd name="connsiteY0" fmla="*/ 78378 h 78378"/>
                <a:gd name="connsiteX1" fmla="*/ 0 w 1713495"/>
                <a:gd name="connsiteY1" fmla="*/ 78378 h 78378"/>
                <a:gd name="connsiteX2" fmla="*/ 0 w 1713495"/>
                <a:gd name="connsiteY2" fmla="*/ 0 h 78378"/>
                <a:gd name="connsiteX3" fmla="*/ 1713495 w 1713495"/>
                <a:gd name="connsiteY3" fmla="*/ 0 h 78378"/>
              </a:gdLst>
              <a:ahLst/>
              <a:cxnLst>
                <a:cxn ang="0">
                  <a:pos x="connsiteX0" y="connsiteY0"/>
                </a:cxn>
                <a:cxn ang="0">
                  <a:pos x="connsiteX1" y="connsiteY1"/>
                </a:cxn>
                <a:cxn ang="0">
                  <a:pos x="connsiteX2" y="connsiteY2"/>
                </a:cxn>
                <a:cxn ang="0">
                  <a:pos x="connsiteX3" y="connsiteY3"/>
                </a:cxn>
              </a:cxnLst>
              <a:rect l="l" t="t" r="r" b="b"/>
              <a:pathLst>
                <a:path w="1713495" h="78378">
                  <a:moveTo>
                    <a:pt x="1585578" y="78378"/>
                  </a:moveTo>
                  <a:lnTo>
                    <a:pt x="0" y="78378"/>
                  </a:lnTo>
                  <a:lnTo>
                    <a:pt x="0" y="0"/>
                  </a:lnTo>
                  <a:lnTo>
                    <a:pt x="1713495" y="0"/>
                  </a:lnTo>
                  <a:close/>
                </a:path>
              </a:pathLst>
            </a:custGeom>
            <a:solidFill>
              <a:srgbClr val="61D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0" name="平行四边形 19"/>
            <p:cNvSpPr/>
            <p:nvPr/>
          </p:nvSpPr>
          <p:spPr>
            <a:xfrm flipH="1" flipV="1">
              <a:off x="8909105" y="6507480"/>
              <a:ext cx="1296000" cy="78378"/>
            </a:xfrm>
            <a:prstGeom prst="parallelogram">
              <a:avLst>
                <a:gd name="adj" fmla="val 163205"/>
              </a:avLst>
            </a:prstGeom>
            <a:solidFill>
              <a:srgbClr val="61D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1" name="平行四边形 20"/>
            <p:cNvSpPr/>
            <p:nvPr/>
          </p:nvSpPr>
          <p:spPr>
            <a:xfrm flipH="1" flipV="1">
              <a:off x="8031615" y="6507480"/>
              <a:ext cx="900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2" name="平行四边形 21"/>
            <p:cNvSpPr/>
            <p:nvPr/>
          </p:nvSpPr>
          <p:spPr>
            <a:xfrm flipH="1" flipV="1">
              <a:off x="7658125" y="6507480"/>
              <a:ext cx="396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3" name="平行四边形 22"/>
            <p:cNvSpPr/>
            <p:nvPr/>
          </p:nvSpPr>
          <p:spPr>
            <a:xfrm flipH="1" flipV="1">
              <a:off x="7284635" y="6507480"/>
              <a:ext cx="396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sp>
          <p:nvSpPr>
            <p:cNvPr id="24" name="平行四边形 23"/>
            <p:cNvSpPr/>
            <p:nvPr/>
          </p:nvSpPr>
          <p:spPr>
            <a:xfrm flipH="1" flipV="1">
              <a:off x="6911145" y="6507480"/>
              <a:ext cx="396000" cy="78378"/>
            </a:xfrm>
            <a:prstGeom prst="parallelogram">
              <a:avLst>
                <a:gd name="adj" fmla="val 163205"/>
              </a:avLst>
            </a:prstGeom>
            <a:solidFill>
              <a:srgbClr val="61D6FE">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印品黑体" panose="00000500000000000000" pitchFamily="2" charset="-122"/>
                <a:ea typeface="印品黑体" panose="00000500000000000000" pitchFamily="2" charset="-122"/>
              </a:endParaRPr>
            </a:p>
          </p:txBody>
        </p:sp>
      </p:grpSp>
      <p:sp>
        <p:nvSpPr>
          <p:cNvPr id="25" name="文本框 24"/>
          <p:cNvSpPr txBox="1"/>
          <p:nvPr userDrawn="1"/>
        </p:nvSpPr>
        <p:spPr>
          <a:xfrm>
            <a:off x="215841" y="179921"/>
            <a:ext cx="341769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b="1" kern="1200"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cs typeface="+mn-cs"/>
              </a:rPr>
              <a:t>数组与标量间的运算</a:t>
            </a:r>
          </a:p>
        </p:txBody>
      </p:sp>
      <p:pic>
        <p:nvPicPr>
          <p:cNvPr id="26" name="图片 25">
            <a:extLst>
              <a:ext uri="{FF2B5EF4-FFF2-40B4-BE49-F238E27FC236}">
                <a16:creationId xmlns:a16="http://schemas.microsoft.com/office/drawing/2014/main" id="{E7AE73DE-7CD4-47A7-8C90-4483ECCBD53D}"/>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a:xfrm>
            <a:off x="11128595" y="203791"/>
            <a:ext cx="875125" cy="74298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文本框 6"/>
          <p:cNvSpPr txBox="1"/>
          <p:nvPr userDrawn="1"/>
        </p:nvSpPr>
        <p:spPr>
          <a:xfrm>
            <a:off x="5166360" y="147102"/>
            <a:ext cx="1859280" cy="584775"/>
          </a:xfrm>
          <a:prstGeom prst="rect">
            <a:avLst/>
          </a:prstGeom>
          <a:noFill/>
        </p:spPr>
        <p:txBody>
          <a:bodyPr wrap="square" rtlCol="0">
            <a:spAutoFit/>
          </a:bodyPr>
          <a:lstStyle/>
          <a:p>
            <a:r>
              <a:rPr lang="zh-CN" altLang="en-US" sz="3200" dirty="0">
                <a:solidFill>
                  <a:schemeClr val="bg1"/>
                </a:solidFill>
                <a:latin typeface="印品黑体" panose="00000500000000000000" pitchFamily="2" charset="-122"/>
                <a:ea typeface="印品黑体" panose="00000500000000000000" pitchFamily="2" charset="-122"/>
              </a:rPr>
              <a:t>预防措施</a:t>
            </a:r>
          </a:p>
        </p:txBody>
      </p:sp>
      <p:sp>
        <p:nvSpPr>
          <p:cNvPr id="10" name="椭圆 9"/>
          <p:cNvSpPr/>
          <p:nvPr userDrawn="1"/>
        </p:nvSpPr>
        <p:spPr>
          <a:xfrm>
            <a:off x="6265714" y="730057"/>
            <a:ext cx="99469" cy="9946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5983599" y="749211"/>
            <a:ext cx="64800" cy="648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userDrawn="1"/>
        </p:nvSpPr>
        <p:spPr>
          <a:xfrm>
            <a:off x="6133324" y="749211"/>
            <a:ext cx="64800" cy="648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5816538" y="747391"/>
            <a:ext cx="64800" cy="648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燕尾形 12"/>
          <p:cNvSpPr/>
          <p:nvPr userDrawn="1"/>
        </p:nvSpPr>
        <p:spPr>
          <a:xfrm>
            <a:off x="11566157" y="3170221"/>
            <a:ext cx="315035" cy="517558"/>
          </a:xfrm>
          <a:prstGeom prst="chevron">
            <a:avLst>
              <a:gd name="adj" fmla="val 92744"/>
            </a:avLst>
          </a:prstGeom>
          <a:solidFill>
            <a:schemeClr val="bg1"/>
          </a:solidFill>
          <a:ln w="9525">
            <a:gradFill>
              <a:gsLst>
                <a:gs pos="0">
                  <a:schemeClr val="accent1">
                    <a:lumMod val="5000"/>
                    <a:lumOff val="95000"/>
                  </a:schemeClr>
                </a:gs>
                <a:gs pos="38000">
                  <a:srgbClr val="61D6FE">
                    <a:alpha val="73000"/>
                  </a:srgbClr>
                </a:gs>
                <a:gs pos="83000">
                  <a:srgbClr val="61D6FE"/>
                </a:gs>
                <a:gs pos="100000">
                  <a:schemeClr val="bg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2"/>
          <p:cNvSpPr/>
          <p:nvPr userDrawn="1"/>
        </p:nvSpPr>
        <p:spPr>
          <a:xfrm flipH="1">
            <a:off x="327116" y="3170221"/>
            <a:ext cx="315035" cy="517558"/>
          </a:xfrm>
          <a:prstGeom prst="chevron">
            <a:avLst>
              <a:gd name="adj" fmla="val 92744"/>
            </a:avLst>
          </a:prstGeom>
          <a:solidFill>
            <a:schemeClr val="bg1"/>
          </a:solidFill>
          <a:ln w="9525">
            <a:gradFill>
              <a:gsLst>
                <a:gs pos="0">
                  <a:schemeClr val="accent1">
                    <a:lumMod val="5000"/>
                    <a:lumOff val="95000"/>
                  </a:schemeClr>
                </a:gs>
                <a:gs pos="38000">
                  <a:srgbClr val="61D6FE">
                    <a:alpha val="73000"/>
                  </a:srgbClr>
                </a:gs>
                <a:gs pos="83000">
                  <a:srgbClr val="61D6FE"/>
                </a:gs>
                <a:gs pos="100000">
                  <a:schemeClr val="bg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原创设计师QQ69613753    _4"/>
          <p:cNvCxnSpPr/>
          <p:nvPr/>
        </p:nvCxnSpPr>
        <p:spPr>
          <a:xfrm>
            <a:off x="2859618" y="2932373"/>
            <a:ext cx="6903279" cy="0"/>
          </a:xfrm>
          <a:prstGeom prst="line">
            <a:avLst/>
          </a:prstGeom>
          <a:ln w="25400">
            <a:gradFill>
              <a:gsLst>
                <a:gs pos="71000">
                  <a:srgbClr val="B6C6DD"/>
                </a:gs>
                <a:gs pos="0">
                  <a:schemeClr val="bg1">
                    <a:alpha val="0"/>
                  </a:schemeClr>
                </a:gs>
                <a:gs pos="100000">
                  <a:srgbClr val="425C8F">
                    <a:alpha val="0"/>
                  </a:srgb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11" name="肘形连接符 5"/>
          <p:cNvCxnSpPr/>
          <p:nvPr/>
        </p:nvCxnSpPr>
        <p:spPr>
          <a:xfrm rot="16200000" flipH="1" flipV="1">
            <a:off x="3345335" y="1171543"/>
            <a:ext cx="1508105" cy="2013554"/>
          </a:xfrm>
          <a:prstGeom prst="bentConnector4">
            <a:avLst>
              <a:gd name="adj1" fmla="val -38005"/>
              <a:gd name="adj2" fmla="val 112041"/>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2989612" y="3104969"/>
            <a:ext cx="6863425" cy="707886"/>
          </a:xfrm>
          <a:prstGeom prst="rect">
            <a:avLst/>
          </a:prstGeom>
          <a:noFill/>
        </p:spPr>
        <p:txBody>
          <a:bodyPr wrap="square" rtlCol="0">
            <a:spAutoFit/>
          </a:bodyPr>
          <a:lstStyle/>
          <a:p>
            <a:r>
              <a:rPr lang="en-US" altLang="zh-CN" sz="4000" spc="300" dirty="0">
                <a:gradFill flip="none" rotWithShape="1">
                  <a:gsLst>
                    <a:gs pos="60000">
                      <a:srgbClr val="B6C6DD"/>
                    </a:gs>
                    <a:gs pos="23000">
                      <a:schemeClr val="bg1"/>
                    </a:gs>
                    <a:gs pos="100000">
                      <a:srgbClr val="61D6FE"/>
                    </a:gs>
                  </a:gsLst>
                  <a:lin ang="2700000" scaled="1"/>
                  <a:tileRect/>
                </a:gradFill>
                <a:cs typeface="+mn-ea"/>
              </a:rPr>
              <a:t>  </a:t>
            </a:r>
            <a:r>
              <a:rPr lang="zh-CN" altLang="en-US" sz="4000" spc="300" dirty="0">
                <a:gradFill flip="none" rotWithShape="1">
                  <a:gsLst>
                    <a:gs pos="60000">
                      <a:srgbClr val="B6C6DD"/>
                    </a:gs>
                    <a:gs pos="23000">
                      <a:schemeClr val="bg1"/>
                    </a:gs>
                    <a:gs pos="100000">
                      <a:srgbClr val="61D6FE"/>
                    </a:gs>
                  </a:gsLst>
                  <a:lin ang="2700000" scaled="1"/>
                  <a:tileRect/>
                </a:gradFill>
                <a:cs typeface="+mn-ea"/>
              </a:rPr>
              <a:t>使用统计图表展示数据</a:t>
            </a:r>
          </a:p>
        </p:txBody>
      </p:sp>
      <p:sp>
        <p:nvSpPr>
          <p:cNvPr id="15" name="矩形 9"/>
          <p:cNvSpPr>
            <a:spLocks noChangeArrowheads="1"/>
          </p:cNvSpPr>
          <p:nvPr/>
        </p:nvSpPr>
        <p:spPr bwMode="auto">
          <a:xfrm>
            <a:off x="3747967" y="4091649"/>
            <a:ext cx="4818353" cy="59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r">
              <a:buNone/>
            </a:pPr>
            <a:r>
              <a:rPr lang="en-US" altLang="zh-CN" sz="3600" dirty="0">
                <a:solidFill>
                  <a:schemeClr val="bg1"/>
                </a:solidFill>
                <a:latin typeface="+mn-ea"/>
                <a:ea typeface="+mn-ea"/>
              </a:rPr>
              <a:t>Seaborn</a:t>
            </a:r>
            <a:r>
              <a:rPr lang="zh-CN" altLang="en-US" sz="3600" dirty="0">
                <a:solidFill>
                  <a:schemeClr val="bg1"/>
                </a:solidFill>
                <a:latin typeface="+mn-ea"/>
                <a:ea typeface="+mn-ea"/>
              </a:rPr>
              <a:t>可视化方法</a:t>
            </a:r>
            <a:endParaRPr lang="en-US" altLang="zh-CN" sz="3600" dirty="0">
              <a:solidFill>
                <a:schemeClr val="bg1"/>
              </a:solidFill>
              <a:latin typeface="+mn-ea"/>
              <a:ea typeface="+mn-ea"/>
            </a:endParaRPr>
          </a:p>
        </p:txBody>
      </p:sp>
      <p:grpSp>
        <p:nvGrpSpPr>
          <p:cNvPr id="13" name="组合 12"/>
          <p:cNvGrpSpPr/>
          <p:nvPr/>
        </p:nvGrpSpPr>
        <p:grpSpPr>
          <a:xfrm>
            <a:off x="1233744" y="967362"/>
            <a:ext cx="651293" cy="125563"/>
            <a:chOff x="733126" y="1096774"/>
            <a:chExt cx="1573211" cy="303301"/>
          </a:xfrm>
          <a:solidFill>
            <a:srgbClr val="00B4EB">
              <a:alpha val="40000"/>
            </a:srgbClr>
          </a:solidFill>
        </p:grpSpPr>
        <p:sp>
          <p:nvSpPr>
            <p:cNvPr id="19" name="平行四边形 18"/>
            <p:cNvSpPr/>
            <p:nvPr/>
          </p:nvSpPr>
          <p:spPr>
            <a:xfrm rot="10800000">
              <a:off x="733126"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平行四边形 19"/>
            <p:cNvSpPr/>
            <p:nvPr/>
          </p:nvSpPr>
          <p:spPr>
            <a:xfrm rot="10800000">
              <a:off x="1212514"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平行四边形 20"/>
            <p:cNvSpPr/>
            <p:nvPr/>
          </p:nvSpPr>
          <p:spPr>
            <a:xfrm rot="10800000">
              <a:off x="1705527"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2" name="Freeform 64"/>
          <p:cNvSpPr/>
          <p:nvPr/>
        </p:nvSpPr>
        <p:spPr bwMode="auto">
          <a:xfrm rot="5400000">
            <a:off x="2623517" y="-1028257"/>
            <a:ext cx="343882" cy="3552825"/>
          </a:xfrm>
          <a:custGeom>
            <a:avLst/>
            <a:gdLst>
              <a:gd name="T0" fmla="*/ 119 w 362"/>
              <a:gd name="T1" fmla="*/ 0 h 2238"/>
              <a:gd name="T2" fmla="*/ 119 w 362"/>
              <a:gd name="T3" fmla="*/ 522 h 2238"/>
              <a:gd name="T4" fmla="*/ 156 w 362"/>
              <a:gd name="T5" fmla="*/ 558 h 2238"/>
              <a:gd name="T6" fmla="*/ 221 w 362"/>
              <a:gd name="T7" fmla="*/ 623 h 2238"/>
              <a:gd name="T8" fmla="*/ 221 w 362"/>
              <a:gd name="T9" fmla="*/ 1167 h 2238"/>
              <a:gd name="T10" fmla="*/ 192 w 362"/>
              <a:gd name="T11" fmla="*/ 1195 h 2238"/>
              <a:gd name="T12" fmla="*/ 98 w 362"/>
              <a:gd name="T13" fmla="*/ 1289 h 2238"/>
              <a:gd name="T14" fmla="*/ 98 w 362"/>
              <a:gd name="T15" fmla="*/ 1926 h 2238"/>
              <a:gd name="T16" fmla="*/ 0 w 362"/>
              <a:gd name="T17" fmla="*/ 2024 h 2238"/>
              <a:gd name="T18" fmla="*/ 0 w 362"/>
              <a:gd name="T19" fmla="*/ 2238 h 2238"/>
              <a:gd name="T20" fmla="*/ 194 w 362"/>
              <a:gd name="T21" fmla="*/ 2238 h 2238"/>
              <a:gd name="T22" fmla="*/ 362 w 362"/>
              <a:gd name="T23" fmla="*/ 2071 h 2238"/>
              <a:gd name="T24" fmla="*/ 362 w 362"/>
              <a:gd name="T25" fmla="*/ 1499 h 2238"/>
              <a:gd name="T26" fmla="*/ 254 w 362"/>
              <a:gd name="T27" fmla="*/ 1391 h 2238"/>
              <a:gd name="T28" fmla="*/ 254 w 362"/>
              <a:gd name="T29" fmla="*/ 461 h 2238"/>
              <a:gd name="T30" fmla="*/ 254 w 362"/>
              <a:gd name="T31" fmla="*/ 232 h 2238"/>
              <a:gd name="T32" fmla="*/ 119 w 362"/>
              <a:gd name="T33" fmla="*/ 0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2238">
                <a:moveTo>
                  <a:pt x="119" y="0"/>
                </a:moveTo>
                <a:lnTo>
                  <a:pt x="119" y="522"/>
                </a:lnTo>
                <a:lnTo>
                  <a:pt x="156" y="558"/>
                </a:lnTo>
                <a:lnTo>
                  <a:pt x="221" y="623"/>
                </a:lnTo>
                <a:lnTo>
                  <a:pt x="221" y="1167"/>
                </a:lnTo>
                <a:lnTo>
                  <a:pt x="192" y="1195"/>
                </a:lnTo>
                <a:lnTo>
                  <a:pt x="98" y="1289"/>
                </a:lnTo>
                <a:lnTo>
                  <a:pt x="98" y="1926"/>
                </a:lnTo>
                <a:lnTo>
                  <a:pt x="0" y="2024"/>
                </a:lnTo>
                <a:lnTo>
                  <a:pt x="0" y="2238"/>
                </a:lnTo>
                <a:lnTo>
                  <a:pt x="194" y="2238"/>
                </a:lnTo>
                <a:lnTo>
                  <a:pt x="362" y="2071"/>
                </a:lnTo>
                <a:lnTo>
                  <a:pt x="362" y="1499"/>
                </a:lnTo>
                <a:lnTo>
                  <a:pt x="254" y="1391"/>
                </a:lnTo>
                <a:lnTo>
                  <a:pt x="254" y="461"/>
                </a:lnTo>
                <a:lnTo>
                  <a:pt x="254" y="232"/>
                </a:lnTo>
                <a:lnTo>
                  <a:pt x="119" y="0"/>
                </a:lnTo>
                <a:close/>
              </a:path>
            </a:pathLst>
          </a:custGeom>
          <a:solidFill>
            <a:srgbClr val="00B4EB">
              <a:alpha val="20000"/>
            </a:srgbClr>
          </a:solidFill>
          <a:ln w="9525">
            <a:noFill/>
            <a:round/>
          </a:ln>
        </p:spPr>
        <p:txBody>
          <a:bodyPr vert="horz" wrap="square" lIns="91440" tIns="45720" rIns="91440" bIns="45720" numCol="1" anchor="t" anchorCtr="0" compatLnSpc="1"/>
          <a:lstStyle/>
          <a:p>
            <a:endParaRPr lang="zh-CN" altLang="en-US" dirty="0">
              <a:cs typeface="+mn-ea"/>
              <a:sym typeface="+mn-lt"/>
            </a:endParaRPr>
          </a:p>
        </p:txBody>
      </p:sp>
      <p:grpSp>
        <p:nvGrpSpPr>
          <p:cNvPr id="23" name="组合 22"/>
          <p:cNvGrpSpPr/>
          <p:nvPr/>
        </p:nvGrpSpPr>
        <p:grpSpPr>
          <a:xfrm>
            <a:off x="89271" y="182820"/>
            <a:ext cx="939832" cy="951905"/>
            <a:chOff x="3983038" y="1357313"/>
            <a:chExt cx="4078288" cy="4130675"/>
          </a:xfrm>
          <a:solidFill>
            <a:srgbClr val="00CCFF">
              <a:alpha val="20000"/>
            </a:srgbClr>
          </a:solidFill>
        </p:grpSpPr>
        <p:sp>
          <p:nvSpPr>
            <p:cNvPr id="24"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26"/>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27"/>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29"/>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31"/>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32"/>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33"/>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34"/>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8" name="Freeform 35"/>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9" name="Freeform 36"/>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37"/>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38"/>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39"/>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40"/>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41"/>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42"/>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43"/>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44"/>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45"/>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9" name="Freeform 46"/>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0" name="Freeform 47"/>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1" name="Freeform 48"/>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2" name="Freeform 49"/>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3" name="Freeform 50"/>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51"/>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Freeform 52"/>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Freeform 53"/>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54"/>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55"/>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Freeform 56"/>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Freeform 57"/>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58"/>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59"/>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60"/>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4"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5"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6"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75" name="组合 74"/>
          <p:cNvGrpSpPr/>
          <p:nvPr/>
        </p:nvGrpSpPr>
        <p:grpSpPr>
          <a:xfrm>
            <a:off x="106992" y="5910652"/>
            <a:ext cx="1547284" cy="303301"/>
            <a:chOff x="79805" y="5731894"/>
            <a:chExt cx="1547284" cy="303301"/>
          </a:xfrm>
          <a:solidFill>
            <a:srgbClr val="00B4EB">
              <a:alpha val="40000"/>
            </a:srgbClr>
          </a:solidFill>
        </p:grpSpPr>
        <p:sp>
          <p:nvSpPr>
            <p:cNvPr id="76" name="平行四边形 75"/>
            <p:cNvSpPr/>
            <p:nvPr/>
          </p:nvSpPr>
          <p:spPr>
            <a:xfrm rot="10800000" flipH="1">
              <a:off x="79805" y="5733270"/>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7" name="平行四边形 76"/>
            <p:cNvSpPr/>
            <p:nvPr/>
          </p:nvSpPr>
          <p:spPr>
            <a:xfrm rot="10800000" flipH="1">
              <a:off x="564693" y="5731894"/>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8" name="平行四边形 77"/>
            <p:cNvSpPr/>
            <p:nvPr/>
          </p:nvSpPr>
          <p:spPr>
            <a:xfrm rot="10800000" flipH="1">
              <a:off x="1036181" y="5733270"/>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79" name="组合 78"/>
          <p:cNvGrpSpPr/>
          <p:nvPr/>
        </p:nvGrpSpPr>
        <p:grpSpPr>
          <a:xfrm>
            <a:off x="108937" y="6383107"/>
            <a:ext cx="3667020" cy="118667"/>
            <a:chOff x="144854" y="6541267"/>
            <a:chExt cx="3667020" cy="118667"/>
          </a:xfrm>
        </p:grpSpPr>
        <p:cxnSp>
          <p:nvCxnSpPr>
            <p:cNvPr id="80" name="直接连接符 79"/>
            <p:cNvCxnSpPr/>
            <p:nvPr/>
          </p:nvCxnSpPr>
          <p:spPr>
            <a:xfrm>
              <a:off x="144854" y="6541267"/>
              <a:ext cx="3667020"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144854" y="6659934"/>
              <a:ext cx="3667020"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11665262" y="1352550"/>
            <a:ext cx="293835" cy="4330700"/>
            <a:chOff x="11665262" y="1352550"/>
            <a:chExt cx="293835" cy="4330700"/>
          </a:xfrm>
        </p:grpSpPr>
        <p:cxnSp>
          <p:nvCxnSpPr>
            <p:cNvPr id="114" name="直接连接符 113"/>
            <p:cNvCxnSpPr/>
            <p:nvPr/>
          </p:nvCxnSpPr>
          <p:spPr>
            <a:xfrm>
              <a:off x="11812180" y="1352550"/>
              <a:ext cx="0" cy="433070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sp>
          <p:nvSpPr>
            <p:cNvPr id="115" name="椭圆 114"/>
            <p:cNvSpPr/>
            <p:nvPr/>
          </p:nvSpPr>
          <p:spPr>
            <a:xfrm>
              <a:off x="11694179" y="5299707"/>
              <a:ext cx="237628" cy="237628"/>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6" name="椭圆 115"/>
            <p:cNvSpPr/>
            <p:nvPr/>
          </p:nvSpPr>
          <p:spPr>
            <a:xfrm>
              <a:off x="11698071" y="4342093"/>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7" name="椭圆 116"/>
            <p:cNvSpPr/>
            <p:nvPr/>
          </p:nvSpPr>
          <p:spPr>
            <a:xfrm>
              <a:off x="11665262" y="1680802"/>
              <a:ext cx="293835" cy="293835"/>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8" name="椭圆 117"/>
            <p:cNvSpPr/>
            <p:nvPr/>
          </p:nvSpPr>
          <p:spPr>
            <a:xfrm>
              <a:off x="11697037" y="24211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9" name="椭圆 118"/>
            <p:cNvSpPr/>
            <p:nvPr/>
          </p:nvSpPr>
          <p:spPr>
            <a:xfrm>
              <a:off x="11849437" y="25735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0" name="椭圆 119"/>
            <p:cNvSpPr/>
            <p:nvPr/>
          </p:nvSpPr>
          <p:spPr>
            <a:xfrm>
              <a:off x="11747621" y="3384479"/>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21" name="组合 120"/>
          <p:cNvGrpSpPr/>
          <p:nvPr/>
        </p:nvGrpSpPr>
        <p:grpSpPr>
          <a:xfrm>
            <a:off x="224324" y="1255748"/>
            <a:ext cx="293835" cy="4330700"/>
            <a:chOff x="11665262" y="1352550"/>
            <a:chExt cx="293835" cy="4330700"/>
          </a:xfrm>
        </p:grpSpPr>
        <p:cxnSp>
          <p:nvCxnSpPr>
            <p:cNvPr id="122" name="直接连接符 121"/>
            <p:cNvCxnSpPr/>
            <p:nvPr/>
          </p:nvCxnSpPr>
          <p:spPr>
            <a:xfrm>
              <a:off x="11812180" y="1352550"/>
              <a:ext cx="0" cy="433070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sp>
          <p:nvSpPr>
            <p:cNvPr id="123" name="椭圆 122"/>
            <p:cNvSpPr/>
            <p:nvPr/>
          </p:nvSpPr>
          <p:spPr>
            <a:xfrm>
              <a:off x="11694179" y="5299707"/>
              <a:ext cx="237628" cy="237628"/>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4" name="椭圆 123"/>
            <p:cNvSpPr/>
            <p:nvPr/>
          </p:nvSpPr>
          <p:spPr>
            <a:xfrm>
              <a:off x="11698071" y="4342093"/>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5" name="椭圆 124"/>
            <p:cNvSpPr/>
            <p:nvPr/>
          </p:nvSpPr>
          <p:spPr>
            <a:xfrm>
              <a:off x="11665262" y="1680802"/>
              <a:ext cx="293835" cy="293835"/>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6" name="椭圆 125"/>
            <p:cNvSpPr/>
            <p:nvPr/>
          </p:nvSpPr>
          <p:spPr>
            <a:xfrm>
              <a:off x="11697037" y="24211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7" name="椭圆 126"/>
            <p:cNvSpPr/>
            <p:nvPr/>
          </p:nvSpPr>
          <p:spPr>
            <a:xfrm>
              <a:off x="11849437" y="25735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8" name="椭圆 127"/>
            <p:cNvSpPr/>
            <p:nvPr/>
          </p:nvSpPr>
          <p:spPr>
            <a:xfrm>
              <a:off x="11747621" y="3384479"/>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29" name="组合 128"/>
          <p:cNvGrpSpPr/>
          <p:nvPr/>
        </p:nvGrpSpPr>
        <p:grpSpPr>
          <a:xfrm>
            <a:off x="10778399" y="6033820"/>
            <a:ext cx="1111148" cy="799036"/>
            <a:chOff x="6625889" y="4936390"/>
            <a:chExt cx="1955323" cy="1406090"/>
          </a:xfrm>
        </p:grpSpPr>
        <p:grpSp>
          <p:nvGrpSpPr>
            <p:cNvPr id="130" name="组合 129"/>
            <p:cNvGrpSpPr/>
            <p:nvPr/>
          </p:nvGrpSpPr>
          <p:grpSpPr>
            <a:xfrm rot="17870839">
              <a:off x="7267032" y="5028299"/>
              <a:ext cx="1166986" cy="1461375"/>
              <a:chOff x="4753812" y="4644560"/>
              <a:chExt cx="1684346" cy="2109246"/>
            </a:xfrm>
          </p:grpSpPr>
          <p:grpSp>
            <p:nvGrpSpPr>
              <p:cNvPr id="132" name="组合 131"/>
              <p:cNvGrpSpPr/>
              <p:nvPr/>
            </p:nvGrpSpPr>
            <p:grpSpPr>
              <a:xfrm rot="21002170">
                <a:off x="4753812" y="4644560"/>
                <a:ext cx="1221345" cy="1373597"/>
                <a:chOff x="4639167" y="2004440"/>
                <a:chExt cx="4279322" cy="4812781"/>
              </a:xfrm>
            </p:grpSpPr>
            <p:sp>
              <p:nvSpPr>
                <p:cNvPr id="135" name="六边形 134"/>
                <p:cNvSpPr/>
                <p:nvPr/>
              </p:nvSpPr>
              <p:spPr>
                <a:xfrm rot="18414853">
                  <a:off x="4463395" y="3114179"/>
                  <a:ext cx="2548691" cy="2197147"/>
                </a:xfrm>
                <a:prstGeom prst="hexagon">
                  <a:avLst/>
                </a:prstGeom>
                <a:solidFill>
                  <a:srgbClr val="00CCFF">
                    <a:alpha val="4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6" name="六边形 135"/>
                <p:cNvSpPr/>
                <p:nvPr/>
              </p:nvSpPr>
              <p:spPr>
                <a:xfrm rot="18414853">
                  <a:off x="6545570" y="2180213"/>
                  <a:ext cx="2548691" cy="2197146"/>
                </a:xfrm>
                <a:prstGeom prst="hexagon">
                  <a:avLst/>
                </a:prstGeom>
                <a:solidFill>
                  <a:srgbClr val="00CCFF">
                    <a:alpha val="6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7" name="六边形 136"/>
                <p:cNvSpPr/>
                <p:nvPr/>
              </p:nvSpPr>
              <p:spPr>
                <a:xfrm rot="18414853">
                  <a:off x="6211902" y="4444302"/>
                  <a:ext cx="2548691" cy="2197147"/>
                </a:xfrm>
                <a:prstGeom prst="hexagon">
                  <a:avLst/>
                </a:prstGeom>
                <a:solidFill>
                  <a:srgbClr val="00CCFF">
                    <a:alpha val="4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33" name="六边形 132"/>
              <p:cNvSpPr/>
              <p:nvPr/>
            </p:nvSpPr>
            <p:spPr>
              <a:xfrm>
                <a:off x="5312636" y="5943864"/>
                <a:ext cx="629705" cy="542849"/>
              </a:xfrm>
              <a:prstGeom prst="hexagon">
                <a:avLst/>
              </a:prstGeom>
              <a:solidFill>
                <a:srgbClr val="00CCFF">
                  <a:alpha val="5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4" name="六边形 133"/>
              <p:cNvSpPr/>
              <p:nvPr/>
            </p:nvSpPr>
            <p:spPr>
              <a:xfrm>
                <a:off x="5808453" y="6210957"/>
                <a:ext cx="629705" cy="542849"/>
              </a:xfrm>
              <a:prstGeom prst="hexagon">
                <a:avLst/>
              </a:prstGeom>
              <a:solidFill>
                <a:srgbClr val="00CCFF">
                  <a:alpha val="1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131" name="六边形 130"/>
            <p:cNvSpPr/>
            <p:nvPr/>
          </p:nvSpPr>
          <p:spPr>
            <a:xfrm>
              <a:off x="6625889" y="4936390"/>
              <a:ext cx="659731" cy="568733"/>
            </a:xfrm>
            <a:prstGeom prst="hexagon">
              <a:avLst>
                <a:gd name="adj" fmla="val 25508"/>
                <a:gd name="vf" fmla="val 115470"/>
              </a:avLst>
            </a:prstGeom>
            <a:no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38" name="组合 137"/>
          <p:cNvGrpSpPr/>
          <p:nvPr/>
        </p:nvGrpSpPr>
        <p:grpSpPr>
          <a:xfrm rot="16200000" flipV="1">
            <a:off x="9360573" y="4465527"/>
            <a:ext cx="717333" cy="3856608"/>
            <a:chOff x="5691188" y="-3629025"/>
            <a:chExt cx="1685925" cy="8843963"/>
          </a:xfrm>
          <a:solidFill>
            <a:srgbClr val="00CCFF">
              <a:alpha val="20000"/>
            </a:srgbClr>
          </a:solidFill>
        </p:grpSpPr>
        <p:sp>
          <p:nvSpPr>
            <p:cNvPr id="139" name="Freeform 27"/>
            <p:cNvSpPr/>
            <p:nvPr/>
          </p:nvSpPr>
          <p:spPr bwMode="auto">
            <a:xfrm>
              <a:off x="6064250" y="-193675"/>
              <a:ext cx="147638" cy="171450"/>
            </a:xfrm>
            <a:custGeom>
              <a:avLst/>
              <a:gdLst>
                <a:gd name="T0" fmla="*/ 0 w 93"/>
                <a:gd name="T1" fmla="*/ 0 h 108"/>
                <a:gd name="T2" fmla="*/ 0 w 93"/>
                <a:gd name="T3" fmla="*/ 36 h 108"/>
                <a:gd name="T4" fmla="*/ 72 w 93"/>
                <a:gd name="T5" fmla="*/ 108 h 108"/>
                <a:gd name="T6" fmla="*/ 72 w 93"/>
                <a:gd name="T7" fmla="*/ 93 h 108"/>
                <a:gd name="T8" fmla="*/ 93 w 93"/>
                <a:gd name="T9" fmla="*/ 93 h 108"/>
                <a:gd name="T10" fmla="*/ 22 w 93"/>
                <a:gd name="T11" fmla="*/ 22 h 108"/>
                <a:gd name="T12" fmla="*/ 22 w 93"/>
                <a:gd name="T13" fmla="*/ 36 h 108"/>
                <a:gd name="T14" fmla="*/ 0 w 93"/>
                <a:gd name="T15" fmla="*/ 36 h 108"/>
                <a:gd name="T16" fmla="*/ 0 w 93"/>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108">
                  <a:moveTo>
                    <a:pt x="0" y="0"/>
                  </a:moveTo>
                  <a:lnTo>
                    <a:pt x="0" y="36"/>
                  </a:lnTo>
                  <a:lnTo>
                    <a:pt x="72" y="108"/>
                  </a:lnTo>
                  <a:lnTo>
                    <a:pt x="72" y="93"/>
                  </a:lnTo>
                  <a:lnTo>
                    <a:pt x="93" y="93"/>
                  </a:lnTo>
                  <a:lnTo>
                    <a:pt x="22" y="22"/>
                  </a:lnTo>
                  <a:lnTo>
                    <a:pt x="22" y="36"/>
                  </a:lnTo>
                  <a:lnTo>
                    <a:pt x="0" y="36"/>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0" name="Freeform 28"/>
            <p:cNvSpPr/>
            <p:nvPr/>
          </p:nvSpPr>
          <p:spPr bwMode="auto">
            <a:xfrm>
              <a:off x="6064250" y="-193675"/>
              <a:ext cx="147638" cy="171450"/>
            </a:xfrm>
            <a:custGeom>
              <a:avLst/>
              <a:gdLst>
                <a:gd name="T0" fmla="*/ 0 w 93"/>
                <a:gd name="T1" fmla="*/ 0 h 108"/>
                <a:gd name="T2" fmla="*/ 0 w 93"/>
                <a:gd name="T3" fmla="*/ 36 h 108"/>
                <a:gd name="T4" fmla="*/ 72 w 93"/>
                <a:gd name="T5" fmla="*/ 108 h 108"/>
                <a:gd name="T6" fmla="*/ 72 w 93"/>
                <a:gd name="T7" fmla="*/ 93 h 108"/>
                <a:gd name="T8" fmla="*/ 93 w 93"/>
                <a:gd name="T9" fmla="*/ 93 h 108"/>
                <a:gd name="T10" fmla="*/ 22 w 93"/>
                <a:gd name="T11" fmla="*/ 22 h 108"/>
                <a:gd name="T12" fmla="*/ 22 w 93"/>
                <a:gd name="T13" fmla="*/ 36 h 108"/>
                <a:gd name="T14" fmla="*/ 0 w 93"/>
                <a:gd name="T15" fmla="*/ 36 h 108"/>
                <a:gd name="T16" fmla="*/ 0 w 93"/>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108">
                  <a:moveTo>
                    <a:pt x="0" y="0"/>
                  </a:moveTo>
                  <a:lnTo>
                    <a:pt x="0" y="36"/>
                  </a:lnTo>
                  <a:lnTo>
                    <a:pt x="72" y="108"/>
                  </a:lnTo>
                  <a:lnTo>
                    <a:pt x="72" y="93"/>
                  </a:lnTo>
                  <a:lnTo>
                    <a:pt x="93" y="93"/>
                  </a:lnTo>
                  <a:lnTo>
                    <a:pt x="22" y="22"/>
                  </a:lnTo>
                  <a:lnTo>
                    <a:pt x="22" y="36"/>
                  </a:lnTo>
                  <a:lnTo>
                    <a:pt x="0" y="36"/>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1" name="Freeform 29"/>
            <p:cNvSpPr/>
            <p:nvPr/>
          </p:nvSpPr>
          <p:spPr bwMode="auto">
            <a:xfrm>
              <a:off x="5778500" y="238125"/>
              <a:ext cx="165100" cy="127000"/>
            </a:xfrm>
            <a:custGeom>
              <a:avLst/>
              <a:gdLst>
                <a:gd name="T0" fmla="*/ 83 w 104"/>
                <a:gd name="T1" fmla="*/ 0 h 80"/>
                <a:gd name="T2" fmla="*/ 0 w 104"/>
                <a:gd name="T3" fmla="*/ 65 h 80"/>
                <a:gd name="T4" fmla="*/ 21 w 104"/>
                <a:gd name="T5" fmla="*/ 65 h 80"/>
                <a:gd name="T6" fmla="*/ 21 w 104"/>
                <a:gd name="T7" fmla="*/ 80 h 80"/>
                <a:gd name="T8" fmla="*/ 104 w 104"/>
                <a:gd name="T9" fmla="*/ 17 h 80"/>
                <a:gd name="T10" fmla="*/ 83 w 104"/>
                <a:gd name="T11" fmla="*/ 17 h 80"/>
                <a:gd name="T12" fmla="*/ 83 w 104"/>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04" h="80">
                  <a:moveTo>
                    <a:pt x="83" y="0"/>
                  </a:moveTo>
                  <a:lnTo>
                    <a:pt x="0" y="65"/>
                  </a:lnTo>
                  <a:lnTo>
                    <a:pt x="21" y="65"/>
                  </a:lnTo>
                  <a:lnTo>
                    <a:pt x="21" y="80"/>
                  </a:lnTo>
                  <a:lnTo>
                    <a:pt x="104" y="17"/>
                  </a:lnTo>
                  <a:lnTo>
                    <a:pt x="83" y="17"/>
                  </a:lnTo>
                  <a:lnTo>
                    <a:pt x="8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2" name="Freeform 30"/>
            <p:cNvSpPr/>
            <p:nvPr/>
          </p:nvSpPr>
          <p:spPr bwMode="auto">
            <a:xfrm>
              <a:off x="5778500" y="238125"/>
              <a:ext cx="165100" cy="127000"/>
            </a:xfrm>
            <a:custGeom>
              <a:avLst/>
              <a:gdLst>
                <a:gd name="T0" fmla="*/ 83 w 104"/>
                <a:gd name="T1" fmla="*/ 0 h 80"/>
                <a:gd name="T2" fmla="*/ 0 w 104"/>
                <a:gd name="T3" fmla="*/ 65 h 80"/>
                <a:gd name="T4" fmla="*/ 21 w 104"/>
                <a:gd name="T5" fmla="*/ 65 h 80"/>
                <a:gd name="T6" fmla="*/ 21 w 104"/>
                <a:gd name="T7" fmla="*/ 80 h 80"/>
                <a:gd name="T8" fmla="*/ 104 w 104"/>
                <a:gd name="T9" fmla="*/ 17 h 80"/>
                <a:gd name="T10" fmla="*/ 83 w 104"/>
                <a:gd name="T11" fmla="*/ 17 h 80"/>
                <a:gd name="T12" fmla="*/ 83 w 104"/>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04" h="80">
                  <a:moveTo>
                    <a:pt x="83" y="0"/>
                  </a:moveTo>
                  <a:lnTo>
                    <a:pt x="0" y="65"/>
                  </a:lnTo>
                  <a:lnTo>
                    <a:pt x="21" y="65"/>
                  </a:lnTo>
                  <a:lnTo>
                    <a:pt x="21" y="80"/>
                  </a:lnTo>
                  <a:lnTo>
                    <a:pt x="104" y="17"/>
                  </a:lnTo>
                  <a:lnTo>
                    <a:pt x="83" y="17"/>
                  </a:lnTo>
                  <a:lnTo>
                    <a:pt x="8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3" name="Freeform 32"/>
            <p:cNvSpPr/>
            <p:nvPr/>
          </p:nvSpPr>
          <p:spPr bwMode="auto">
            <a:xfrm>
              <a:off x="6445981" y="-1637432"/>
              <a:ext cx="58738" cy="2305050"/>
            </a:xfrm>
            <a:custGeom>
              <a:avLst/>
              <a:gdLst>
                <a:gd name="T0" fmla="*/ 36 w 36"/>
                <a:gd name="T1" fmla="*/ 0 h 1382"/>
                <a:gd name="T2" fmla="*/ 36 w 36"/>
                <a:gd name="T3" fmla="*/ 0 h 1382"/>
                <a:gd name="T4" fmla="*/ 0 w 36"/>
                <a:gd name="T5" fmla="*/ 0 h 1382"/>
                <a:gd name="T6" fmla="*/ 0 w 36"/>
                <a:gd name="T7" fmla="*/ 43 h 1382"/>
                <a:gd name="T8" fmla="*/ 0 w 36"/>
                <a:gd name="T9" fmla="*/ 1382 h 1382"/>
                <a:gd name="T10" fmla="*/ 22 w 36"/>
                <a:gd name="T11" fmla="*/ 1378 h 1382"/>
                <a:gd name="T12" fmla="*/ 36 w 36"/>
                <a:gd name="T13" fmla="*/ 1380 h 1382"/>
                <a:gd name="T14" fmla="*/ 36 w 36"/>
                <a:gd name="T15" fmla="*/ 0 h 13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82">
                  <a:moveTo>
                    <a:pt x="36" y="0"/>
                  </a:moveTo>
                  <a:cubicBezTo>
                    <a:pt x="36" y="0"/>
                    <a:pt x="36" y="0"/>
                    <a:pt x="36" y="0"/>
                  </a:cubicBezTo>
                  <a:cubicBezTo>
                    <a:pt x="0" y="0"/>
                    <a:pt x="0" y="0"/>
                    <a:pt x="0" y="0"/>
                  </a:cubicBezTo>
                  <a:cubicBezTo>
                    <a:pt x="0" y="43"/>
                    <a:pt x="0" y="43"/>
                    <a:pt x="0" y="43"/>
                  </a:cubicBezTo>
                  <a:cubicBezTo>
                    <a:pt x="0" y="1382"/>
                    <a:pt x="0" y="1382"/>
                    <a:pt x="0" y="1382"/>
                  </a:cubicBezTo>
                  <a:cubicBezTo>
                    <a:pt x="7" y="1380"/>
                    <a:pt x="15" y="1378"/>
                    <a:pt x="22" y="1378"/>
                  </a:cubicBezTo>
                  <a:cubicBezTo>
                    <a:pt x="27" y="1378"/>
                    <a:pt x="32" y="1379"/>
                    <a:pt x="36" y="1380"/>
                  </a:cubicBezTo>
                  <a:cubicBezTo>
                    <a:pt x="36" y="0"/>
                    <a:pt x="36" y="0"/>
                    <a:pt x="3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4" name="Freeform 33"/>
            <p:cNvSpPr/>
            <p:nvPr/>
          </p:nvSpPr>
          <p:spPr bwMode="auto">
            <a:xfrm>
              <a:off x="6178550" y="-46037"/>
              <a:ext cx="33338" cy="4100513"/>
            </a:xfrm>
            <a:custGeom>
              <a:avLst/>
              <a:gdLst>
                <a:gd name="T0" fmla="*/ 21 w 21"/>
                <a:gd name="T1" fmla="*/ 0 h 2583"/>
                <a:gd name="T2" fmla="*/ 21 w 21"/>
                <a:gd name="T3" fmla="*/ 0 h 2583"/>
                <a:gd name="T4" fmla="*/ 0 w 21"/>
                <a:gd name="T5" fmla="*/ 0 h 2583"/>
                <a:gd name="T6" fmla="*/ 0 w 21"/>
                <a:gd name="T7" fmla="*/ 15 h 2583"/>
                <a:gd name="T8" fmla="*/ 0 w 21"/>
                <a:gd name="T9" fmla="*/ 2583 h 2583"/>
                <a:gd name="T10" fmla="*/ 15 w 21"/>
                <a:gd name="T11" fmla="*/ 2567 h 2583"/>
                <a:gd name="T12" fmla="*/ 21 w 21"/>
                <a:gd name="T13" fmla="*/ 2573 h 2583"/>
                <a:gd name="T14" fmla="*/ 21 w 21"/>
                <a:gd name="T15" fmla="*/ 0 h 2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83">
                  <a:moveTo>
                    <a:pt x="21" y="0"/>
                  </a:moveTo>
                  <a:lnTo>
                    <a:pt x="21" y="0"/>
                  </a:lnTo>
                  <a:lnTo>
                    <a:pt x="0" y="0"/>
                  </a:lnTo>
                  <a:lnTo>
                    <a:pt x="0" y="15"/>
                  </a:lnTo>
                  <a:lnTo>
                    <a:pt x="0" y="2583"/>
                  </a:lnTo>
                  <a:lnTo>
                    <a:pt x="15" y="2567"/>
                  </a:lnTo>
                  <a:lnTo>
                    <a:pt x="21" y="2573"/>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5" name="Freeform 34"/>
            <p:cNvSpPr/>
            <p:nvPr/>
          </p:nvSpPr>
          <p:spPr bwMode="auto">
            <a:xfrm>
              <a:off x="6178550" y="-46037"/>
              <a:ext cx="33338" cy="4100513"/>
            </a:xfrm>
            <a:custGeom>
              <a:avLst/>
              <a:gdLst>
                <a:gd name="T0" fmla="*/ 21 w 21"/>
                <a:gd name="T1" fmla="*/ 0 h 2583"/>
                <a:gd name="T2" fmla="*/ 21 w 21"/>
                <a:gd name="T3" fmla="*/ 0 h 2583"/>
                <a:gd name="T4" fmla="*/ 0 w 21"/>
                <a:gd name="T5" fmla="*/ 0 h 2583"/>
                <a:gd name="T6" fmla="*/ 0 w 21"/>
                <a:gd name="T7" fmla="*/ 15 h 2583"/>
                <a:gd name="T8" fmla="*/ 0 w 21"/>
                <a:gd name="T9" fmla="*/ 2583 h 2583"/>
                <a:gd name="T10" fmla="*/ 15 w 21"/>
                <a:gd name="T11" fmla="*/ 2567 h 2583"/>
                <a:gd name="T12" fmla="*/ 21 w 21"/>
                <a:gd name="T13" fmla="*/ 2573 h 2583"/>
                <a:gd name="T14" fmla="*/ 21 w 21"/>
                <a:gd name="T15" fmla="*/ 0 h 2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83">
                  <a:moveTo>
                    <a:pt x="21" y="0"/>
                  </a:moveTo>
                  <a:lnTo>
                    <a:pt x="21" y="0"/>
                  </a:lnTo>
                  <a:lnTo>
                    <a:pt x="0" y="0"/>
                  </a:lnTo>
                  <a:lnTo>
                    <a:pt x="0" y="15"/>
                  </a:lnTo>
                  <a:lnTo>
                    <a:pt x="0" y="2583"/>
                  </a:lnTo>
                  <a:lnTo>
                    <a:pt x="15" y="2567"/>
                  </a:lnTo>
                  <a:lnTo>
                    <a:pt x="21" y="2573"/>
                  </a:lnTo>
                  <a:lnTo>
                    <a:pt x="2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6" name="Freeform 35"/>
            <p:cNvSpPr/>
            <p:nvPr/>
          </p:nvSpPr>
          <p:spPr bwMode="auto">
            <a:xfrm>
              <a:off x="6064250" y="-2366963"/>
              <a:ext cx="34925" cy="2230438"/>
            </a:xfrm>
            <a:custGeom>
              <a:avLst/>
              <a:gdLst>
                <a:gd name="T0" fmla="*/ 22 w 22"/>
                <a:gd name="T1" fmla="*/ 0 h 1405"/>
                <a:gd name="T2" fmla="*/ 0 w 22"/>
                <a:gd name="T3" fmla="*/ 0 h 1405"/>
                <a:gd name="T4" fmla="*/ 0 w 22"/>
                <a:gd name="T5" fmla="*/ 1369 h 1405"/>
                <a:gd name="T6" fmla="*/ 0 w 22"/>
                <a:gd name="T7" fmla="*/ 1405 h 1405"/>
                <a:gd name="T8" fmla="*/ 22 w 22"/>
                <a:gd name="T9" fmla="*/ 1405 h 1405"/>
                <a:gd name="T10" fmla="*/ 22 w 22"/>
                <a:gd name="T11" fmla="*/ 1391 h 1405"/>
                <a:gd name="T12" fmla="*/ 22 w 22"/>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22" h="1405">
                  <a:moveTo>
                    <a:pt x="22" y="0"/>
                  </a:moveTo>
                  <a:lnTo>
                    <a:pt x="0" y="0"/>
                  </a:lnTo>
                  <a:lnTo>
                    <a:pt x="0" y="1369"/>
                  </a:lnTo>
                  <a:lnTo>
                    <a:pt x="0" y="1405"/>
                  </a:lnTo>
                  <a:lnTo>
                    <a:pt x="22" y="1405"/>
                  </a:lnTo>
                  <a:lnTo>
                    <a:pt x="22" y="1391"/>
                  </a:lnTo>
                  <a:lnTo>
                    <a:pt x="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7" name="Freeform 36"/>
            <p:cNvSpPr/>
            <p:nvPr/>
          </p:nvSpPr>
          <p:spPr bwMode="auto">
            <a:xfrm>
              <a:off x="6064250" y="-2366963"/>
              <a:ext cx="34925" cy="2230438"/>
            </a:xfrm>
            <a:custGeom>
              <a:avLst/>
              <a:gdLst>
                <a:gd name="T0" fmla="*/ 22 w 22"/>
                <a:gd name="T1" fmla="*/ 0 h 1405"/>
                <a:gd name="T2" fmla="*/ 0 w 22"/>
                <a:gd name="T3" fmla="*/ 0 h 1405"/>
                <a:gd name="T4" fmla="*/ 0 w 22"/>
                <a:gd name="T5" fmla="*/ 1369 h 1405"/>
                <a:gd name="T6" fmla="*/ 0 w 22"/>
                <a:gd name="T7" fmla="*/ 1405 h 1405"/>
                <a:gd name="T8" fmla="*/ 22 w 22"/>
                <a:gd name="T9" fmla="*/ 1405 h 1405"/>
                <a:gd name="T10" fmla="*/ 22 w 22"/>
                <a:gd name="T11" fmla="*/ 1391 h 1405"/>
                <a:gd name="T12" fmla="*/ 22 w 22"/>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22" h="1405">
                  <a:moveTo>
                    <a:pt x="22" y="0"/>
                  </a:moveTo>
                  <a:lnTo>
                    <a:pt x="0" y="0"/>
                  </a:lnTo>
                  <a:lnTo>
                    <a:pt x="0" y="1369"/>
                  </a:lnTo>
                  <a:lnTo>
                    <a:pt x="0" y="1405"/>
                  </a:lnTo>
                  <a:lnTo>
                    <a:pt x="22" y="1405"/>
                  </a:lnTo>
                  <a:lnTo>
                    <a:pt x="22" y="1391"/>
                  </a:lnTo>
                  <a:lnTo>
                    <a:pt x="2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8" name="Freeform 37"/>
            <p:cNvSpPr/>
            <p:nvPr/>
          </p:nvSpPr>
          <p:spPr bwMode="auto">
            <a:xfrm>
              <a:off x="5910263" y="-1965325"/>
              <a:ext cx="33338" cy="2230438"/>
            </a:xfrm>
            <a:custGeom>
              <a:avLst/>
              <a:gdLst>
                <a:gd name="T0" fmla="*/ 21 w 21"/>
                <a:gd name="T1" fmla="*/ 0 h 1405"/>
                <a:gd name="T2" fmla="*/ 0 w 21"/>
                <a:gd name="T3" fmla="*/ 0 h 1405"/>
                <a:gd name="T4" fmla="*/ 0 w 21"/>
                <a:gd name="T5" fmla="*/ 1388 h 1405"/>
                <a:gd name="T6" fmla="*/ 0 w 21"/>
                <a:gd name="T7" fmla="*/ 1405 h 1405"/>
                <a:gd name="T8" fmla="*/ 21 w 21"/>
                <a:gd name="T9" fmla="*/ 1405 h 1405"/>
                <a:gd name="T10" fmla="*/ 21 w 21"/>
                <a:gd name="T11" fmla="*/ 0 h 1405"/>
              </a:gdLst>
              <a:ahLst/>
              <a:cxnLst>
                <a:cxn ang="0">
                  <a:pos x="T0" y="T1"/>
                </a:cxn>
                <a:cxn ang="0">
                  <a:pos x="T2" y="T3"/>
                </a:cxn>
                <a:cxn ang="0">
                  <a:pos x="T4" y="T5"/>
                </a:cxn>
                <a:cxn ang="0">
                  <a:pos x="T6" y="T7"/>
                </a:cxn>
                <a:cxn ang="0">
                  <a:pos x="T8" y="T9"/>
                </a:cxn>
                <a:cxn ang="0">
                  <a:pos x="T10" y="T11"/>
                </a:cxn>
              </a:cxnLst>
              <a:rect l="0" t="0" r="r" b="b"/>
              <a:pathLst>
                <a:path w="21" h="1405">
                  <a:moveTo>
                    <a:pt x="21" y="0"/>
                  </a:moveTo>
                  <a:lnTo>
                    <a:pt x="0" y="0"/>
                  </a:lnTo>
                  <a:lnTo>
                    <a:pt x="0" y="1388"/>
                  </a:lnTo>
                  <a:lnTo>
                    <a:pt x="0" y="1405"/>
                  </a:lnTo>
                  <a:lnTo>
                    <a:pt x="21" y="1405"/>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9" name="Freeform 38"/>
            <p:cNvSpPr/>
            <p:nvPr/>
          </p:nvSpPr>
          <p:spPr bwMode="auto">
            <a:xfrm>
              <a:off x="5910263" y="-1965325"/>
              <a:ext cx="33338" cy="2230438"/>
            </a:xfrm>
            <a:custGeom>
              <a:avLst/>
              <a:gdLst>
                <a:gd name="T0" fmla="*/ 21 w 21"/>
                <a:gd name="T1" fmla="*/ 0 h 1405"/>
                <a:gd name="T2" fmla="*/ 0 w 21"/>
                <a:gd name="T3" fmla="*/ 0 h 1405"/>
                <a:gd name="T4" fmla="*/ 0 w 21"/>
                <a:gd name="T5" fmla="*/ 1388 h 1405"/>
                <a:gd name="T6" fmla="*/ 0 w 21"/>
                <a:gd name="T7" fmla="*/ 1405 h 1405"/>
                <a:gd name="T8" fmla="*/ 21 w 21"/>
                <a:gd name="T9" fmla="*/ 1405 h 1405"/>
                <a:gd name="T10" fmla="*/ 21 w 21"/>
                <a:gd name="T11" fmla="*/ 0 h 1405"/>
              </a:gdLst>
              <a:ahLst/>
              <a:cxnLst>
                <a:cxn ang="0">
                  <a:pos x="T0" y="T1"/>
                </a:cxn>
                <a:cxn ang="0">
                  <a:pos x="T2" y="T3"/>
                </a:cxn>
                <a:cxn ang="0">
                  <a:pos x="T4" y="T5"/>
                </a:cxn>
                <a:cxn ang="0">
                  <a:pos x="T6" y="T7"/>
                </a:cxn>
                <a:cxn ang="0">
                  <a:pos x="T8" y="T9"/>
                </a:cxn>
                <a:cxn ang="0">
                  <a:pos x="T10" y="T11"/>
                </a:cxn>
              </a:cxnLst>
              <a:rect l="0" t="0" r="r" b="b"/>
              <a:pathLst>
                <a:path w="21" h="1405">
                  <a:moveTo>
                    <a:pt x="21" y="0"/>
                  </a:moveTo>
                  <a:lnTo>
                    <a:pt x="0" y="0"/>
                  </a:lnTo>
                  <a:lnTo>
                    <a:pt x="0" y="1388"/>
                  </a:lnTo>
                  <a:lnTo>
                    <a:pt x="0" y="1405"/>
                  </a:lnTo>
                  <a:lnTo>
                    <a:pt x="21" y="1405"/>
                  </a:lnTo>
                  <a:lnTo>
                    <a:pt x="2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0" name="Freeform 39"/>
            <p:cNvSpPr/>
            <p:nvPr/>
          </p:nvSpPr>
          <p:spPr bwMode="auto">
            <a:xfrm>
              <a:off x="5778500" y="341313"/>
              <a:ext cx="33338" cy="2127250"/>
            </a:xfrm>
            <a:custGeom>
              <a:avLst/>
              <a:gdLst>
                <a:gd name="T0" fmla="*/ 20 w 20"/>
                <a:gd name="T1" fmla="*/ 0 h 1275"/>
                <a:gd name="T2" fmla="*/ 0 w 20"/>
                <a:gd name="T3" fmla="*/ 0 h 1275"/>
                <a:gd name="T4" fmla="*/ 0 w 20"/>
                <a:gd name="T5" fmla="*/ 1275 h 1275"/>
                <a:gd name="T6" fmla="*/ 10 w 20"/>
                <a:gd name="T7" fmla="*/ 1274 h 1275"/>
                <a:gd name="T8" fmla="*/ 20 w 20"/>
                <a:gd name="T9" fmla="*/ 1275 h 1275"/>
                <a:gd name="T10" fmla="*/ 20 w 20"/>
                <a:gd name="T11" fmla="*/ 14 h 1275"/>
                <a:gd name="T12" fmla="*/ 20 w 20"/>
                <a:gd name="T13" fmla="*/ 0 h 1275"/>
              </a:gdLst>
              <a:ahLst/>
              <a:cxnLst>
                <a:cxn ang="0">
                  <a:pos x="T0" y="T1"/>
                </a:cxn>
                <a:cxn ang="0">
                  <a:pos x="T2" y="T3"/>
                </a:cxn>
                <a:cxn ang="0">
                  <a:pos x="T4" y="T5"/>
                </a:cxn>
                <a:cxn ang="0">
                  <a:pos x="T6" y="T7"/>
                </a:cxn>
                <a:cxn ang="0">
                  <a:pos x="T8" y="T9"/>
                </a:cxn>
                <a:cxn ang="0">
                  <a:pos x="T10" y="T11"/>
                </a:cxn>
                <a:cxn ang="0">
                  <a:pos x="T12" y="T13"/>
                </a:cxn>
              </a:cxnLst>
              <a:rect l="0" t="0" r="r" b="b"/>
              <a:pathLst>
                <a:path w="20" h="1275">
                  <a:moveTo>
                    <a:pt x="20" y="0"/>
                  </a:moveTo>
                  <a:cubicBezTo>
                    <a:pt x="0" y="0"/>
                    <a:pt x="0" y="0"/>
                    <a:pt x="0" y="0"/>
                  </a:cubicBezTo>
                  <a:cubicBezTo>
                    <a:pt x="0" y="1275"/>
                    <a:pt x="0" y="1275"/>
                    <a:pt x="0" y="1275"/>
                  </a:cubicBezTo>
                  <a:cubicBezTo>
                    <a:pt x="3" y="1275"/>
                    <a:pt x="6" y="1274"/>
                    <a:pt x="10" y="1274"/>
                  </a:cubicBezTo>
                  <a:cubicBezTo>
                    <a:pt x="13" y="1274"/>
                    <a:pt x="17" y="1275"/>
                    <a:pt x="20" y="1275"/>
                  </a:cubicBezTo>
                  <a:cubicBezTo>
                    <a:pt x="20" y="14"/>
                    <a:pt x="20" y="14"/>
                    <a:pt x="20" y="14"/>
                  </a:cubicBezTo>
                  <a:cubicBezTo>
                    <a:pt x="20" y="0"/>
                    <a:pt x="20" y="0"/>
                    <a:pt x="2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1" name="Freeform 86"/>
            <p:cNvSpPr/>
            <p:nvPr/>
          </p:nvSpPr>
          <p:spPr bwMode="auto">
            <a:xfrm>
              <a:off x="6262688" y="-3629025"/>
              <a:ext cx="33338" cy="7331076"/>
            </a:xfrm>
            <a:custGeom>
              <a:avLst/>
              <a:gdLst>
                <a:gd name="T0" fmla="*/ 21 w 21"/>
                <a:gd name="T1" fmla="*/ 0 h 4618"/>
                <a:gd name="T2" fmla="*/ 0 w 21"/>
                <a:gd name="T3" fmla="*/ 0 h 4618"/>
                <a:gd name="T4" fmla="*/ 0 w 21"/>
                <a:gd name="T5" fmla="*/ 4618 h 4618"/>
                <a:gd name="T6" fmla="*/ 15 w 21"/>
                <a:gd name="T7" fmla="*/ 4603 h 4618"/>
                <a:gd name="T8" fmla="*/ 21 w 21"/>
                <a:gd name="T9" fmla="*/ 4609 h 4618"/>
                <a:gd name="T10" fmla="*/ 21 w 21"/>
                <a:gd name="T11" fmla="*/ 0 h 4618"/>
              </a:gdLst>
              <a:ahLst/>
              <a:cxnLst>
                <a:cxn ang="0">
                  <a:pos x="T0" y="T1"/>
                </a:cxn>
                <a:cxn ang="0">
                  <a:pos x="T2" y="T3"/>
                </a:cxn>
                <a:cxn ang="0">
                  <a:pos x="T4" y="T5"/>
                </a:cxn>
                <a:cxn ang="0">
                  <a:pos x="T6" y="T7"/>
                </a:cxn>
                <a:cxn ang="0">
                  <a:pos x="T8" y="T9"/>
                </a:cxn>
                <a:cxn ang="0">
                  <a:pos x="T10" y="T11"/>
                </a:cxn>
              </a:cxnLst>
              <a:rect l="0" t="0" r="r" b="b"/>
              <a:pathLst>
                <a:path w="21" h="4618">
                  <a:moveTo>
                    <a:pt x="21" y="0"/>
                  </a:moveTo>
                  <a:lnTo>
                    <a:pt x="0" y="0"/>
                  </a:lnTo>
                  <a:lnTo>
                    <a:pt x="0" y="4618"/>
                  </a:lnTo>
                  <a:lnTo>
                    <a:pt x="15" y="4603"/>
                  </a:lnTo>
                  <a:lnTo>
                    <a:pt x="21" y="4609"/>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2" name="Freeform 92"/>
            <p:cNvSpPr/>
            <p:nvPr/>
          </p:nvSpPr>
          <p:spPr bwMode="auto">
            <a:xfrm>
              <a:off x="6178550" y="4029075"/>
              <a:ext cx="944563" cy="955675"/>
            </a:xfrm>
            <a:custGeom>
              <a:avLst/>
              <a:gdLst>
                <a:gd name="T0" fmla="*/ 14 w 571"/>
                <a:gd name="T1" fmla="*/ 0 h 573"/>
                <a:gd name="T2" fmla="*/ 0 w 571"/>
                <a:gd name="T3" fmla="*/ 15 h 573"/>
                <a:gd name="T4" fmla="*/ 558 w 571"/>
                <a:gd name="T5" fmla="*/ 573 h 573"/>
                <a:gd name="T6" fmla="*/ 571 w 571"/>
                <a:gd name="T7" fmla="*/ 557 h 573"/>
                <a:gd name="T8" fmla="*/ 20 w 571"/>
                <a:gd name="T9" fmla="*/ 6 h 573"/>
                <a:gd name="T10" fmla="*/ 14 w 571"/>
                <a:gd name="T11" fmla="*/ 0 h 573"/>
              </a:gdLst>
              <a:ahLst/>
              <a:cxnLst>
                <a:cxn ang="0">
                  <a:pos x="T0" y="T1"/>
                </a:cxn>
                <a:cxn ang="0">
                  <a:pos x="T2" y="T3"/>
                </a:cxn>
                <a:cxn ang="0">
                  <a:pos x="T4" y="T5"/>
                </a:cxn>
                <a:cxn ang="0">
                  <a:pos x="T6" y="T7"/>
                </a:cxn>
                <a:cxn ang="0">
                  <a:pos x="T8" y="T9"/>
                </a:cxn>
                <a:cxn ang="0">
                  <a:pos x="T10" y="T11"/>
                </a:cxn>
              </a:cxnLst>
              <a:rect l="0" t="0" r="r" b="b"/>
              <a:pathLst>
                <a:path w="571" h="573">
                  <a:moveTo>
                    <a:pt x="14" y="0"/>
                  </a:moveTo>
                  <a:cubicBezTo>
                    <a:pt x="0" y="15"/>
                    <a:pt x="0" y="15"/>
                    <a:pt x="0" y="15"/>
                  </a:cubicBezTo>
                  <a:cubicBezTo>
                    <a:pt x="558" y="573"/>
                    <a:pt x="558" y="573"/>
                    <a:pt x="558" y="573"/>
                  </a:cubicBezTo>
                  <a:cubicBezTo>
                    <a:pt x="562" y="567"/>
                    <a:pt x="566" y="562"/>
                    <a:pt x="571" y="557"/>
                  </a:cubicBezTo>
                  <a:cubicBezTo>
                    <a:pt x="20" y="6"/>
                    <a:pt x="20" y="6"/>
                    <a:pt x="20" y="6"/>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3" name="Freeform 93"/>
            <p:cNvSpPr/>
            <p:nvPr/>
          </p:nvSpPr>
          <p:spPr bwMode="auto">
            <a:xfrm>
              <a:off x="6262688" y="3678238"/>
              <a:ext cx="530225" cy="530225"/>
            </a:xfrm>
            <a:custGeom>
              <a:avLst/>
              <a:gdLst>
                <a:gd name="T0" fmla="*/ 14 w 320"/>
                <a:gd name="T1" fmla="*/ 0 h 318"/>
                <a:gd name="T2" fmla="*/ 0 w 320"/>
                <a:gd name="T3" fmla="*/ 14 h 318"/>
                <a:gd name="T4" fmla="*/ 303 w 320"/>
                <a:gd name="T5" fmla="*/ 318 h 318"/>
                <a:gd name="T6" fmla="*/ 320 w 320"/>
                <a:gd name="T7" fmla="*/ 306 h 318"/>
                <a:gd name="T8" fmla="*/ 20 w 320"/>
                <a:gd name="T9" fmla="*/ 6 h 318"/>
                <a:gd name="T10" fmla="*/ 14 w 320"/>
                <a:gd name="T11" fmla="*/ 0 h 318"/>
              </a:gdLst>
              <a:ahLst/>
              <a:cxnLst>
                <a:cxn ang="0">
                  <a:pos x="T0" y="T1"/>
                </a:cxn>
                <a:cxn ang="0">
                  <a:pos x="T2" y="T3"/>
                </a:cxn>
                <a:cxn ang="0">
                  <a:pos x="T4" y="T5"/>
                </a:cxn>
                <a:cxn ang="0">
                  <a:pos x="T6" y="T7"/>
                </a:cxn>
                <a:cxn ang="0">
                  <a:pos x="T8" y="T9"/>
                </a:cxn>
                <a:cxn ang="0">
                  <a:pos x="T10" y="T11"/>
                </a:cxn>
              </a:cxnLst>
              <a:rect l="0" t="0" r="r" b="b"/>
              <a:pathLst>
                <a:path w="320" h="318">
                  <a:moveTo>
                    <a:pt x="14" y="0"/>
                  </a:moveTo>
                  <a:cubicBezTo>
                    <a:pt x="0" y="14"/>
                    <a:pt x="0" y="14"/>
                    <a:pt x="0" y="14"/>
                  </a:cubicBezTo>
                  <a:cubicBezTo>
                    <a:pt x="303" y="318"/>
                    <a:pt x="303" y="318"/>
                    <a:pt x="303" y="318"/>
                  </a:cubicBezTo>
                  <a:cubicBezTo>
                    <a:pt x="308" y="313"/>
                    <a:pt x="314" y="309"/>
                    <a:pt x="320" y="306"/>
                  </a:cubicBezTo>
                  <a:cubicBezTo>
                    <a:pt x="20" y="6"/>
                    <a:pt x="20" y="6"/>
                    <a:pt x="20" y="6"/>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4" name="Freeform 94"/>
            <p:cNvSpPr/>
            <p:nvPr/>
          </p:nvSpPr>
          <p:spPr bwMode="auto">
            <a:xfrm>
              <a:off x="7080250" y="4914900"/>
              <a:ext cx="296863" cy="300038"/>
            </a:xfrm>
            <a:custGeom>
              <a:avLst/>
              <a:gdLst>
                <a:gd name="T0" fmla="*/ 90 w 180"/>
                <a:gd name="T1" fmla="*/ 0 h 180"/>
                <a:gd name="T2" fmla="*/ 26 w 180"/>
                <a:gd name="T3" fmla="*/ 26 h 180"/>
                <a:gd name="T4" fmla="*/ 13 w 180"/>
                <a:gd name="T5" fmla="*/ 42 h 180"/>
                <a:gd name="T6" fmla="*/ 0 w 180"/>
                <a:gd name="T7" fmla="*/ 90 h 180"/>
                <a:gd name="T8" fmla="*/ 90 w 180"/>
                <a:gd name="T9" fmla="*/ 180 h 180"/>
                <a:gd name="T10" fmla="*/ 180 w 180"/>
                <a:gd name="T11" fmla="*/ 90 h 180"/>
                <a:gd name="T12" fmla="*/ 90 w 180"/>
                <a:gd name="T13" fmla="*/ 0 h 180"/>
              </a:gdLst>
              <a:ahLst/>
              <a:cxnLst>
                <a:cxn ang="0">
                  <a:pos x="T0" y="T1"/>
                </a:cxn>
                <a:cxn ang="0">
                  <a:pos x="T2" y="T3"/>
                </a:cxn>
                <a:cxn ang="0">
                  <a:pos x="T4" y="T5"/>
                </a:cxn>
                <a:cxn ang="0">
                  <a:pos x="T6" y="T7"/>
                </a:cxn>
                <a:cxn ang="0">
                  <a:pos x="T8" y="T9"/>
                </a:cxn>
                <a:cxn ang="0">
                  <a:pos x="T10" y="T11"/>
                </a:cxn>
                <a:cxn ang="0">
                  <a:pos x="T12" y="T13"/>
                </a:cxn>
              </a:cxnLst>
              <a:rect l="0" t="0" r="r" b="b"/>
              <a:pathLst>
                <a:path w="180" h="180">
                  <a:moveTo>
                    <a:pt x="90" y="0"/>
                  </a:moveTo>
                  <a:cubicBezTo>
                    <a:pt x="65" y="0"/>
                    <a:pt x="42" y="10"/>
                    <a:pt x="26" y="26"/>
                  </a:cubicBezTo>
                  <a:cubicBezTo>
                    <a:pt x="21" y="31"/>
                    <a:pt x="17" y="36"/>
                    <a:pt x="13" y="42"/>
                  </a:cubicBezTo>
                  <a:cubicBezTo>
                    <a:pt x="5" y="56"/>
                    <a:pt x="0" y="72"/>
                    <a:pt x="0" y="90"/>
                  </a:cubicBezTo>
                  <a:cubicBezTo>
                    <a:pt x="0" y="140"/>
                    <a:pt x="40" y="180"/>
                    <a:pt x="90" y="180"/>
                  </a:cubicBezTo>
                  <a:cubicBezTo>
                    <a:pt x="140" y="180"/>
                    <a:pt x="180" y="140"/>
                    <a:pt x="180" y="90"/>
                  </a:cubicBezTo>
                  <a:cubicBezTo>
                    <a:pt x="180" y="40"/>
                    <a:pt x="140" y="0"/>
                    <a:pt x="9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5" name="Freeform 96"/>
            <p:cNvSpPr/>
            <p:nvPr/>
          </p:nvSpPr>
          <p:spPr bwMode="auto">
            <a:xfrm>
              <a:off x="6734175" y="4178300"/>
              <a:ext cx="206375" cy="209550"/>
            </a:xfrm>
            <a:custGeom>
              <a:avLst/>
              <a:gdLst>
                <a:gd name="T0" fmla="*/ 63 w 125"/>
                <a:gd name="T1" fmla="*/ 0 h 125"/>
                <a:gd name="T2" fmla="*/ 35 w 125"/>
                <a:gd name="T3" fmla="*/ 6 h 125"/>
                <a:gd name="T4" fmla="*/ 18 w 125"/>
                <a:gd name="T5" fmla="*/ 18 h 125"/>
                <a:gd name="T6" fmla="*/ 0 w 125"/>
                <a:gd name="T7" fmla="*/ 62 h 125"/>
                <a:gd name="T8" fmla="*/ 63 w 125"/>
                <a:gd name="T9" fmla="*/ 125 h 125"/>
                <a:gd name="T10" fmla="*/ 125 w 125"/>
                <a:gd name="T11" fmla="*/ 62 h 125"/>
                <a:gd name="T12" fmla="*/ 63 w 125"/>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25" h="125">
                  <a:moveTo>
                    <a:pt x="63" y="0"/>
                  </a:moveTo>
                  <a:cubicBezTo>
                    <a:pt x="53" y="0"/>
                    <a:pt x="44" y="2"/>
                    <a:pt x="35" y="6"/>
                  </a:cubicBezTo>
                  <a:cubicBezTo>
                    <a:pt x="29" y="9"/>
                    <a:pt x="23" y="13"/>
                    <a:pt x="18" y="18"/>
                  </a:cubicBezTo>
                  <a:cubicBezTo>
                    <a:pt x="7" y="29"/>
                    <a:pt x="0" y="45"/>
                    <a:pt x="0" y="62"/>
                  </a:cubicBezTo>
                  <a:cubicBezTo>
                    <a:pt x="0" y="97"/>
                    <a:pt x="28" y="125"/>
                    <a:pt x="63" y="125"/>
                  </a:cubicBezTo>
                  <a:cubicBezTo>
                    <a:pt x="97" y="125"/>
                    <a:pt x="125" y="97"/>
                    <a:pt x="125" y="62"/>
                  </a:cubicBezTo>
                  <a:cubicBezTo>
                    <a:pt x="125" y="28"/>
                    <a:pt x="97" y="0"/>
                    <a:pt x="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6" name="Freeform 97"/>
            <p:cNvSpPr/>
            <p:nvPr/>
          </p:nvSpPr>
          <p:spPr bwMode="auto">
            <a:xfrm>
              <a:off x="5691188" y="2466975"/>
              <a:ext cx="206375" cy="207963"/>
            </a:xfrm>
            <a:custGeom>
              <a:avLst/>
              <a:gdLst>
                <a:gd name="T0" fmla="*/ 63 w 125"/>
                <a:gd name="T1" fmla="*/ 0 h 125"/>
                <a:gd name="T2" fmla="*/ 53 w 125"/>
                <a:gd name="T3" fmla="*/ 1 h 125"/>
                <a:gd name="T4" fmla="*/ 0 w 125"/>
                <a:gd name="T5" fmla="*/ 63 h 125"/>
                <a:gd name="T6" fmla="*/ 63 w 125"/>
                <a:gd name="T7" fmla="*/ 125 h 125"/>
                <a:gd name="T8" fmla="*/ 125 w 125"/>
                <a:gd name="T9" fmla="*/ 63 h 125"/>
                <a:gd name="T10" fmla="*/ 73 w 125"/>
                <a:gd name="T11" fmla="*/ 1 h 125"/>
                <a:gd name="T12" fmla="*/ 63 w 125"/>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25" h="125">
                  <a:moveTo>
                    <a:pt x="63" y="0"/>
                  </a:moveTo>
                  <a:cubicBezTo>
                    <a:pt x="59" y="0"/>
                    <a:pt x="56" y="1"/>
                    <a:pt x="53" y="1"/>
                  </a:cubicBezTo>
                  <a:cubicBezTo>
                    <a:pt x="23" y="6"/>
                    <a:pt x="0" y="32"/>
                    <a:pt x="0" y="63"/>
                  </a:cubicBezTo>
                  <a:cubicBezTo>
                    <a:pt x="0" y="97"/>
                    <a:pt x="28" y="125"/>
                    <a:pt x="63" y="125"/>
                  </a:cubicBezTo>
                  <a:cubicBezTo>
                    <a:pt x="97" y="125"/>
                    <a:pt x="125" y="97"/>
                    <a:pt x="125" y="63"/>
                  </a:cubicBezTo>
                  <a:cubicBezTo>
                    <a:pt x="125" y="32"/>
                    <a:pt x="103" y="6"/>
                    <a:pt x="73" y="1"/>
                  </a:cubicBezTo>
                  <a:cubicBezTo>
                    <a:pt x="70" y="1"/>
                    <a:pt x="66" y="0"/>
                    <a:pt x="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7" name="Freeform 98"/>
            <p:cNvSpPr/>
            <p:nvPr/>
          </p:nvSpPr>
          <p:spPr bwMode="auto">
            <a:xfrm>
              <a:off x="6358667" y="661270"/>
              <a:ext cx="249239" cy="252412"/>
            </a:xfrm>
            <a:custGeom>
              <a:avLst/>
              <a:gdLst>
                <a:gd name="T0" fmla="*/ 75 w 151"/>
                <a:gd name="T1" fmla="*/ 0 h 151"/>
                <a:gd name="T2" fmla="*/ 53 w 151"/>
                <a:gd name="T3" fmla="*/ 4 h 151"/>
                <a:gd name="T4" fmla="*/ 0 w 151"/>
                <a:gd name="T5" fmla="*/ 76 h 151"/>
                <a:gd name="T6" fmla="*/ 75 w 151"/>
                <a:gd name="T7" fmla="*/ 151 h 151"/>
                <a:gd name="T8" fmla="*/ 151 w 151"/>
                <a:gd name="T9" fmla="*/ 76 h 151"/>
                <a:gd name="T10" fmla="*/ 89 w 151"/>
                <a:gd name="T11" fmla="*/ 2 h 151"/>
                <a:gd name="T12" fmla="*/ 75 w 151"/>
                <a:gd name="T13" fmla="*/ 0 h 151"/>
              </a:gdLst>
              <a:ahLst/>
              <a:cxnLst>
                <a:cxn ang="0">
                  <a:pos x="T0" y="T1"/>
                </a:cxn>
                <a:cxn ang="0">
                  <a:pos x="T2" y="T3"/>
                </a:cxn>
                <a:cxn ang="0">
                  <a:pos x="T4" y="T5"/>
                </a:cxn>
                <a:cxn ang="0">
                  <a:pos x="T6" y="T7"/>
                </a:cxn>
                <a:cxn ang="0">
                  <a:pos x="T8" y="T9"/>
                </a:cxn>
                <a:cxn ang="0">
                  <a:pos x="T10" y="T11"/>
                </a:cxn>
                <a:cxn ang="0">
                  <a:pos x="T12" y="T13"/>
                </a:cxn>
              </a:cxnLst>
              <a:rect l="0" t="0" r="r" b="b"/>
              <a:pathLst>
                <a:path w="151" h="151">
                  <a:moveTo>
                    <a:pt x="75" y="0"/>
                  </a:moveTo>
                  <a:cubicBezTo>
                    <a:pt x="68" y="0"/>
                    <a:pt x="60" y="2"/>
                    <a:pt x="53" y="4"/>
                  </a:cubicBezTo>
                  <a:cubicBezTo>
                    <a:pt x="23" y="13"/>
                    <a:pt x="0" y="42"/>
                    <a:pt x="0" y="76"/>
                  </a:cubicBezTo>
                  <a:cubicBezTo>
                    <a:pt x="0" y="117"/>
                    <a:pt x="34" y="151"/>
                    <a:pt x="75" y="151"/>
                  </a:cubicBezTo>
                  <a:cubicBezTo>
                    <a:pt x="117" y="151"/>
                    <a:pt x="151" y="117"/>
                    <a:pt x="151" y="76"/>
                  </a:cubicBezTo>
                  <a:cubicBezTo>
                    <a:pt x="151" y="39"/>
                    <a:pt x="124" y="8"/>
                    <a:pt x="89" y="2"/>
                  </a:cubicBezTo>
                  <a:cubicBezTo>
                    <a:pt x="85" y="1"/>
                    <a:pt x="80" y="0"/>
                    <a:pt x="7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158" name="Freeform 284"/>
          <p:cNvSpPr/>
          <p:nvPr/>
        </p:nvSpPr>
        <p:spPr bwMode="auto">
          <a:xfrm rot="7851615">
            <a:off x="8647969" y="-313846"/>
            <a:ext cx="2129258" cy="2484987"/>
          </a:xfrm>
          <a:custGeom>
            <a:avLst/>
            <a:gdLst>
              <a:gd name="T0" fmla="*/ 12 w 490"/>
              <a:gd name="T1" fmla="*/ 0 h 789"/>
              <a:gd name="T2" fmla="*/ 0 w 490"/>
              <a:gd name="T3" fmla="*/ 11 h 789"/>
              <a:gd name="T4" fmla="*/ 4 w 490"/>
              <a:gd name="T5" fmla="*/ 13 h 789"/>
              <a:gd name="T6" fmla="*/ 13 w 490"/>
              <a:gd name="T7" fmla="*/ 4 h 789"/>
              <a:gd name="T8" fmla="*/ 41 w 490"/>
              <a:gd name="T9" fmla="*/ 4 h 789"/>
              <a:gd name="T10" fmla="*/ 84 w 490"/>
              <a:gd name="T11" fmla="*/ 47 h 789"/>
              <a:gd name="T12" fmla="*/ 129 w 490"/>
              <a:gd name="T13" fmla="*/ 47 h 789"/>
              <a:gd name="T14" fmla="*/ 321 w 490"/>
              <a:gd name="T15" fmla="*/ 239 h 789"/>
              <a:gd name="T16" fmla="*/ 320 w 490"/>
              <a:gd name="T17" fmla="*/ 323 h 789"/>
              <a:gd name="T18" fmla="*/ 486 w 490"/>
              <a:gd name="T19" fmla="*/ 488 h 789"/>
              <a:gd name="T20" fmla="*/ 486 w 490"/>
              <a:gd name="T21" fmla="*/ 789 h 789"/>
              <a:gd name="T22" fmla="*/ 490 w 490"/>
              <a:gd name="T23" fmla="*/ 789 h 789"/>
              <a:gd name="T24" fmla="*/ 490 w 490"/>
              <a:gd name="T25" fmla="*/ 487 h 789"/>
              <a:gd name="T26" fmla="*/ 324 w 490"/>
              <a:gd name="T27" fmla="*/ 321 h 789"/>
              <a:gd name="T28" fmla="*/ 325 w 490"/>
              <a:gd name="T29" fmla="*/ 237 h 789"/>
              <a:gd name="T30" fmla="*/ 131 w 490"/>
              <a:gd name="T31" fmla="*/ 43 h 789"/>
              <a:gd name="T32" fmla="*/ 86 w 490"/>
              <a:gd name="T33" fmla="*/ 43 h 789"/>
              <a:gd name="T34" fmla="*/ 43 w 490"/>
              <a:gd name="T35" fmla="*/ 0 h 789"/>
              <a:gd name="T36" fmla="*/ 12 w 490"/>
              <a:gd name="T37" fmla="*/ 0 h 789"/>
              <a:gd name="connsiteX0" fmla="*/ 245 w 10000"/>
              <a:gd name="connsiteY0" fmla="*/ 0 h 10000"/>
              <a:gd name="connsiteX1" fmla="*/ 0 w 10000"/>
              <a:gd name="connsiteY1" fmla="*/ 139 h 10000"/>
              <a:gd name="connsiteX2" fmla="*/ 82 w 10000"/>
              <a:gd name="connsiteY2" fmla="*/ 165 h 10000"/>
              <a:gd name="connsiteX3" fmla="*/ 265 w 10000"/>
              <a:gd name="connsiteY3" fmla="*/ 51 h 10000"/>
              <a:gd name="connsiteX4" fmla="*/ 837 w 10000"/>
              <a:gd name="connsiteY4" fmla="*/ 51 h 10000"/>
              <a:gd name="connsiteX5" fmla="*/ 1714 w 10000"/>
              <a:gd name="connsiteY5" fmla="*/ 596 h 10000"/>
              <a:gd name="connsiteX6" fmla="*/ 2633 w 10000"/>
              <a:gd name="connsiteY6" fmla="*/ 596 h 10000"/>
              <a:gd name="connsiteX7" fmla="*/ 6551 w 10000"/>
              <a:gd name="connsiteY7" fmla="*/ 3029 h 10000"/>
              <a:gd name="connsiteX8" fmla="*/ 6531 w 10000"/>
              <a:gd name="connsiteY8" fmla="*/ 4094 h 10000"/>
              <a:gd name="connsiteX9" fmla="*/ 9918 w 10000"/>
              <a:gd name="connsiteY9" fmla="*/ 6185 h 10000"/>
              <a:gd name="connsiteX10" fmla="*/ 9918 w 10000"/>
              <a:gd name="connsiteY10" fmla="*/ 10000 h 10000"/>
              <a:gd name="connsiteX11" fmla="*/ 10000 w 10000"/>
              <a:gd name="connsiteY11" fmla="*/ 6172 h 10000"/>
              <a:gd name="connsiteX12" fmla="*/ 6612 w 10000"/>
              <a:gd name="connsiteY12" fmla="*/ 4068 h 10000"/>
              <a:gd name="connsiteX13" fmla="*/ 6633 w 10000"/>
              <a:gd name="connsiteY13" fmla="*/ 3004 h 10000"/>
              <a:gd name="connsiteX14" fmla="*/ 2673 w 10000"/>
              <a:gd name="connsiteY14" fmla="*/ 545 h 10000"/>
              <a:gd name="connsiteX15" fmla="*/ 1755 w 10000"/>
              <a:gd name="connsiteY15" fmla="*/ 545 h 10000"/>
              <a:gd name="connsiteX16" fmla="*/ 878 w 10000"/>
              <a:gd name="connsiteY16" fmla="*/ 0 h 10000"/>
              <a:gd name="connsiteX17" fmla="*/ 245 w 10000"/>
              <a:gd name="connsiteY17" fmla="*/ 0 h 10000"/>
              <a:gd name="connsiteX0-1" fmla="*/ 245 w 15172"/>
              <a:gd name="connsiteY0-2" fmla="*/ 0 h 9526"/>
              <a:gd name="connsiteX1-3" fmla="*/ 0 w 15172"/>
              <a:gd name="connsiteY1-4" fmla="*/ 139 h 9526"/>
              <a:gd name="connsiteX2-5" fmla="*/ 82 w 15172"/>
              <a:gd name="connsiteY2-6" fmla="*/ 165 h 9526"/>
              <a:gd name="connsiteX3-7" fmla="*/ 265 w 15172"/>
              <a:gd name="connsiteY3-8" fmla="*/ 51 h 9526"/>
              <a:gd name="connsiteX4-9" fmla="*/ 837 w 15172"/>
              <a:gd name="connsiteY4-10" fmla="*/ 51 h 9526"/>
              <a:gd name="connsiteX5-11" fmla="*/ 1714 w 15172"/>
              <a:gd name="connsiteY5-12" fmla="*/ 596 h 9526"/>
              <a:gd name="connsiteX6-13" fmla="*/ 2633 w 15172"/>
              <a:gd name="connsiteY6-14" fmla="*/ 596 h 9526"/>
              <a:gd name="connsiteX7-15" fmla="*/ 6551 w 15172"/>
              <a:gd name="connsiteY7-16" fmla="*/ 3029 h 9526"/>
              <a:gd name="connsiteX8-17" fmla="*/ 6531 w 15172"/>
              <a:gd name="connsiteY8-18" fmla="*/ 4094 h 9526"/>
              <a:gd name="connsiteX9-19" fmla="*/ 9918 w 15172"/>
              <a:gd name="connsiteY9-20" fmla="*/ 6185 h 9526"/>
              <a:gd name="connsiteX10-21" fmla="*/ 15172 w 15172"/>
              <a:gd name="connsiteY10-22" fmla="*/ 9526 h 9526"/>
              <a:gd name="connsiteX11-23" fmla="*/ 10000 w 15172"/>
              <a:gd name="connsiteY11-24" fmla="*/ 6172 h 9526"/>
              <a:gd name="connsiteX12-25" fmla="*/ 6612 w 15172"/>
              <a:gd name="connsiteY12-26" fmla="*/ 4068 h 9526"/>
              <a:gd name="connsiteX13-27" fmla="*/ 6633 w 15172"/>
              <a:gd name="connsiteY13-28" fmla="*/ 3004 h 9526"/>
              <a:gd name="connsiteX14-29" fmla="*/ 2673 w 15172"/>
              <a:gd name="connsiteY14-30" fmla="*/ 545 h 9526"/>
              <a:gd name="connsiteX15-31" fmla="*/ 1755 w 15172"/>
              <a:gd name="connsiteY15-32" fmla="*/ 545 h 9526"/>
              <a:gd name="connsiteX16-33" fmla="*/ 878 w 15172"/>
              <a:gd name="connsiteY16-34" fmla="*/ 0 h 9526"/>
              <a:gd name="connsiteX17-35" fmla="*/ 245 w 15172"/>
              <a:gd name="connsiteY17-36" fmla="*/ 0 h 9526"/>
              <a:gd name="connsiteX0-37" fmla="*/ 161 w 10215"/>
              <a:gd name="connsiteY0-38" fmla="*/ 0 h 10251"/>
              <a:gd name="connsiteX1-39" fmla="*/ 0 w 10215"/>
              <a:gd name="connsiteY1-40" fmla="*/ 146 h 10251"/>
              <a:gd name="connsiteX2-41" fmla="*/ 54 w 10215"/>
              <a:gd name="connsiteY2-42" fmla="*/ 173 h 10251"/>
              <a:gd name="connsiteX3-43" fmla="*/ 175 w 10215"/>
              <a:gd name="connsiteY3-44" fmla="*/ 54 h 10251"/>
              <a:gd name="connsiteX4-45" fmla="*/ 552 w 10215"/>
              <a:gd name="connsiteY4-46" fmla="*/ 54 h 10251"/>
              <a:gd name="connsiteX5-47" fmla="*/ 1130 w 10215"/>
              <a:gd name="connsiteY5-48" fmla="*/ 626 h 10251"/>
              <a:gd name="connsiteX6-49" fmla="*/ 1735 w 10215"/>
              <a:gd name="connsiteY6-50" fmla="*/ 626 h 10251"/>
              <a:gd name="connsiteX7-51" fmla="*/ 4318 w 10215"/>
              <a:gd name="connsiteY7-52" fmla="*/ 3180 h 10251"/>
              <a:gd name="connsiteX8-53" fmla="*/ 4305 w 10215"/>
              <a:gd name="connsiteY8-54" fmla="*/ 4298 h 10251"/>
              <a:gd name="connsiteX9-55" fmla="*/ 6537 w 10215"/>
              <a:gd name="connsiteY9-56" fmla="*/ 6493 h 10251"/>
              <a:gd name="connsiteX10-57" fmla="*/ 10000 w 10215"/>
              <a:gd name="connsiteY10-58" fmla="*/ 10000 h 10251"/>
              <a:gd name="connsiteX11-59" fmla="*/ 6591 w 10215"/>
              <a:gd name="connsiteY11-60" fmla="*/ 6479 h 10251"/>
              <a:gd name="connsiteX12-61" fmla="*/ 4358 w 10215"/>
              <a:gd name="connsiteY12-62" fmla="*/ 4270 h 10251"/>
              <a:gd name="connsiteX13-63" fmla="*/ 4372 w 10215"/>
              <a:gd name="connsiteY13-64" fmla="*/ 3153 h 10251"/>
              <a:gd name="connsiteX14-65" fmla="*/ 1762 w 10215"/>
              <a:gd name="connsiteY14-66" fmla="*/ 572 h 10251"/>
              <a:gd name="connsiteX15-67" fmla="*/ 1157 w 10215"/>
              <a:gd name="connsiteY15-68" fmla="*/ 572 h 10251"/>
              <a:gd name="connsiteX16-69" fmla="*/ 579 w 10215"/>
              <a:gd name="connsiteY16-70" fmla="*/ 0 h 10251"/>
              <a:gd name="connsiteX17-71" fmla="*/ 161 w 10215"/>
              <a:gd name="connsiteY17-72" fmla="*/ 0 h 1025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10215" h="10251">
                <a:moveTo>
                  <a:pt x="161" y="0"/>
                </a:moveTo>
                <a:lnTo>
                  <a:pt x="0" y="146"/>
                </a:lnTo>
                <a:cubicBezTo>
                  <a:pt x="27" y="160"/>
                  <a:pt x="40" y="160"/>
                  <a:pt x="54" y="173"/>
                </a:cubicBezTo>
                <a:cubicBezTo>
                  <a:pt x="94" y="133"/>
                  <a:pt x="135" y="94"/>
                  <a:pt x="175" y="54"/>
                </a:cubicBezTo>
                <a:lnTo>
                  <a:pt x="552" y="54"/>
                </a:lnTo>
                <a:lnTo>
                  <a:pt x="1130" y="626"/>
                </a:lnTo>
                <a:lnTo>
                  <a:pt x="1735" y="626"/>
                </a:lnTo>
                <a:lnTo>
                  <a:pt x="4318" y="3180"/>
                </a:lnTo>
                <a:cubicBezTo>
                  <a:pt x="4313" y="3552"/>
                  <a:pt x="4309" y="3925"/>
                  <a:pt x="4305" y="4298"/>
                </a:cubicBezTo>
                <a:lnTo>
                  <a:pt x="6537" y="6493"/>
                </a:lnTo>
                <a:cubicBezTo>
                  <a:pt x="7691" y="7662"/>
                  <a:pt x="11100" y="11220"/>
                  <a:pt x="10000" y="10000"/>
                </a:cubicBezTo>
                <a:cubicBezTo>
                  <a:pt x="8654" y="8506"/>
                  <a:pt x="7532" y="7434"/>
                  <a:pt x="6591" y="6479"/>
                </a:cubicBezTo>
                <a:cubicBezTo>
                  <a:pt x="5651" y="5524"/>
                  <a:pt x="5102" y="5006"/>
                  <a:pt x="4358" y="4270"/>
                </a:cubicBezTo>
                <a:cubicBezTo>
                  <a:pt x="4363" y="3898"/>
                  <a:pt x="4367" y="3526"/>
                  <a:pt x="4372" y="3153"/>
                </a:cubicBezTo>
                <a:lnTo>
                  <a:pt x="1762" y="572"/>
                </a:lnTo>
                <a:lnTo>
                  <a:pt x="1157" y="572"/>
                </a:lnTo>
                <a:lnTo>
                  <a:pt x="579" y="0"/>
                </a:lnTo>
                <a:lnTo>
                  <a:pt x="161" y="0"/>
                </a:lnTo>
              </a:path>
            </a:pathLst>
          </a:custGeom>
          <a:solidFill>
            <a:srgbClr val="00B4EB">
              <a:alpha val="20000"/>
            </a:srgbClr>
          </a:solidFill>
          <a:ln>
            <a:solidFill>
              <a:srgbClr val="00B4EB">
                <a:alpha val="20000"/>
              </a:srgbClr>
            </a:solidFill>
          </a:ln>
        </p:spPr>
        <p:txBody>
          <a:bodyPr vert="horz" wrap="square" lIns="91440" tIns="45720" rIns="91440" bIns="45720" numCol="1" anchor="t" anchorCtr="0" compatLnSpc="1"/>
          <a:lstStyle/>
          <a:p>
            <a:endParaRPr lang="zh-CN" altLang="en-US">
              <a:cs typeface="+mn-ea"/>
              <a:sym typeface="+mn-lt"/>
            </a:endParaRPr>
          </a:p>
        </p:txBody>
      </p:sp>
      <p:sp>
        <p:nvSpPr>
          <p:cNvPr id="162" name="Rectangle 5"/>
          <p:cNvSpPr>
            <a:spLocks noChangeArrowheads="1"/>
          </p:cNvSpPr>
          <p:nvPr/>
        </p:nvSpPr>
        <p:spPr bwMode="auto">
          <a:xfrm>
            <a:off x="8168105" y="672657"/>
            <a:ext cx="3088987"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050" i="0" u="none" strike="noStrike" cap="none" normalizeH="0" baseline="0" dirty="0">
                <a:ln>
                  <a:noFill/>
                </a:ln>
                <a:solidFill>
                  <a:srgbClr val="00B4EB"/>
                </a:solidFill>
                <a:effectLst/>
                <a:latin typeface="+mn-lt"/>
                <a:cs typeface="+mn-ea"/>
                <a:sym typeface="+mn-lt"/>
              </a:rPr>
              <a:t>10110110001010111000101110100111000110100</a:t>
            </a:r>
            <a:endParaRPr kumimoji="0" lang="zh-CN" altLang="zh-CN" sz="1200" i="0" u="none" strike="noStrike" cap="none" normalizeH="0" baseline="0" dirty="0">
              <a:ln>
                <a:noFill/>
              </a:ln>
              <a:solidFill>
                <a:srgbClr val="00B4EB"/>
              </a:solidFill>
              <a:effectLst/>
              <a:latin typeface="+mn-lt"/>
              <a:cs typeface="+mn-ea"/>
              <a:sym typeface="+mn-lt"/>
            </a:endParaRPr>
          </a:p>
        </p:txBody>
      </p:sp>
      <p:sp>
        <p:nvSpPr>
          <p:cNvPr id="163" name="矩形 162"/>
          <p:cNvSpPr/>
          <p:nvPr/>
        </p:nvSpPr>
        <p:spPr>
          <a:xfrm>
            <a:off x="8421961" y="492712"/>
            <a:ext cx="2779484"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4" name="矩形 163"/>
          <p:cNvSpPr/>
          <p:nvPr/>
        </p:nvSpPr>
        <p:spPr>
          <a:xfrm>
            <a:off x="10061435" y="339178"/>
            <a:ext cx="1142186"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5" name="矩形 164"/>
          <p:cNvSpPr/>
          <p:nvPr/>
        </p:nvSpPr>
        <p:spPr>
          <a:xfrm>
            <a:off x="9433579" y="184519"/>
            <a:ext cx="1770042"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66" name="Picture 10"/>
          <p:cNvPicPr>
            <a:picLocks noChangeAspect="1"/>
          </p:cNvPicPr>
          <p:nvPr/>
        </p:nvPicPr>
        <p:blipFill>
          <a:blip r:embed="rId2"/>
          <a:stretch>
            <a:fillRect/>
          </a:stretch>
        </p:blipFill>
        <p:spPr>
          <a:xfrm>
            <a:off x="89271" y="513066"/>
            <a:ext cx="993380" cy="740122"/>
          </a:xfrm>
          <a:prstGeom prst="rect">
            <a:avLst/>
          </a:prstGeom>
        </p:spPr>
      </p:pic>
      <p:pic>
        <p:nvPicPr>
          <p:cNvPr id="291" name="Picture 10"/>
          <p:cNvPicPr>
            <a:picLocks noChangeAspect="1"/>
          </p:cNvPicPr>
          <p:nvPr/>
        </p:nvPicPr>
        <p:blipFill>
          <a:blip r:embed="rId3">
            <a:grayscl/>
          </a:blip>
          <a:stretch>
            <a:fillRect/>
          </a:stretch>
        </p:blipFill>
        <p:spPr>
          <a:xfrm>
            <a:off x="434261" y="2522486"/>
            <a:ext cx="3287944" cy="3287944"/>
          </a:xfrm>
          <a:prstGeom prst="rect">
            <a:avLst/>
          </a:prstGeom>
        </p:spPr>
      </p:pic>
      <p:sp>
        <p:nvSpPr>
          <p:cNvPr id="168" name="TextBox 84">
            <a:extLst>
              <a:ext uri="{FF2B5EF4-FFF2-40B4-BE49-F238E27FC236}">
                <a16:creationId xmlns:a16="http://schemas.microsoft.com/office/drawing/2014/main" id="{504346C4-5B76-4805-B433-88C15E59CA06}"/>
              </a:ext>
            </a:extLst>
          </p:cNvPr>
          <p:cNvSpPr txBox="1"/>
          <p:nvPr/>
        </p:nvSpPr>
        <p:spPr>
          <a:xfrm>
            <a:off x="3205091" y="1653695"/>
            <a:ext cx="6277619" cy="1015663"/>
          </a:xfrm>
          <a:prstGeom prst="rect">
            <a:avLst/>
          </a:prstGeom>
          <a:noFill/>
          <a:ln>
            <a:noFill/>
          </a:ln>
        </p:spPr>
        <p:txBody>
          <a:bodyPr vert="horz"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6600" b="1" spc="300" dirty="0">
                <a:solidFill>
                  <a:srgbClr val="FFFFFF"/>
                </a:solidFill>
                <a:cs typeface="+mn-ea"/>
                <a:sym typeface="+mn-lt"/>
              </a:rPr>
              <a:t>大数据分析处理</a:t>
            </a:r>
            <a:endParaRPr lang="zh-CN" altLang="en-US" sz="6000" spc="300" dirty="0">
              <a:solidFill>
                <a:srgbClr val="FFFFFF"/>
              </a:solidFill>
              <a:cs typeface="+mn-ea"/>
              <a:sym typeface="+mn-lt"/>
            </a:endParaRPr>
          </a:p>
        </p:txBody>
      </p:sp>
      <p:pic>
        <p:nvPicPr>
          <p:cNvPr id="169" name="图片 168">
            <a:extLst>
              <a:ext uri="{FF2B5EF4-FFF2-40B4-BE49-F238E27FC236}">
                <a16:creationId xmlns:a16="http://schemas.microsoft.com/office/drawing/2014/main" id="{0172F232-689C-4BA2-B576-DD74B58440B6}"/>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11307768" y="51164"/>
            <a:ext cx="875125" cy="74298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withEffect">
                                  <p:stCondLst>
                                    <p:cond delay="300"/>
                                  </p:stCondLst>
                                  <p:childTnLst>
                                    <p:set>
                                      <p:cBhvr>
                                        <p:cTn id="6" dur="1" fill="hold">
                                          <p:stCondLst>
                                            <p:cond delay="0"/>
                                          </p:stCondLst>
                                        </p:cTn>
                                        <p:tgtEl>
                                          <p:spTgt spid="11"/>
                                        </p:tgtEl>
                                        <p:attrNameLst>
                                          <p:attrName>style.visibility</p:attrName>
                                        </p:attrNameLst>
                                      </p:cBhvr>
                                      <p:to>
                                        <p:strVal val="visible"/>
                                      </p:to>
                                    </p:set>
                                    <p:animEffect transition="in" filter="strips(downLeft)">
                                      <p:cBhvr>
                                        <p:cTn id="7" dur="1000"/>
                                        <p:tgtEl>
                                          <p:spTgt spid="11"/>
                                        </p:tgtEl>
                                      </p:cBhvr>
                                    </p:animEffect>
                                  </p:childTnLst>
                                </p:cTn>
                              </p:par>
                            </p:childTnLst>
                          </p:cTn>
                        </p:par>
                        <p:par>
                          <p:cTn id="8" fill="hold">
                            <p:stCondLst>
                              <p:cond delay="13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68"/>
                                        </p:tgtEl>
                                        <p:attrNameLst>
                                          <p:attrName>style.visibility</p:attrName>
                                        </p:attrNameLst>
                                      </p:cBhvr>
                                      <p:to>
                                        <p:strVal val="visible"/>
                                      </p:to>
                                    </p:set>
                                    <p:anim calcmode="lin" valueType="num">
                                      <p:cBhvr>
                                        <p:cTn id="11" dur="500" fill="hold"/>
                                        <p:tgtEl>
                                          <p:spTgt spid="168"/>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68"/>
                                        </p:tgtEl>
                                        <p:attrNameLst>
                                          <p:attrName>ppt_y</p:attrName>
                                        </p:attrNameLst>
                                      </p:cBhvr>
                                      <p:tavLst>
                                        <p:tav tm="0">
                                          <p:val>
                                            <p:strVal val="#ppt_y"/>
                                          </p:val>
                                        </p:tav>
                                        <p:tav tm="100000">
                                          <p:val>
                                            <p:strVal val="#ppt_y"/>
                                          </p:val>
                                        </p:tav>
                                      </p:tavLst>
                                    </p:anim>
                                    <p:anim calcmode="lin" valueType="num">
                                      <p:cBhvr>
                                        <p:cTn id="13" dur="500" fill="hold"/>
                                        <p:tgtEl>
                                          <p:spTgt spid="168"/>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68"/>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68"/>
                                        </p:tgtEl>
                                      </p:cBhvr>
                                    </p:animEffect>
                                  </p:childTnLst>
                                </p:cTn>
                              </p:par>
                            </p:childTnLst>
                          </p:cTn>
                        </p:par>
                        <p:par>
                          <p:cTn id="16" fill="hold">
                            <p:stCondLst>
                              <p:cond delay="2100"/>
                            </p:stCondLst>
                            <p:childTnLst>
                              <p:par>
                                <p:cTn id="17" presetID="22" presetClass="entr" presetSubtype="8"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par>
                          <p:cTn id="20" fill="hold">
                            <p:stCondLst>
                              <p:cond delay="2600"/>
                            </p:stCondLst>
                            <p:childTnLst>
                              <p:par>
                                <p:cTn id="21" presetID="42" presetClass="entr" presetSubtype="0"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anim calcmode="lin" valueType="num">
                                      <p:cBhvr>
                                        <p:cTn id="24" dur="500" fill="hold"/>
                                        <p:tgtEl>
                                          <p:spTgt spid="14"/>
                                        </p:tgtEl>
                                        <p:attrNameLst>
                                          <p:attrName>ppt_x</p:attrName>
                                        </p:attrNameLst>
                                      </p:cBhvr>
                                      <p:tavLst>
                                        <p:tav tm="0">
                                          <p:val>
                                            <p:strVal val="#ppt_x"/>
                                          </p:val>
                                        </p:tav>
                                        <p:tav tm="100000">
                                          <p:val>
                                            <p:strVal val="#ppt_x"/>
                                          </p:val>
                                        </p:tav>
                                      </p:tavLst>
                                    </p:anim>
                                    <p:anim calcmode="lin" valueType="num">
                                      <p:cBhvr>
                                        <p:cTn id="25" dur="500" fill="hold"/>
                                        <p:tgtEl>
                                          <p:spTgt spid="14"/>
                                        </p:tgtEl>
                                        <p:attrNameLst>
                                          <p:attrName>ppt_y</p:attrName>
                                        </p:attrNameLst>
                                      </p:cBhvr>
                                      <p:tavLst>
                                        <p:tav tm="0">
                                          <p:val>
                                            <p:strVal val="#ppt_y+.1"/>
                                          </p:val>
                                        </p:tav>
                                        <p:tav tm="100000">
                                          <p:val>
                                            <p:strVal val="#ppt_y"/>
                                          </p:val>
                                        </p:tav>
                                      </p:tavLst>
                                    </p:anim>
                                  </p:childTnLst>
                                </p:cTn>
                              </p:par>
                            </p:childTnLst>
                          </p:cTn>
                        </p:par>
                        <p:par>
                          <p:cTn id="26" fill="hold">
                            <p:stCondLst>
                              <p:cond delay="3100"/>
                            </p:stCondLst>
                            <p:childTnLst>
                              <p:par>
                                <p:cTn id="27" presetID="42" presetClass="entr" presetSubtype="0" fill="hold" grpId="0" nodeType="after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anim calcmode="lin" valueType="num">
                                      <p:cBhvr>
                                        <p:cTn id="30" dur="500" fill="hold"/>
                                        <p:tgtEl>
                                          <p:spTgt spid="15"/>
                                        </p:tgtEl>
                                        <p:attrNameLst>
                                          <p:attrName>ppt_x</p:attrName>
                                        </p:attrNameLst>
                                      </p:cBhvr>
                                      <p:tavLst>
                                        <p:tav tm="0">
                                          <p:val>
                                            <p:strVal val="#ppt_x"/>
                                          </p:val>
                                        </p:tav>
                                        <p:tav tm="100000">
                                          <p:val>
                                            <p:strVal val="#ppt_x"/>
                                          </p:val>
                                        </p:tav>
                                      </p:tavLst>
                                    </p:anim>
                                    <p:anim calcmode="lin" valueType="num">
                                      <p:cBhvr>
                                        <p:cTn id="31"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内容占位符 1">
            <a:extLst>
              <a:ext uri="{FF2B5EF4-FFF2-40B4-BE49-F238E27FC236}">
                <a16:creationId xmlns:a16="http://schemas.microsoft.com/office/drawing/2014/main" id="{AA456B5D-FB16-4EF2-A621-E7A20F3EBCB3}"/>
              </a:ext>
            </a:extLst>
          </p:cNvPr>
          <p:cNvSpPr txBox="1"/>
          <p:nvPr/>
        </p:nvSpPr>
        <p:spPr bwMode="auto">
          <a:xfrm>
            <a:off x="1325150" y="1342274"/>
            <a:ext cx="5335840" cy="4700079"/>
          </a:xfrm>
          <a:prstGeom prst="rect">
            <a:avLst/>
          </a:prstGeom>
        </p:spPr>
        <p:style>
          <a:lnRef idx="2">
            <a:schemeClr val="accent3"/>
          </a:lnRef>
          <a:fillRef idx="1">
            <a:schemeClr val="lt1"/>
          </a:fillRef>
          <a:effectRef idx="0">
            <a:schemeClr val="accent3"/>
          </a:effectRef>
          <a:fontRef idx="minor">
            <a:schemeClr val="dk1"/>
          </a:fontRef>
        </p:style>
        <p:txBody>
          <a:bodyPr vert="horz" wrap="square" lIns="91440" tIns="45720" rIns="91440" bIns="45720" numCol="1" anchor="t" anchorCtr="0" compatLnSpc="1">
            <a:noAutofit/>
          </a:bodyPr>
          <a:lstStyle>
            <a:lvl1pPr marL="362585" indent="-362585" algn="l" rtl="0" eaLnBrk="0" fontAlgn="base" hangingPunct="0">
              <a:lnSpc>
                <a:spcPct val="150000"/>
              </a:lnSpc>
              <a:spcBef>
                <a:spcPct val="20000"/>
              </a:spcBef>
              <a:spcAft>
                <a:spcPct val="0"/>
              </a:spcAft>
              <a:buClr>
                <a:srgbClr val="032089"/>
              </a:buClr>
              <a:buFont typeface="Wingdings" panose="05000000000000000000" pitchFamily="2" charset="2"/>
              <a:buChar char="Ø"/>
              <a:defRPr kumimoji="1" sz="1800" b="0">
                <a:solidFill>
                  <a:schemeClr val="tx1"/>
                </a:solidFill>
                <a:latin typeface="+mj-ea"/>
                <a:ea typeface="+mj-ea"/>
                <a:cs typeface="Times New Roman" panose="02020603050405020304" pitchFamily="18" charset="0"/>
              </a:defRPr>
            </a:lvl1pPr>
            <a:lvl2pPr marL="484505" indent="0" algn="l" rtl="0" eaLnBrk="0" fontAlgn="base" hangingPunct="0">
              <a:lnSpc>
                <a:spcPct val="130000"/>
              </a:lnSpc>
              <a:spcBef>
                <a:spcPct val="20000"/>
              </a:spcBef>
              <a:spcAft>
                <a:spcPct val="0"/>
              </a:spcAft>
              <a:buClr>
                <a:srgbClr val="032089"/>
              </a:buClr>
              <a:buFont typeface="Wingdings" panose="05000000000000000000" pitchFamily="2" charset="2"/>
              <a:buNone/>
              <a:defRPr kumimoji="1" sz="2330" b="0">
                <a:solidFill>
                  <a:schemeClr val="tx1"/>
                </a:solidFill>
                <a:latin typeface="微软雅黑" panose="020B0503020204020204" pitchFamily="34" charset="-122"/>
                <a:ea typeface="微软雅黑" panose="020B0503020204020204" pitchFamily="34" charset="-122"/>
              </a:defRPr>
            </a:lvl2pPr>
            <a:lvl3pPr marL="1208405" indent="-241300" algn="l" rtl="0" eaLnBrk="0" fontAlgn="base" hangingPunct="0">
              <a:spcBef>
                <a:spcPct val="20000"/>
              </a:spcBef>
              <a:spcAft>
                <a:spcPct val="0"/>
              </a:spcAft>
              <a:buFont typeface="Arial" panose="020B0604020202020204" pitchFamily="34" charset="0"/>
              <a:buChar char="•"/>
              <a:defRPr kumimoji="1" sz="1905" b="0">
                <a:solidFill>
                  <a:schemeClr val="tx1"/>
                </a:solidFill>
                <a:latin typeface="微软雅黑" panose="020B0503020204020204" pitchFamily="34" charset="-122"/>
                <a:ea typeface="微软雅黑" panose="020B0503020204020204" pitchFamily="34" charset="-122"/>
              </a:defRPr>
            </a:lvl3pPr>
            <a:lvl4pPr marL="1692275" indent="-241300" algn="l" rtl="0" eaLnBrk="0" fontAlgn="base" hangingPunct="0">
              <a:spcBef>
                <a:spcPct val="20000"/>
              </a:spcBef>
              <a:spcAft>
                <a:spcPct val="0"/>
              </a:spcAft>
              <a:buFont typeface="Arial" panose="020B0604020202020204" pitchFamily="34" charset="0"/>
              <a:buChar char="–"/>
              <a:defRPr kumimoji="1" sz="1905" b="0">
                <a:solidFill>
                  <a:schemeClr val="tx1"/>
                </a:solidFill>
                <a:latin typeface="微软雅黑" panose="020B0503020204020204" pitchFamily="34" charset="-122"/>
                <a:ea typeface="微软雅黑" panose="020B0503020204020204" pitchFamily="34" charset="-122"/>
              </a:defRPr>
            </a:lvl4pPr>
            <a:lvl5pPr marL="2176780" indent="-241300" algn="l" rtl="0" eaLnBrk="0" fontAlgn="base" hangingPunct="0">
              <a:spcBef>
                <a:spcPct val="20000"/>
              </a:spcBef>
              <a:spcAft>
                <a:spcPct val="0"/>
              </a:spcAft>
              <a:buFont typeface="Arial" panose="020B0604020202020204" pitchFamily="34" charset="0"/>
              <a:buChar char="»"/>
              <a:defRPr kumimoji="1" sz="1905" b="0">
                <a:solidFill>
                  <a:schemeClr val="tx1"/>
                </a:solidFill>
                <a:latin typeface="微软雅黑" panose="020B0503020204020204" pitchFamily="34" charset="-122"/>
                <a:ea typeface="微软雅黑" panose="020B0503020204020204" pitchFamily="34" charset="-122"/>
              </a:defRPr>
            </a:lvl5pPr>
            <a:lvl6pPr marL="2660650" indent="-241935" algn="l" rtl="0" eaLnBrk="1" fontAlgn="base" hangingPunct="1">
              <a:spcBef>
                <a:spcPct val="20000"/>
              </a:spcBef>
              <a:spcAft>
                <a:spcPct val="0"/>
              </a:spcAft>
              <a:buFont typeface="Arial" panose="020B0604020202020204" pitchFamily="34" charset="0"/>
              <a:buChar char="»"/>
              <a:defRPr sz="2115">
                <a:solidFill>
                  <a:schemeClr val="tx1"/>
                </a:solidFill>
                <a:latin typeface="+mn-lt"/>
                <a:ea typeface="+mn-ea"/>
              </a:defRPr>
            </a:lvl6pPr>
            <a:lvl7pPr marL="3144520" indent="-241935" algn="l" rtl="0" eaLnBrk="1" fontAlgn="base" hangingPunct="1">
              <a:spcBef>
                <a:spcPct val="20000"/>
              </a:spcBef>
              <a:spcAft>
                <a:spcPct val="0"/>
              </a:spcAft>
              <a:buFont typeface="Arial" panose="020B0604020202020204" pitchFamily="34" charset="0"/>
              <a:buChar char="»"/>
              <a:defRPr sz="2115">
                <a:solidFill>
                  <a:schemeClr val="tx1"/>
                </a:solidFill>
                <a:latin typeface="+mn-lt"/>
                <a:ea typeface="+mn-ea"/>
              </a:defRPr>
            </a:lvl7pPr>
            <a:lvl8pPr marL="3628390" indent="-241935" algn="l" rtl="0" eaLnBrk="1" fontAlgn="base" hangingPunct="1">
              <a:spcBef>
                <a:spcPct val="20000"/>
              </a:spcBef>
              <a:spcAft>
                <a:spcPct val="0"/>
              </a:spcAft>
              <a:buFont typeface="Arial" panose="020B0604020202020204" pitchFamily="34" charset="0"/>
              <a:buChar char="»"/>
              <a:defRPr sz="2115">
                <a:solidFill>
                  <a:schemeClr val="tx1"/>
                </a:solidFill>
                <a:latin typeface="+mn-lt"/>
                <a:ea typeface="+mn-ea"/>
              </a:defRPr>
            </a:lvl8pPr>
            <a:lvl9pPr marL="4112260" indent="-241935" algn="l" rtl="0" eaLnBrk="1" fontAlgn="base" hangingPunct="1">
              <a:spcBef>
                <a:spcPct val="20000"/>
              </a:spcBef>
              <a:spcAft>
                <a:spcPct val="0"/>
              </a:spcAft>
              <a:buFont typeface="Arial" panose="020B0604020202020204" pitchFamily="34" charset="0"/>
              <a:buChar char="»"/>
              <a:defRPr sz="2115">
                <a:solidFill>
                  <a:schemeClr val="tx1"/>
                </a:solidFill>
                <a:latin typeface="+mn-lt"/>
                <a:ea typeface="+mn-ea"/>
              </a:defRPr>
            </a:lvl9pPr>
          </a:lstStyle>
          <a:p>
            <a:pPr marL="0" lvl="0" indent="0" eaLnBrk="1" hangingPunct="1">
              <a:buNone/>
              <a:defRPr/>
            </a:pPr>
            <a:r>
              <a:rPr lang="en-US" altLang="zh-CN" sz="2000" b="1" dirty="0">
                <a:solidFill>
                  <a:srgbClr val="000080"/>
                </a:solidFill>
              </a:rPr>
              <a:t>import </a:t>
            </a:r>
            <a:r>
              <a:rPr lang="en-US" altLang="zh-CN" sz="2000" dirty="0" err="1"/>
              <a:t>numpy</a:t>
            </a:r>
            <a:r>
              <a:rPr lang="en-US" altLang="zh-CN" sz="2000" dirty="0"/>
              <a:t> </a:t>
            </a:r>
            <a:r>
              <a:rPr lang="en-US" altLang="zh-CN" sz="2000" b="1" dirty="0">
                <a:solidFill>
                  <a:srgbClr val="000080"/>
                </a:solidFill>
              </a:rPr>
              <a:t>as </a:t>
            </a:r>
            <a:r>
              <a:rPr lang="en-US" altLang="zh-CN" sz="2000" dirty="0"/>
              <a:t>np</a:t>
            </a:r>
            <a:br>
              <a:rPr lang="en-US" altLang="zh-CN" sz="2000" dirty="0"/>
            </a:br>
            <a:r>
              <a:rPr lang="en-US" altLang="zh-CN" sz="2000" b="1" dirty="0">
                <a:solidFill>
                  <a:srgbClr val="000080"/>
                </a:solidFill>
              </a:rPr>
              <a:t>import </a:t>
            </a:r>
            <a:r>
              <a:rPr lang="en-US" altLang="zh-CN" sz="2000" dirty="0" err="1"/>
              <a:t>matplotlib.pyplot</a:t>
            </a:r>
            <a:r>
              <a:rPr lang="en-US" altLang="zh-CN" sz="2000" dirty="0"/>
              <a:t> </a:t>
            </a:r>
            <a:r>
              <a:rPr lang="en-US" altLang="zh-CN" sz="2000" b="1" dirty="0">
                <a:solidFill>
                  <a:srgbClr val="000080"/>
                </a:solidFill>
              </a:rPr>
              <a:t>as </a:t>
            </a:r>
            <a:r>
              <a:rPr lang="en-US" altLang="zh-CN" sz="2000" dirty="0" err="1"/>
              <a:t>plt</a:t>
            </a:r>
            <a:br>
              <a:rPr lang="en-US" altLang="zh-CN" sz="2000" dirty="0"/>
            </a:br>
            <a:r>
              <a:rPr lang="en-US" altLang="zh-CN" sz="2000" b="1" dirty="0">
                <a:solidFill>
                  <a:srgbClr val="000080"/>
                </a:solidFill>
              </a:rPr>
              <a:t>import </a:t>
            </a:r>
            <a:r>
              <a:rPr lang="en-US" altLang="zh-CN" sz="2000" dirty="0" err="1"/>
              <a:t>seaborn</a:t>
            </a:r>
            <a:r>
              <a:rPr lang="en-US" altLang="zh-CN" sz="2000" dirty="0"/>
              <a:t> </a:t>
            </a:r>
            <a:r>
              <a:rPr lang="en-US" altLang="zh-CN" sz="2000" b="1" dirty="0">
                <a:solidFill>
                  <a:srgbClr val="000080"/>
                </a:solidFill>
              </a:rPr>
              <a:t>as </a:t>
            </a:r>
            <a:r>
              <a:rPr lang="en-US" altLang="zh-CN" sz="2000" dirty="0" err="1"/>
              <a:t>sns</a:t>
            </a:r>
            <a:br>
              <a:rPr lang="en-US" altLang="zh-CN" sz="2000" dirty="0"/>
            </a:br>
            <a:r>
              <a:rPr lang="en-US" altLang="zh-CN" sz="2000" i="1" dirty="0">
                <a:solidFill>
                  <a:srgbClr val="808080"/>
                </a:solidFill>
              </a:rPr>
              <a:t># </a:t>
            </a:r>
            <a:r>
              <a:rPr lang="zh-CN" altLang="en-US" sz="2000" i="1" dirty="0">
                <a:solidFill>
                  <a:srgbClr val="808080"/>
                </a:solidFill>
              </a:rPr>
              <a:t>显式调用</a:t>
            </a:r>
            <a:r>
              <a:rPr lang="en-US" altLang="zh-CN" sz="2000" i="1" dirty="0">
                <a:solidFill>
                  <a:srgbClr val="808080"/>
                </a:solidFill>
              </a:rPr>
              <a:t>set()</a:t>
            </a:r>
            <a:r>
              <a:rPr lang="zh-CN" altLang="en-US" sz="2000" i="1" dirty="0">
                <a:solidFill>
                  <a:srgbClr val="808080"/>
                </a:solidFill>
              </a:rPr>
              <a:t>获取默认绘图样式</a:t>
            </a:r>
            <a:br>
              <a:rPr lang="zh-CN" altLang="en-US" sz="2000" i="1" dirty="0">
                <a:solidFill>
                  <a:srgbClr val="808080"/>
                </a:solidFill>
              </a:rPr>
            </a:br>
            <a:r>
              <a:rPr lang="en-US" altLang="zh-CN" sz="2000" dirty="0" err="1"/>
              <a:t>sns.set</a:t>
            </a:r>
            <a:r>
              <a:rPr lang="en-US" altLang="zh-CN" sz="2000" dirty="0"/>
              <a:t>()</a:t>
            </a:r>
            <a:br>
              <a:rPr lang="en-US" altLang="zh-CN" sz="2000" dirty="0"/>
            </a:br>
            <a:r>
              <a:rPr lang="en-US" altLang="zh-CN" sz="2000" dirty="0" err="1"/>
              <a:t>np.random.seed</a:t>
            </a:r>
            <a:r>
              <a:rPr lang="en-US" altLang="zh-CN" sz="2000" dirty="0"/>
              <a:t>(</a:t>
            </a:r>
            <a:r>
              <a:rPr lang="en-US" altLang="zh-CN" sz="2000" dirty="0">
                <a:solidFill>
                  <a:srgbClr val="0000FF"/>
                </a:solidFill>
              </a:rPr>
              <a:t>0</a:t>
            </a:r>
            <a:r>
              <a:rPr lang="en-US" altLang="zh-CN" sz="2000" dirty="0"/>
              <a:t>)</a:t>
            </a:r>
            <a:br>
              <a:rPr lang="en-US" altLang="zh-CN" sz="2000" dirty="0"/>
            </a:br>
            <a:r>
              <a:rPr lang="en-US" altLang="zh-CN" sz="2000" dirty="0" err="1"/>
              <a:t>arr</a:t>
            </a:r>
            <a:r>
              <a:rPr lang="en-US" altLang="zh-CN" sz="2000" dirty="0"/>
              <a:t> = </a:t>
            </a:r>
            <a:r>
              <a:rPr lang="en-US" altLang="zh-CN" sz="2000" dirty="0" err="1"/>
              <a:t>np.random.randn</a:t>
            </a:r>
            <a:r>
              <a:rPr lang="en-US" altLang="zh-CN" sz="2000" dirty="0"/>
              <a:t>(</a:t>
            </a:r>
            <a:r>
              <a:rPr lang="en-US" altLang="zh-CN" sz="2000" dirty="0">
                <a:solidFill>
                  <a:srgbClr val="0000FF"/>
                </a:solidFill>
              </a:rPr>
              <a:t>100</a:t>
            </a:r>
            <a:r>
              <a:rPr lang="en-US" altLang="zh-CN" sz="2000" dirty="0"/>
              <a:t>)</a:t>
            </a:r>
            <a:br>
              <a:rPr lang="en-US" altLang="zh-CN" sz="2000" dirty="0"/>
            </a:br>
            <a:r>
              <a:rPr lang="en-US" altLang="zh-CN" sz="2000" i="1" dirty="0">
                <a:solidFill>
                  <a:srgbClr val="808080"/>
                </a:solidFill>
              </a:rPr>
              <a:t># </a:t>
            </a:r>
            <a:r>
              <a:rPr lang="zh-CN" altLang="en-US" sz="2000" i="1" dirty="0">
                <a:solidFill>
                  <a:srgbClr val="808080"/>
                </a:solidFill>
              </a:rPr>
              <a:t>绘制直方图</a:t>
            </a:r>
            <a:br>
              <a:rPr lang="zh-CN" altLang="en-US" sz="2000" i="1" dirty="0">
                <a:solidFill>
                  <a:srgbClr val="808080"/>
                </a:solidFill>
              </a:rPr>
            </a:br>
            <a:r>
              <a:rPr lang="en-US" altLang="zh-CN" sz="2000" dirty="0"/>
              <a:t>ax = </a:t>
            </a:r>
            <a:r>
              <a:rPr lang="en-US" altLang="zh-CN" sz="2000" dirty="0" err="1"/>
              <a:t>sns.histplot</a:t>
            </a:r>
            <a:r>
              <a:rPr lang="en-US" altLang="zh-CN" sz="2000" dirty="0"/>
              <a:t>(</a:t>
            </a:r>
            <a:r>
              <a:rPr lang="en-US" altLang="zh-CN" sz="2000" dirty="0" err="1"/>
              <a:t>arr</a:t>
            </a:r>
            <a:r>
              <a:rPr lang="en-US" altLang="zh-CN" sz="2000" dirty="0"/>
              <a:t>, </a:t>
            </a:r>
            <a:r>
              <a:rPr lang="en-US" altLang="zh-CN" sz="2000" dirty="0">
                <a:solidFill>
                  <a:srgbClr val="660099"/>
                </a:solidFill>
              </a:rPr>
              <a:t>bins</a:t>
            </a:r>
            <a:r>
              <a:rPr lang="en-US" altLang="zh-CN" sz="2000" dirty="0"/>
              <a:t>=</a:t>
            </a:r>
            <a:r>
              <a:rPr lang="en-US" altLang="zh-CN" sz="2000" dirty="0">
                <a:solidFill>
                  <a:srgbClr val="0000FF"/>
                </a:solidFill>
              </a:rPr>
              <a:t>10</a:t>
            </a:r>
            <a:r>
              <a:rPr lang="en-US" altLang="zh-CN" sz="2000" dirty="0"/>
              <a:t>,</a:t>
            </a:r>
            <a:r>
              <a:rPr lang="en-US" altLang="zh-CN" sz="2000" dirty="0">
                <a:solidFill>
                  <a:srgbClr val="660099"/>
                </a:solidFill>
              </a:rPr>
              <a:t>kde</a:t>
            </a:r>
            <a:r>
              <a:rPr lang="en-US" altLang="zh-CN" sz="2000" dirty="0"/>
              <a:t>=</a:t>
            </a:r>
            <a:r>
              <a:rPr lang="en-US" altLang="zh-CN" sz="2000" b="1" dirty="0">
                <a:solidFill>
                  <a:srgbClr val="000080"/>
                </a:solidFill>
              </a:rPr>
              <a:t>True</a:t>
            </a:r>
            <a:r>
              <a:rPr lang="en-US" altLang="zh-CN" sz="2000" dirty="0"/>
              <a:t>)</a:t>
            </a:r>
            <a:br>
              <a:rPr lang="en-US" altLang="zh-CN" sz="2000" dirty="0"/>
            </a:br>
            <a:r>
              <a:rPr lang="en-US" altLang="zh-CN" sz="2000" dirty="0" err="1"/>
              <a:t>plt.show</a:t>
            </a:r>
            <a:r>
              <a:rPr lang="en-US" altLang="zh-CN" sz="2000" dirty="0"/>
              <a:t>()</a:t>
            </a:r>
            <a:endParaRPr kumimoji="1" lang="zh-CN" altLang="en-US" sz="2000" b="0" i="0" u="none" strike="noStrike" kern="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grpSp>
        <p:nvGrpSpPr>
          <p:cNvPr id="10" name="组合 9">
            <a:extLst>
              <a:ext uri="{FF2B5EF4-FFF2-40B4-BE49-F238E27FC236}">
                <a16:creationId xmlns:a16="http://schemas.microsoft.com/office/drawing/2014/main" id="{9D15274C-73B3-4067-98B8-240EEC5D7B98}"/>
              </a:ext>
            </a:extLst>
          </p:cNvPr>
          <p:cNvGrpSpPr/>
          <p:nvPr/>
        </p:nvGrpSpPr>
        <p:grpSpPr>
          <a:xfrm>
            <a:off x="6971483" y="1829782"/>
            <a:ext cx="3801811" cy="3698181"/>
            <a:chOff x="4255300" y="1860398"/>
            <a:chExt cx="3722840" cy="3722682"/>
          </a:xfrm>
        </p:grpSpPr>
        <p:grpSp>
          <p:nvGrpSpPr>
            <p:cNvPr id="11" name="Group 1">
              <a:extLst>
                <a:ext uri="{FF2B5EF4-FFF2-40B4-BE49-F238E27FC236}">
                  <a16:creationId xmlns:a16="http://schemas.microsoft.com/office/drawing/2014/main" id="{FE8435BC-0484-4F07-A6E8-2BA6D1719897}"/>
                </a:ext>
              </a:extLst>
            </p:cNvPr>
            <p:cNvGrpSpPr/>
            <p:nvPr/>
          </p:nvGrpSpPr>
          <p:grpSpPr>
            <a:xfrm>
              <a:off x="4297681" y="1899508"/>
              <a:ext cx="3596640" cy="3640296"/>
              <a:chOff x="4297681" y="2137013"/>
              <a:chExt cx="3596640" cy="3640296"/>
            </a:xfrm>
          </p:grpSpPr>
          <p:sp>
            <p:nvSpPr>
              <p:cNvPr id="83" name="Line 699">
                <a:extLst>
                  <a:ext uri="{FF2B5EF4-FFF2-40B4-BE49-F238E27FC236}">
                    <a16:creationId xmlns:a16="http://schemas.microsoft.com/office/drawing/2014/main" id="{E4CF1F34-682B-4AB2-AC2D-32524AB47135}"/>
                  </a:ext>
                </a:extLst>
              </p:cNvPr>
              <p:cNvSpPr>
                <a:spLocks noChangeShapeType="1"/>
              </p:cNvSpPr>
              <p:nvPr/>
            </p:nvSpPr>
            <p:spPr bwMode="auto">
              <a:xfrm flipH="1" flipV="1">
                <a:off x="6010042" y="2137013"/>
                <a:ext cx="971473" cy="229223"/>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84" name="Freeform 700">
                <a:extLst>
                  <a:ext uri="{FF2B5EF4-FFF2-40B4-BE49-F238E27FC236}">
                    <a16:creationId xmlns:a16="http://schemas.microsoft.com/office/drawing/2014/main" id="{85245AA0-AE26-493C-A134-90BFC80B41A3}"/>
                  </a:ext>
                </a:extLst>
              </p:cNvPr>
              <p:cNvSpPr/>
              <p:nvPr/>
            </p:nvSpPr>
            <p:spPr bwMode="auto">
              <a:xfrm>
                <a:off x="6981517" y="2366236"/>
                <a:ext cx="912804" cy="1547262"/>
              </a:xfrm>
              <a:custGeom>
                <a:avLst/>
                <a:gdLst>
                  <a:gd name="T0" fmla="*/ 669 w 669"/>
                  <a:gd name="T1" fmla="*/ 1134 h 1134"/>
                  <a:gd name="T2" fmla="*/ 591 w 669"/>
                  <a:gd name="T3" fmla="*/ 550 h 1134"/>
                  <a:gd name="T4" fmla="*/ 0 w 669"/>
                  <a:gd name="T5" fmla="*/ 0 h 1134"/>
                </a:gdLst>
                <a:ahLst/>
                <a:cxnLst>
                  <a:cxn ang="0">
                    <a:pos x="T0" y="T1"/>
                  </a:cxn>
                  <a:cxn ang="0">
                    <a:pos x="T2" y="T3"/>
                  </a:cxn>
                  <a:cxn ang="0">
                    <a:pos x="T4" y="T5"/>
                  </a:cxn>
                </a:cxnLst>
                <a:rect l="0" t="0" r="r" b="b"/>
                <a:pathLst>
                  <a:path w="669" h="1134">
                    <a:moveTo>
                      <a:pt x="669" y="1134"/>
                    </a:moveTo>
                    <a:lnTo>
                      <a:pt x="591" y="550"/>
                    </a:lnTo>
                    <a:lnTo>
                      <a:pt x="0" y="0"/>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85" name="Freeform 701">
                <a:extLst>
                  <a:ext uri="{FF2B5EF4-FFF2-40B4-BE49-F238E27FC236}">
                    <a16:creationId xmlns:a16="http://schemas.microsoft.com/office/drawing/2014/main" id="{C139BEB1-4600-4E8B-AA08-FD2A92CC0748}"/>
                  </a:ext>
                </a:extLst>
              </p:cNvPr>
              <p:cNvSpPr/>
              <p:nvPr/>
            </p:nvSpPr>
            <p:spPr bwMode="auto">
              <a:xfrm>
                <a:off x="5240505" y="3913500"/>
                <a:ext cx="2653816" cy="1863809"/>
              </a:xfrm>
              <a:custGeom>
                <a:avLst/>
                <a:gdLst>
                  <a:gd name="T0" fmla="*/ 0 w 1945"/>
                  <a:gd name="T1" fmla="*/ 1276 h 1366"/>
                  <a:gd name="T2" fmla="*/ 830 w 1945"/>
                  <a:gd name="T3" fmla="*/ 1366 h 1366"/>
                  <a:gd name="T4" fmla="*/ 1305 w 1945"/>
                  <a:gd name="T5" fmla="*/ 1162 h 1366"/>
                  <a:gd name="T6" fmla="*/ 1804 w 1945"/>
                  <a:gd name="T7" fmla="*/ 737 h 1366"/>
                  <a:gd name="T8" fmla="*/ 1945 w 1945"/>
                  <a:gd name="T9" fmla="*/ 0 h 1366"/>
                </a:gdLst>
                <a:ahLst/>
                <a:cxnLst>
                  <a:cxn ang="0">
                    <a:pos x="T0" y="T1"/>
                  </a:cxn>
                  <a:cxn ang="0">
                    <a:pos x="T2" y="T3"/>
                  </a:cxn>
                  <a:cxn ang="0">
                    <a:pos x="T4" y="T5"/>
                  </a:cxn>
                  <a:cxn ang="0">
                    <a:pos x="T6" y="T7"/>
                  </a:cxn>
                  <a:cxn ang="0">
                    <a:pos x="T8" y="T9"/>
                  </a:cxn>
                </a:cxnLst>
                <a:rect l="0" t="0" r="r" b="b"/>
                <a:pathLst>
                  <a:path w="1945" h="1366">
                    <a:moveTo>
                      <a:pt x="0" y="1276"/>
                    </a:moveTo>
                    <a:lnTo>
                      <a:pt x="830" y="1366"/>
                    </a:lnTo>
                    <a:lnTo>
                      <a:pt x="1305" y="1162"/>
                    </a:lnTo>
                    <a:lnTo>
                      <a:pt x="1804" y="737"/>
                    </a:lnTo>
                    <a:lnTo>
                      <a:pt x="1945" y="0"/>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86" name="Line 702">
                <a:extLst>
                  <a:ext uri="{FF2B5EF4-FFF2-40B4-BE49-F238E27FC236}">
                    <a16:creationId xmlns:a16="http://schemas.microsoft.com/office/drawing/2014/main" id="{F2DE0D6D-6281-45D6-90AF-E34B7F9A6316}"/>
                  </a:ext>
                </a:extLst>
              </p:cNvPr>
              <p:cNvSpPr>
                <a:spLocks noChangeShapeType="1"/>
              </p:cNvSpPr>
              <p:nvPr/>
            </p:nvSpPr>
            <p:spPr bwMode="auto">
              <a:xfrm>
                <a:off x="4440949" y="4633919"/>
                <a:ext cx="799556" cy="1020592"/>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87" name="Freeform 703">
                <a:extLst>
                  <a:ext uri="{FF2B5EF4-FFF2-40B4-BE49-F238E27FC236}">
                    <a16:creationId xmlns:a16="http://schemas.microsoft.com/office/drawing/2014/main" id="{284BFF5B-C005-4060-9143-7B690445A6C4}"/>
                  </a:ext>
                </a:extLst>
              </p:cNvPr>
              <p:cNvSpPr/>
              <p:nvPr/>
            </p:nvSpPr>
            <p:spPr bwMode="auto">
              <a:xfrm>
                <a:off x="4297681" y="3149337"/>
                <a:ext cx="143268" cy="1484584"/>
              </a:xfrm>
              <a:custGeom>
                <a:avLst/>
                <a:gdLst>
                  <a:gd name="T0" fmla="*/ 609 w 609"/>
                  <a:gd name="T1" fmla="*/ 0 h 1611"/>
                  <a:gd name="T2" fmla="*/ 592 w 609"/>
                  <a:gd name="T3" fmla="*/ 5 h 1611"/>
                  <a:gd name="T4" fmla="*/ 313 w 609"/>
                  <a:gd name="T5" fmla="*/ 392 h 1611"/>
                  <a:gd name="T6" fmla="*/ 52 w 609"/>
                  <a:gd name="T7" fmla="*/ 523 h 1611"/>
                  <a:gd name="T8" fmla="*/ 0 w 609"/>
                  <a:gd name="T9" fmla="*/ 1132 h 1611"/>
                  <a:gd name="T10" fmla="*/ 105 w 609"/>
                  <a:gd name="T11" fmla="*/ 1611 h 1611"/>
                  <a:gd name="connsiteX0" fmla="*/ 10000 w 10018"/>
                  <a:gd name="connsiteY0" fmla="*/ 0 h 10000"/>
                  <a:gd name="connsiteX1" fmla="*/ 10018 w 10018"/>
                  <a:gd name="connsiteY1" fmla="*/ 1358 h 10000"/>
                  <a:gd name="connsiteX2" fmla="*/ 5140 w 10018"/>
                  <a:gd name="connsiteY2" fmla="*/ 2433 h 10000"/>
                  <a:gd name="connsiteX3" fmla="*/ 854 w 10018"/>
                  <a:gd name="connsiteY3" fmla="*/ 3246 h 10000"/>
                  <a:gd name="connsiteX4" fmla="*/ 0 w 10018"/>
                  <a:gd name="connsiteY4" fmla="*/ 7027 h 10000"/>
                  <a:gd name="connsiteX5" fmla="*/ 1724 w 10018"/>
                  <a:gd name="connsiteY5" fmla="*/ 10000 h 10000"/>
                  <a:gd name="connsiteX0-1" fmla="*/ 12868 w 12868"/>
                  <a:gd name="connsiteY0-2" fmla="*/ 0 h 9028"/>
                  <a:gd name="connsiteX1-3" fmla="*/ 10018 w 12868"/>
                  <a:gd name="connsiteY1-4" fmla="*/ 386 h 9028"/>
                  <a:gd name="connsiteX2-5" fmla="*/ 5140 w 12868"/>
                  <a:gd name="connsiteY2-6" fmla="*/ 1461 h 9028"/>
                  <a:gd name="connsiteX3-7" fmla="*/ 854 w 12868"/>
                  <a:gd name="connsiteY3-8" fmla="*/ 2274 h 9028"/>
                  <a:gd name="connsiteX4-9" fmla="*/ 0 w 12868"/>
                  <a:gd name="connsiteY4-10" fmla="*/ 6055 h 9028"/>
                  <a:gd name="connsiteX5-11" fmla="*/ 1724 w 12868"/>
                  <a:gd name="connsiteY5-12" fmla="*/ 9028 h 9028"/>
                  <a:gd name="connsiteX0-13" fmla="*/ 7785 w 7785"/>
                  <a:gd name="connsiteY0-14" fmla="*/ 0 h 9572"/>
                  <a:gd name="connsiteX1-15" fmla="*/ 3994 w 7785"/>
                  <a:gd name="connsiteY1-16" fmla="*/ 1190 h 9572"/>
                  <a:gd name="connsiteX2-17" fmla="*/ 664 w 7785"/>
                  <a:gd name="connsiteY2-18" fmla="*/ 2091 h 9572"/>
                  <a:gd name="connsiteX3-19" fmla="*/ 0 w 7785"/>
                  <a:gd name="connsiteY3-20" fmla="*/ 6279 h 9572"/>
                  <a:gd name="connsiteX4-21" fmla="*/ 1340 w 7785"/>
                  <a:gd name="connsiteY4-22" fmla="*/ 9572 h 9572"/>
                  <a:gd name="connsiteX0-23" fmla="*/ 5130 w 5130"/>
                  <a:gd name="connsiteY0-24" fmla="*/ 0 h 8757"/>
                  <a:gd name="connsiteX1-25" fmla="*/ 853 w 5130"/>
                  <a:gd name="connsiteY1-26" fmla="*/ 941 h 8757"/>
                  <a:gd name="connsiteX2-27" fmla="*/ 0 w 5130"/>
                  <a:gd name="connsiteY2-28" fmla="*/ 5317 h 8757"/>
                  <a:gd name="connsiteX3-29" fmla="*/ 1721 w 5130"/>
                  <a:gd name="connsiteY3-30" fmla="*/ 8757 h 8757"/>
                  <a:gd name="connsiteX0-31" fmla="*/ 1663 w 3355"/>
                  <a:gd name="connsiteY0-32" fmla="*/ 0 h 8925"/>
                  <a:gd name="connsiteX1-33" fmla="*/ 0 w 3355"/>
                  <a:gd name="connsiteY1-34" fmla="*/ 4997 h 8925"/>
                  <a:gd name="connsiteX2-35" fmla="*/ 3355 w 3355"/>
                  <a:gd name="connsiteY2-36" fmla="*/ 8925 h 8925"/>
                </a:gdLst>
                <a:ahLst/>
                <a:cxnLst>
                  <a:cxn ang="0">
                    <a:pos x="connsiteX0-1" y="connsiteY0-2"/>
                  </a:cxn>
                  <a:cxn ang="0">
                    <a:pos x="connsiteX1-3" y="connsiteY1-4"/>
                  </a:cxn>
                  <a:cxn ang="0">
                    <a:pos x="connsiteX2-5" y="connsiteY2-6"/>
                  </a:cxn>
                </a:cxnLst>
                <a:rect l="l" t="t" r="r" b="b"/>
                <a:pathLst>
                  <a:path w="3355" h="8925">
                    <a:moveTo>
                      <a:pt x="1663" y="0"/>
                    </a:moveTo>
                    <a:lnTo>
                      <a:pt x="0" y="4997"/>
                    </a:lnTo>
                    <a:lnTo>
                      <a:pt x="3355" y="8925"/>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88" name="Line 704">
                <a:extLst>
                  <a:ext uri="{FF2B5EF4-FFF2-40B4-BE49-F238E27FC236}">
                    <a16:creationId xmlns:a16="http://schemas.microsoft.com/office/drawing/2014/main" id="{39EAA716-A6DE-4DA3-8AEC-9F986FAF4406}"/>
                  </a:ext>
                </a:extLst>
              </p:cNvPr>
              <p:cNvSpPr>
                <a:spLocks noChangeShapeType="1"/>
              </p:cNvSpPr>
              <p:nvPr/>
            </p:nvSpPr>
            <p:spPr bwMode="auto">
              <a:xfrm flipH="1">
                <a:off x="5114925" y="2137013"/>
                <a:ext cx="895116" cy="296625"/>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89" name="Freeform 705">
                <a:extLst>
                  <a:ext uri="{FF2B5EF4-FFF2-40B4-BE49-F238E27FC236}">
                    <a16:creationId xmlns:a16="http://schemas.microsoft.com/office/drawing/2014/main" id="{D5BB68BB-7363-4478-BD23-CC3161F1F7BB}"/>
                  </a:ext>
                </a:extLst>
              </p:cNvPr>
              <p:cNvSpPr/>
              <p:nvPr/>
            </p:nvSpPr>
            <p:spPr bwMode="auto">
              <a:xfrm>
                <a:off x="5114925" y="2340343"/>
                <a:ext cx="1871166" cy="103615"/>
              </a:xfrm>
              <a:custGeom>
                <a:avLst/>
                <a:gdLst>
                  <a:gd name="T0" fmla="*/ 0 w 1375"/>
                  <a:gd name="T1" fmla="*/ 69 h 119"/>
                  <a:gd name="T2" fmla="*/ 0 w 1375"/>
                  <a:gd name="T3" fmla="*/ 69 h 119"/>
                  <a:gd name="T4" fmla="*/ 681 w 1375"/>
                  <a:gd name="T5" fmla="*/ 0 h 119"/>
                  <a:gd name="T6" fmla="*/ 681 w 1375"/>
                  <a:gd name="T7" fmla="*/ 0 h 119"/>
                  <a:gd name="T8" fmla="*/ 1375 w 1375"/>
                  <a:gd name="T9" fmla="*/ 13 h 119"/>
                  <a:gd name="T10" fmla="*/ 1279 w 1375"/>
                  <a:gd name="T11" fmla="*/ 119 h 119"/>
                  <a:gd name="connsiteX0" fmla="*/ 0 w 10000"/>
                  <a:gd name="connsiteY0" fmla="*/ 5798 h 12759"/>
                  <a:gd name="connsiteX1" fmla="*/ 0 w 10000"/>
                  <a:gd name="connsiteY1" fmla="*/ 5798 h 12759"/>
                  <a:gd name="connsiteX2" fmla="*/ 4953 w 10000"/>
                  <a:gd name="connsiteY2" fmla="*/ 0 h 12759"/>
                  <a:gd name="connsiteX3" fmla="*/ 4953 w 10000"/>
                  <a:gd name="connsiteY3" fmla="*/ 0 h 12759"/>
                  <a:gd name="connsiteX4" fmla="*/ 10000 w 10000"/>
                  <a:gd name="connsiteY4" fmla="*/ 1092 h 12759"/>
                  <a:gd name="connsiteX5" fmla="*/ 9413 w 10000"/>
                  <a:gd name="connsiteY5" fmla="*/ 12759 h 12759"/>
                  <a:gd name="connsiteX0-1" fmla="*/ 0 w 10000"/>
                  <a:gd name="connsiteY0-2" fmla="*/ 5798 h 5798"/>
                  <a:gd name="connsiteX1-3" fmla="*/ 0 w 10000"/>
                  <a:gd name="connsiteY1-4" fmla="*/ 5798 h 5798"/>
                  <a:gd name="connsiteX2-5" fmla="*/ 4953 w 10000"/>
                  <a:gd name="connsiteY2-6" fmla="*/ 0 h 5798"/>
                  <a:gd name="connsiteX3-7" fmla="*/ 4953 w 10000"/>
                  <a:gd name="connsiteY3-8" fmla="*/ 0 h 5798"/>
                  <a:gd name="connsiteX4-9" fmla="*/ 10000 w 10000"/>
                  <a:gd name="connsiteY4-10" fmla="*/ 1092 h 579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00" h="5798">
                    <a:moveTo>
                      <a:pt x="0" y="5798"/>
                    </a:moveTo>
                    <a:lnTo>
                      <a:pt x="0" y="5798"/>
                    </a:lnTo>
                    <a:lnTo>
                      <a:pt x="4953" y="0"/>
                    </a:lnTo>
                    <a:lnTo>
                      <a:pt x="4953" y="0"/>
                    </a:lnTo>
                    <a:lnTo>
                      <a:pt x="10000" y="1092"/>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90" name="Freeform 706">
                <a:extLst>
                  <a:ext uri="{FF2B5EF4-FFF2-40B4-BE49-F238E27FC236}">
                    <a16:creationId xmlns:a16="http://schemas.microsoft.com/office/drawing/2014/main" id="{085066C4-DDAB-4678-8F8C-1CF644E9F84C}"/>
                  </a:ext>
                </a:extLst>
              </p:cNvPr>
              <p:cNvSpPr/>
              <p:nvPr/>
            </p:nvSpPr>
            <p:spPr bwMode="auto">
              <a:xfrm>
                <a:off x="4997636" y="4060857"/>
                <a:ext cx="242869" cy="1593654"/>
              </a:xfrm>
              <a:custGeom>
                <a:avLst/>
                <a:gdLst>
                  <a:gd name="T0" fmla="*/ 0 w 178"/>
                  <a:gd name="T1" fmla="*/ 0 h 1168"/>
                  <a:gd name="T2" fmla="*/ 144 w 178"/>
                  <a:gd name="T3" fmla="*/ 792 h 1168"/>
                  <a:gd name="T4" fmla="*/ 178 w 178"/>
                  <a:gd name="T5" fmla="*/ 1168 h 1168"/>
                </a:gdLst>
                <a:ahLst/>
                <a:cxnLst>
                  <a:cxn ang="0">
                    <a:pos x="T0" y="T1"/>
                  </a:cxn>
                  <a:cxn ang="0">
                    <a:pos x="T2" y="T3"/>
                  </a:cxn>
                  <a:cxn ang="0">
                    <a:pos x="T4" y="T5"/>
                  </a:cxn>
                </a:cxnLst>
                <a:rect l="0" t="0" r="r" b="b"/>
                <a:pathLst>
                  <a:path w="178" h="1168">
                    <a:moveTo>
                      <a:pt x="0" y="0"/>
                    </a:moveTo>
                    <a:lnTo>
                      <a:pt x="144" y="792"/>
                    </a:lnTo>
                    <a:lnTo>
                      <a:pt x="178" y="1168"/>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91" name="Freeform 707">
                <a:extLst>
                  <a:ext uri="{FF2B5EF4-FFF2-40B4-BE49-F238E27FC236}">
                    <a16:creationId xmlns:a16="http://schemas.microsoft.com/office/drawing/2014/main" id="{F2A4BE2E-BA05-4810-9F86-D9BA33AFC4D8}"/>
                  </a:ext>
                </a:extLst>
              </p:cNvPr>
              <p:cNvSpPr/>
              <p:nvPr/>
            </p:nvSpPr>
            <p:spPr bwMode="auto">
              <a:xfrm>
                <a:off x="4997636" y="2442645"/>
                <a:ext cx="180104" cy="1618213"/>
              </a:xfrm>
              <a:custGeom>
                <a:avLst/>
                <a:gdLst>
                  <a:gd name="T0" fmla="*/ 79 w 132"/>
                  <a:gd name="T1" fmla="*/ 0 h 1186"/>
                  <a:gd name="T2" fmla="*/ 132 w 132"/>
                  <a:gd name="T3" fmla="*/ 368 h 1186"/>
                  <a:gd name="T4" fmla="*/ 0 w 132"/>
                  <a:gd name="T5" fmla="*/ 1186 h 1186"/>
                </a:gdLst>
                <a:ahLst/>
                <a:cxnLst>
                  <a:cxn ang="0">
                    <a:pos x="T0" y="T1"/>
                  </a:cxn>
                  <a:cxn ang="0">
                    <a:pos x="T2" y="T3"/>
                  </a:cxn>
                  <a:cxn ang="0">
                    <a:pos x="T4" y="T5"/>
                  </a:cxn>
                </a:cxnLst>
                <a:rect l="0" t="0" r="r" b="b"/>
                <a:pathLst>
                  <a:path w="132" h="1186">
                    <a:moveTo>
                      <a:pt x="79" y="0"/>
                    </a:moveTo>
                    <a:lnTo>
                      <a:pt x="132" y="368"/>
                    </a:lnTo>
                    <a:lnTo>
                      <a:pt x="0" y="1186"/>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92" name="Freeform 708">
                <a:extLst>
                  <a:ext uri="{FF2B5EF4-FFF2-40B4-BE49-F238E27FC236}">
                    <a16:creationId xmlns:a16="http://schemas.microsoft.com/office/drawing/2014/main" id="{2C36A826-8DEE-43EC-ABB4-DBD7477FBA4F}"/>
                  </a:ext>
                </a:extLst>
              </p:cNvPr>
              <p:cNvSpPr/>
              <p:nvPr/>
            </p:nvSpPr>
            <p:spPr bwMode="auto">
              <a:xfrm>
                <a:off x="5963651" y="4745799"/>
                <a:ext cx="409345" cy="1031510"/>
              </a:xfrm>
              <a:custGeom>
                <a:avLst/>
                <a:gdLst>
                  <a:gd name="T0" fmla="*/ 0 w 398"/>
                  <a:gd name="T1" fmla="*/ 0 h 756"/>
                  <a:gd name="T2" fmla="*/ 219 w 398"/>
                  <a:gd name="T3" fmla="*/ 591 h 756"/>
                  <a:gd name="T4" fmla="*/ 300 w 398"/>
                  <a:gd name="T5" fmla="*/ 756 h 756"/>
                  <a:gd name="T6" fmla="*/ 398 w 398"/>
                  <a:gd name="T7" fmla="*/ 595 h 756"/>
                  <a:gd name="connsiteX0" fmla="*/ 0 w 13102"/>
                  <a:gd name="connsiteY0" fmla="*/ 0 h 10000"/>
                  <a:gd name="connsiteX1" fmla="*/ 5503 w 13102"/>
                  <a:gd name="connsiteY1" fmla="*/ 7817 h 10000"/>
                  <a:gd name="connsiteX2" fmla="*/ 7538 w 13102"/>
                  <a:gd name="connsiteY2" fmla="*/ 10000 h 10000"/>
                  <a:gd name="connsiteX3" fmla="*/ 13102 w 13102"/>
                  <a:gd name="connsiteY3" fmla="*/ 9384 h 10000"/>
                  <a:gd name="connsiteX0-1" fmla="*/ 0 w 7538"/>
                  <a:gd name="connsiteY0-2" fmla="*/ 0 h 10000"/>
                  <a:gd name="connsiteX1-3" fmla="*/ 5503 w 7538"/>
                  <a:gd name="connsiteY1-4" fmla="*/ 7817 h 10000"/>
                  <a:gd name="connsiteX2-5" fmla="*/ 7538 w 7538"/>
                  <a:gd name="connsiteY2-6" fmla="*/ 10000 h 10000"/>
                </a:gdLst>
                <a:ahLst/>
                <a:cxnLst>
                  <a:cxn ang="0">
                    <a:pos x="connsiteX0-1" y="connsiteY0-2"/>
                  </a:cxn>
                  <a:cxn ang="0">
                    <a:pos x="connsiteX1-3" y="connsiteY1-4"/>
                  </a:cxn>
                  <a:cxn ang="0">
                    <a:pos x="connsiteX2-5" y="connsiteY2-6"/>
                  </a:cxn>
                </a:cxnLst>
                <a:rect l="l" t="t" r="r" b="b"/>
                <a:pathLst>
                  <a:path w="7538" h="10000">
                    <a:moveTo>
                      <a:pt x="0" y="0"/>
                    </a:moveTo>
                    <a:lnTo>
                      <a:pt x="5503" y="7817"/>
                    </a:lnTo>
                    <a:lnTo>
                      <a:pt x="7538" y="10000"/>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93" name="Freeform 709">
                <a:extLst>
                  <a:ext uri="{FF2B5EF4-FFF2-40B4-BE49-F238E27FC236}">
                    <a16:creationId xmlns:a16="http://schemas.microsoft.com/office/drawing/2014/main" id="{9B2956B0-5853-4EE2-B793-F52DBA0783F9}"/>
                  </a:ext>
                </a:extLst>
              </p:cNvPr>
              <p:cNvSpPr/>
              <p:nvPr/>
            </p:nvSpPr>
            <p:spPr bwMode="auto">
              <a:xfrm>
                <a:off x="5963652" y="2348500"/>
                <a:ext cx="450260" cy="2397304"/>
              </a:xfrm>
              <a:custGeom>
                <a:avLst/>
                <a:gdLst>
                  <a:gd name="T0" fmla="*/ 52 w 330"/>
                  <a:gd name="T1" fmla="*/ 0 h 1757"/>
                  <a:gd name="T2" fmla="*/ 330 w 330"/>
                  <a:gd name="T3" fmla="*/ 664 h 1757"/>
                  <a:gd name="T4" fmla="*/ 0 w 330"/>
                  <a:gd name="T5" fmla="*/ 1757 h 1757"/>
                </a:gdLst>
                <a:ahLst/>
                <a:cxnLst>
                  <a:cxn ang="0">
                    <a:pos x="T0" y="T1"/>
                  </a:cxn>
                  <a:cxn ang="0">
                    <a:pos x="T2" y="T3"/>
                  </a:cxn>
                  <a:cxn ang="0">
                    <a:pos x="T4" y="T5"/>
                  </a:cxn>
                </a:cxnLst>
                <a:rect l="0" t="0" r="r" b="b"/>
                <a:pathLst>
                  <a:path w="330" h="1757">
                    <a:moveTo>
                      <a:pt x="52" y="0"/>
                    </a:moveTo>
                    <a:lnTo>
                      <a:pt x="330" y="664"/>
                    </a:lnTo>
                    <a:lnTo>
                      <a:pt x="0" y="1757"/>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94" name="Line 710">
                <a:extLst>
                  <a:ext uri="{FF2B5EF4-FFF2-40B4-BE49-F238E27FC236}">
                    <a16:creationId xmlns:a16="http://schemas.microsoft.com/office/drawing/2014/main" id="{38244CF3-F47F-4FCE-862D-10A3F5D5B645}"/>
                  </a:ext>
                </a:extLst>
              </p:cNvPr>
              <p:cNvSpPr>
                <a:spLocks noChangeShapeType="1"/>
              </p:cNvSpPr>
              <p:nvPr/>
            </p:nvSpPr>
            <p:spPr bwMode="auto">
              <a:xfrm>
                <a:off x="6010042" y="2137015"/>
                <a:ext cx="24560" cy="211488"/>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95" name="Line 711">
                <a:extLst>
                  <a:ext uri="{FF2B5EF4-FFF2-40B4-BE49-F238E27FC236}">
                    <a16:creationId xmlns:a16="http://schemas.microsoft.com/office/drawing/2014/main" id="{4BA4C128-D31E-4938-81BB-F4F3B303D412}"/>
                  </a:ext>
                </a:extLst>
              </p:cNvPr>
              <p:cNvSpPr>
                <a:spLocks noChangeShapeType="1"/>
              </p:cNvSpPr>
              <p:nvPr/>
            </p:nvSpPr>
            <p:spPr bwMode="auto">
              <a:xfrm flipH="1">
                <a:off x="4368632" y="2434349"/>
                <a:ext cx="751816" cy="715072"/>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96" name="Line 712">
                <a:extLst>
                  <a:ext uri="{FF2B5EF4-FFF2-40B4-BE49-F238E27FC236}">
                    <a16:creationId xmlns:a16="http://schemas.microsoft.com/office/drawing/2014/main" id="{6911BB45-E4FC-4B7E-8357-873D0F87E44D}"/>
                  </a:ext>
                </a:extLst>
              </p:cNvPr>
              <p:cNvSpPr>
                <a:spLocks noChangeShapeType="1"/>
              </p:cNvSpPr>
              <p:nvPr/>
            </p:nvSpPr>
            <p:spPr bwMode="auto">
              <a:xfrm flipH="1" flipV="1">
                <a:off x="7681469" y="3816627"/>
                <a:ext cx="212851" cy="96875"/>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97" name="Line 713">
                <a:extLst>
                  <a:ext uri="{FF2B5EF4-FFF2-40B4-BE49-F238E27FC236}">
                    <a16:creationId xmlns:a16="http://schemas.microsoft.com/office/drawing/2014/main" id="{B76405B6-B82E-4BBC-9546-9101D59297CD}"/>
                  </a:ext>
                </a:extLst>
              </p:cNvPr>
              <p:cNvSpPr>
                <a:spLocks noChangeShapeType="1"/>
              </p:cNvSpPr>
              <p:nvPr/>
            </p:nvSpPr>
            <p:spPr bwMode="auto">
              <a:xfrm flipH="1" flipV="1">
                <a:off x="6972417" y="2367473"/>
                <a:ext cx="242415" cy="630496"/>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98" name="Line 714">
                <a:extLst>
                  <a:ext uri="{FF2B5EF4-FFF2-40B4-BE49-F238E27FC236}">
                    <a16:creationId xmlns:a16="http://schemas.microsoft.com/office/drawing/2014/main" id="{6745BB6B-DCF3-4090-9902-6856679FF2B4}"/>
                  </a:ext>
                </a:extLst>
              </p:cNvPr>
              <p:cNvSpPr>
                <a:spLocks noChangeShapeType="1"/>
              </p:cNvSpPr>
              <p:nvPr/>
            </p:nvSpPr>
            <p:spPr bwMode="auto">
              <a:xfrm flipH="1" flipV="1">
                <a:off x="7214834" y="2997969"/>
                <a:ext cx="466634" cy="818657"/>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99" name="Line 715">
                <a:extLst>
                  <a:ext uri="{FF2B5EF4-FFF2-40B4-BE49-F238E27FC236}">
                    <a16:creationId xmlns:a16="http://schemas.microsoft.com/office/drawing/2014/main" id="{6EE615EC-A51B-477C-94B3-0BE581A05477}"/>
                  </a:ext>
                </a:extLst>
              </p:cNvPr>
              <p:cNvSpPr>
                <a:spLocks noChangeShapeType="1"/>
              </p:cNvSpPr>
              <p:nvPr/>
            </p:nvSpPr>
            <p:spPr bwMode="auto">
              <a:xfrm flipH="1" flipV="1">
                <a:off x="7681469" y="3816627"/>
                <a:ext cx="20465" cy="1102458"/>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00" name="Freeform 716">
                <a:extLst>
                  <a:ext uri="{FF2B5EF4-FFF2-40B4-BE49-F238E27FC236}">
                    <a16:creationId xmlns:a16="http://schemas.microsoft.com/office/drawing/2014/main" id="{835C5799-BDBD-4B1C-B7D6-A78D5EC749DD}"/>
                  </a:ext>
                </a:extLst>
              </p:cNvPr>
              <p:cNvSpPr/>
              <p:nvPr/>
            </p:nvSpPr>
            <p:spPr bwMode="auto">
              <a:xfrm>
                <a:off x="5963652" y="4745802"/>
                <a:ext cx="1738283" cy="328828"/>
              </a:xfrm>
              <a:custGeom>
                <a:avLst/>
                <a:gdLst>
                  <a:gd name="T0" fmla="*/ 0 w 1274"/>
                  <a:gd name="T1" fmla="*/ 0 h 241"/>
                  <a:gd name="T2" fmla="*/ 909 w 1274"/>
                  <a:gd name="T3" fmla="*/ 241 h 241"/>
                  <a:gd name="T4" fmla="*/ 1274 w 1274"/>
                  <a:gd name="T5" fmla="*/ 127 h 241"/>
                </a:gdLst>
                <a:ahLst/>
                <a:cxnLst>
                  <a:cxn ang="0">
                    <a:pos x="T0" y="T1"/>
                  </a:cxn>
                  <a:cxn ang="0">
                    <a:pos x="T2" y="T3"/>
                  </a:cxn>
                  <a:cxn ang="0">
                    <a:pos x="T4" y="T5"/>
                  </a:cxn>
                </a:cxnLst>
                <a:rect l="0" t="0" r="r" b="b"/>
                <a:pathLst>
                  <a:path w="1274" h="241">
                    <a:moveTo>
                      <a:pt x="0" y="0"/>
                    </a:moveTo>
                    <a:lnTo>
                      <a:pt x="909" y="241"/>
                    </a:lnTo>
                    <a:lnTo>
                      <a:pt x="1274" y="127"/>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01" name="Line 717">
                <a:extLst>
                  <a:ext uri="{FF2B5EF4-FFF2-40B4-BE49-F238E27FC236}">
                    <a16:creationId xmlns:a16="http://schemas.microsoft.com/office/drawing/2014/main" id="{400F551D-B222-44AF-A927-48ED1D951538}"/>
                  </a:ext>
                </a:extLst>
              </p:cNvPr>
              <p:cNvSpPr>
                <a:spLocks noChangeShapeType="1"/>
              </p:cNvSpPr>
              <p:nvPr/>
            </p:nvSpPr>
            <p:spPr bwMode="auto">
              <a:xfrm>
                <a:off x="4997636" y="4060859"/>
                <a:ext cx="966016" cy="684944"/>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02" name="Line 718">
                <a:extLst>
                  <a:ext uri="{FF2B5EF4-FFF2-40B4-BE49-F238E27FC236}">
                    <a16:creationId xmlns:a16="http://schemas.microsoft.com/office/drawing/2014/main" id="{94719029-EDED-428F-9920-567B2D540ED5}"/>
                  </a:ext>
                </a:extLst>
              </p:cNvPr>
              <p:cNvSpPr>
                <a:spLocks noChangeShapeType="1"/>
              </p:cNvSpPr>
              <p:nvPr/>
            </p:nvSpPr>
            <p:spPr bwMode="auto">
              <a:xfrm>
                <a:off x="4368632" y="3149421"/>
                <a:ext cx="629002" cy="911438"/>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03" name="Line 719">
                <a:extLst>
                  <a:ext uri="{FF2B5EF4-FFF2-40B4-BE49-F238E27FC236}">
                    <a16:creationId xmlns:a16="http://schemas.microsoft.com/office/drawing/2014/main" id="{1C576F9B-8DD4-4B8D-A818-E06C267B153B}"/>
                  </a:ext>
                </a:extLst>
              </p:cNvPr>
              <p:cNvSpPr>
                <a:spLocks noChangeShapeType="1"/>
              </p:cNvSpPr>
              <p:nvPr/>
            </p:nvSpPr>
            <p:spPr bwMode="auto">
              <a:xfrm flipH="1">
                <a:off x="4368634" y="2944756"/>
                <a:ext cx="809106" cy="204665"/>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04" name="Line 720">
                <a:extLst>
                  <a:ext uri="{FF2B5EF4-FFF2-40B4-BE49-F238E27FC236}">
                    <a16:creationId xmlns:a16="http://schemas.microsoft.com/office/drawing/2014/main" id="{D4DEF920-3E8E-422E-AC22-B79D3DED8FE9}"/>
                  </a:ext>
                </a:extLst>
              </p:cNvPr>
              <p:cNvSpPr>
                <a:spLocks noChangeShapeType="1"/>
              </p:cNvSpPr>
              <p:nvPr/>
            </p:nvSpPr>
            <p:spPr bwMode="auto">
              <a:xfrm flipH="1">
                <a:off x="5177742" y="2348501"/>
                <a:ext cx="856862" cy="596256"/>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05" name="Line 721">
                <a:extLst>
                  <a:ext uri="{FF2B5EF4-FFF2-40B4-BE49-F238E27FC236}">
                    <a16:creationId xmlns:a16="http://schemas.microsoft.com/office/drawing/2014/main" id="{BF69D3F1-C06F-474C-9185-794378F69357}"/>
                  </a:ext>
                </a:extLst>
              </p:cNvPr>
              <p:cNvSpPr>
                <a:spLocks noChangeShapeType="1"/>
              </p:cNvSpPr>
              <p:nvPr/>
            </p:nvSpPr>
            <p:spPr bwMode="auto">
              <a:xfrm flipH="1" flipV="1">
                <a:off x="6034604" y="2348500"/>
                <a:ext cx="1180232" cy="649470"/>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06" name="Freeform 722">
                <a:extLst>
                  <a:ext uri="{FF2B5EF4-FFF2-40B4-BE49-F238E27FC236}">
                    <a16:creationId xmlns:a16="http://schemas.microsoft.com/office/drawing/2014/main" id="{8DB45C13-96BC-45C5-BB04-9CFD1EEDDCD1}"/>
                  </a:ext>
                </a:extLst>
              </p:cNvPr>
              <p:cNvSpPr/>
              <p:nvPr/>
            </p:nvSpPr>
            <p:spPr bwMode="auto">
              <a:xfrm>
                <a:off x="7214833" y="2997968"/>
                <a:ext cx="573059" cy="798191"/>
              </a:xfrm>
              <a:custGeom>
                <a:avLst/>
                <a:gdLst>
                  <a:gd name="T0" fmla="*/ 344 w 420"/>
                  <a:gd name="T1" fmla="*/ 585 h 585"/>
                  <a:gd name="T2" fmla="*/ 420 w 420"/>
                  <a:gd name="T3" fmla="*/ 87 h 585"/>
                  <a:gd name="T4" fmla="*/ 0 w 420"/>
                  <a:gd name="T5" fmla="*/ 0 h 585"/>
                </a:gdLst>
                <a:ahLst/>
                <a:cxnLst>
                  <a:cxn ang="0">
                    <a:pos x="T0" y="T1"/>
                  </a:cxn>
                  <a:cxn ang="0">
                    <a:pos x="T2" y="T3"/>
                  </a:cxn>
                  <a:cxn ang="0">
                    <a:pos x="T4" y="T5"/>
                  </a:cxn>
                </a:cxnLst>
                <a:rect l="0" t="0" r="r" b="b"/>
                <a:pathLst>
                  <a:path w="420" h="585">
                    <a:moveTo>
                      <a:pt x="344" y="585"/>
                    </a:moveTo>
                    <a:lnTo>
                      <a:pt x="420" y="87"/>
                    </a:lnTo>
                    <a:lnTo>
                      <a:pt x="0" y="0"/>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07" name="Freeform 723">
                <a:extLst>
                  <a:ext uri="{FF2B5EF4-FFF2-40B4-BE49-F238E27FC236}">
                    <a16:creationId xmlns:a16="http://schemas.microsoft.com/office/drawing/2014/main" id="{E18EEA11-124E-4A02-A559-AFA3351E7918}"/>
                  </a:ext>
                </a:extLst>
              </p:cNvPr>
              <p:cNvSpPr/>
              <p:nvPr/>
            </p:nvSpPr>
            <p:spPr bwMode="auto">
              <a:xfrm>
                <a:off x="7193002" y="2997968"/>
                <a:ext cx="491195" cy="2076661"/>
              </a:xfrm>
              <a:custGeom>
                <a:avLst/>
                <a:gdLst>
                  <a:gd name="T0" fmla="*/ 16 w 360"/>
                  <a:gd name="T1" fmla="*/ 0 h 1522"/>
                  <a:gd name="T2" fmla="*/ 0 w 360"/>
                  <a:gd name="T3" fmla="*/ 729 h 1522"/>
                  <a:gd name="T4" fmla="*/ 8 w 360"/>
                  <a:gd name="T5" fmla="*/ 1522 h 1522"/>
                  <a:gd name="T6" fmla="*/ 358 w 360"/>
                  <a:gd name="T7" fmla="*/ 600 h 1522"/>
                  <a:gd name="T8" fmla="*/ 360 w 360"/>
                  <a:gd name="T9" fmla="*/ 585 h 1522"/>
                </a:gdLst>
                <a:ahLst/>
                <a:cxnLst>
                  <a:cxn ang="0">
                    <a:pos x="T0" y="T1"/>
                  </a:cxn>
                  <a:cxn ang="0">
                    <a:pos x="T2" y="T3"/>
                  </a:cxn>
                  <a:cxn ang="0">
                    <a:pos x="T4" y="T5"/>
                  </a:cxn>
                  <a:cxn ang="0">
                    <a:pos x="T6" y="T7"/>
                  </a:cxn>
                  <a:cxn ang="0">
                    <a:pos x="T8" y="T9"/>
                  </a:cxn>
                </a:cxnLst>
                <a:rect l="0" t="0" r="r" b="b"/>
                <a:pathLst>
                  <a:path w="360" h="1522">
                    <a:moveTo>
                      <a:pt x="16" y="0"/>
                    </a:moveTo>
                    <a:lnTo>
                      <a:pt x="0" y="729"/>
                    </a:lnTo>
                    <a:lnTo>
                      <a:pt x="8" y="1522"/>
                    </a:lnTo>
                    <a:lnTo>
                      <a:pt x="358" y="600"/>
                    </a:lnTo>
                    <a:lnTo>
                      <a:pt x="360" y="585"/>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08" name="Line 724">
                <a:extLst>
                  <a:ext uri="{FF2B5EF4-FFF2-40B4-BE49-F238E27FC236}">
                    <a16:creationId xmlns:a16="http://schemas.microsoft.com/office/drawing/2014/main" id="{327BB6E0-8380-44B6-897B-41B8B1273521}"/>
                  </a:ext>
                </a:extLst>
              </p:cNvPr>
              <p:cNvSpPr>
                <a:spLocks noChangeShapeType="1"/>
              </p:cNvSpPr>
              <p:nvPr/>
            </p:nvSpPr>
            <p:spPr bwMode="auto">
              <a:xfrm flipV="1">
                <a:off x="6413914" y="2997968"/>
                <a:ext cx="800921" cy="256512"/>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09" name="Line 725">
                <a:extLst>
                  <a:ext uri="{FF2B5EF4-FFF2-40B4-BE49-F238E27FC236}">
                    <a16:creationId xmlns:a16="http://schemas.microsoft.com/office/drawing/2014/main" id="{A8A22BD9-F214-4211-A7A1-7D02064B6425}"/>
                  </a:ext>
                </a:extLst>
              </p:cNvPr>
              <p:cNvSpPr>
                <a:spLocks noChangeShapeType="1"/>
              </p:cNvSpPr>
              <p:nvPr/>
            </p:nvSpPr>
            <p:spPr bwMode="auto">
              <a:xfrm flipV="1">
                <a:off x="4997634" y="3254480"/>
                <a:ext cx="1416278" cy="817292"/>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10" name="Freeform 726">
                <a:extLst>
                  <a:ext uri="{FF2B5EF4-FFF2-40B4-BE49-F238E27FC236}">
                    <a16:creationId xmlns:a16="http://schemas.microsoft.com/office/drawing/2014/main" id="{27D4B705-8077-4920-BD19-57F503634973}"/>
                  </a:ext>
                </a:extLst>
              </p:cNvPr>
              <p:cNvSpPr/>
              <p:nvPr/>
            </p:nvSpPr>
            <p:spPr bwMode="auto">
              <a:xfrm>
                <a:off x="4440949" y="4071773"/>
                <a:ext cx="753165" cy="1069713"/>
              </a:xfrm>
              <a:custGeom>
                <a:avLst/>
                <a:gdLst>
                  <a:gd name="T0" fmla="*/ 552 w 552"/>
                  <a:gd name="T1" fmla="*/ 784 h 784"/>
                  <a:gd name="T2" fmla="*/ 0 w 552"/>
                  <a:gd name="T3" fmla="*/ 412 h 784"/>
                  <a:gd name="T4" fmla="*/ 408 w 552"/>
                  <a:gd name="T5" fmla="*/ 0 h 784"/>
                </a:gdLst>
                <a:ahLst/>
                <a:cxnLst>
                  <a:cxn ang="0">
                    <a:pos x="T0" y="T1"/>
                  </a:cxn>
                  <a:cxn ang="0">
                    <a:pos x="T2" y="T3"/>
                  </a:cxn>
                  <a:cxn ang="0">
                    <a:pos x="T4" y="T5"/>
                  </a:cxn>
                </a:cxnLst>
                <a:rect l="0" t="0" r="r" b="b"/>
                <a:pathLst>
                  <a:path w="552" h="784">
                    <a:moveTo>
                      <a:pt x="552" y="784"/>
                    </a:moveTo>
                    <a:lnTo>
                      <a:pt x="0" y="412"/>
                    </a:lnTo>
                    <a:lnTo>
                      <a:pt x="408" y="0"/>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11" name="Line 728">
                <a:extLst>
                  <a:ext uri="{FF2B5EF4-FFF2-40B4-BE49-F238E27FC236}">
                    <a16:creationId xmlns:a16="http://schemas.microsoft.com/office/drawing/2014/main" id="{84FF68DE-6A5E-438F-89C2-B6E133C3999B}"/>
                  </a:ext>
                </a:extLst>
              </p:cNvPr>
              <p:cNvSpPr>
                <a:spLocks noChangeShapeType="1"/>
              </p:cNvSpPr>
              <p:nvPr/>
            </p:nvSpPr>
            <p:spPr bwMode="auto">
              <a:xfrm flipH="1">
                <a:off x="5194114" y="4745801"/>
                <a:ext cx="769538" cy="395684"/>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12" name="Freeform 729">
                <a:extLst>
                  <a:ext uri="{FF2B5EF4-FFF2-40B4-BE49-F238E27FC236}">
                    <a16:creationId xmlns:a16="http://schemas.microsoft.com/office/drawing/2014/main" id="{205FEA0A-342F-4250-B068-1E105ABBC811}"/>
                  </a:ext>
                </a:extLst>
              </p:cNvPr>
              <p:cNvSpPr/>
              <p:nvPr/>
            </p:nvSpPr>
            <p:spPr bwMode="auto">
              <a:xfrm>
                <a:off x="5963654" y="3816625"/>
                <a:ext cx="1717818" cy="929177"/>
              </a:xfrm>
              <a:custGeom>
                <a:avLst/>
                <a:gdLst>
                  <a:gd name="T0" fmla="*/ 1259 w 1259"/>
                  <a:gd name="T1" fmla="*/ 0 h 681"/>
                  <a:gd name="T2" fmla="*/ 902 w 1259"/>
                  <a:gd name="T3" fmla="*/ 140 h 681"/>
                  <a:gd name="T4" fmla="*/ 0 w 1259"/>
                  <a:gd name="T5" fmla="*/ 681 h 681"/>
                </a:gdLst>
                <a:ahLst/>
                <a:cxnLst>
                  <a:cxn ang="0">
                    <a:pos x="T0" y="T1"/>
                  </a:cxn>
                  <a:cxn ang="0">
                    <a:pos x="T2" y="T3"/>
                  </a:cxn>
                  <a:cxn ang="0">
                    <a:pos x="T4" y="T5"/>
                  </a:cxn>
                </a:cxnLst>
                <a:rect l="0" t="0" r="r" b="b"/>
                <a:pathLst>
                  <a:path w="1259" h="681">
                    <a:moveTo>
                      <a:pt x="1259" y="0"/>
                    </a:moveTo>
                    <a:lnTo>
                      <a:pt x="902" y="140"/>
                    </a:lnTo>
                    <a:lnTo>
                      <a:pt x="0" y="681"/>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13" name="Freeform 730">
                <a:extLst>
                  <a:ext uri="{FF2B5EF4-FFF2-40B4-BE49-F238E27FC236}">
                    <a16:creationId xmlns:a16="http://schemas.microsoft.com/office/drawing/2014/main" id="{82F5DEB5-6B11-49A6-A98F-901D6BA2FD77}"/>
                  </a:ext>
                </a:extLst>
              </p:cNvPr>
              <p:cNvSpPr/>
              <p:nvPr/>
            </p:nvSpPr>
            <p:spPr bwMode="auto">
              <a:xfrm>
                <a:off x="5254151" y="5500332"/>
                <a:ext cx="1756021" cy="158273"/>
              </a:xfrm>
              <a:custGeom>
                <a:avLst/>
                <a:gdLst>
                  <a:gd name="T0" fmla="*/ 1287 w 1287"/>
                  <a:gd name="T1" fmla="*/ 0 h 116"/>
                  <a:gd name="T2" fmla="*/ 739 w 1287"/>
                  <a:gd name="T3" fmla="*/ 38 h 116"/>
                  <a:gd name="T4" fmla="*/ 0 w 1287"/>
                  <a:gd name="T5" fmla="*/ 116 h 116"/>
                </a:gdLst>
                <a:ahLst/>
                <a:cxnLst>
                  <a:cxn ang="0">
                    <a:pos x="T0" y="T1"/>
                  </a:cxn>
                  <a:cxn ang="0">
                    <a:pos x="T2" y="T3"/>
                  </a:cxn>
                  <a:cxn ang="0">
                    <a:pos x="T4" y="T5"/>
                  </a:cxn>
                </a:cxnLst>
                <a:rect l="0" t="0" r="r" b="b"/>
                <a:pathLst>
                  <a:path w="1287" h="116">
                    <a:moveTo>
                      <a:pt x="1287" y="0"/>
                    </a:moveTo>
                    <a:lnTo>
                      <a:pt x="739" y="38"/>
                    </a:lnTo>
                    <a:lnTo>
                      <a:pt x="0" y="116"/>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14" name="Freeform 731">
                <a:extLst>
                  <a:ext uri="{FF2B5EF4-FFF2-40B4-BE49-F238E27FC236}">
                    <a16:creationId xmlns:a16="http://schemas.microsoft.com/office/drawing/2014/main" id="{B571C12E-AB92-412C-9C00-20DADE637F3F}"/>
                  </a:ext>
                </a:extLst>
              </p:cNvPr>
              <p:cNvSpPr/>
              <p:nvPr/>
            </p:nvSpPr>
            <p:spPr bwMode="auto">
              <a:xfrm>
                <a:off x="5194116" y="5074626"/>
                <a:ext cx="2009806" cy="477551"/>
              </a:xfrm>
              <a:custGeom>
                <a:avLst/>
                <a:gdLst>
                  <a:gd name="T0" fmla="*/ 0 w 1473"/>
                  <a:gd name="T1" fmla="*/ 49 h 350"/>
                  <a:gd name="T2" fmla="*/ 783 w 1473"/>
                  <a:gd name="T3" fmla="*/ 350 h 350"/>
                  <a:gd name="T4" fmla="*/ 1473 w 1473"/>
                  <a:gd name="T5" fmla="*/ 0 h 350"/>
                  <a:gd name="T6" fmla="*/ 1348 w 1473"/>
                  <a:gd name="T7" fmla="*/ 303 h 350"/>
                </a:gdLst>
                <a:ahLst/>
                <a:cxnLst>
                  <a:cxn ang="0">
                    <a:pos x="T0" y="T1"/>
                  </a:cxn>
                  <a:cxn ang="0">
                    <a:pos x="T2" y="T3"/>
                  </a:cxn>
                  <a:cxn ang="0">
                    <a:pos x="T4" y="T5"/>
                  </a:cxn>
                  <a:cxn ang="0">
                    <a:pos x="T6" y="T7"/>
                  </a:cxn>
                </a:cxnLst>
                <a:rect l="0" t="0" r="r" b="b"/>
                <a:pathLst>
                  <a:path w="1473" h="350">
                    <a:moveTo>
                      <a:pt x="0" y="49"/>
                    </a:moveTo>
                    <a:lnTo>
                      <a:pt x="783" y="350"/>
                    </a:lnTo>
                    <a:lnTo>
                      <a:pt x="1473" y="0"/>
                    </a:lnTo>
                    <a:lnTo>
                      <a:pt x="1348" y="303"/>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15" name="Line 732">
                <a:extLst>
                  <a:ext uri="{FF2B5EF4-FFF2-40B4-BE49-F238E27FC236}">
                    <a16:creationId xmlns:a16="http://schemas.microsoft.com/office/drawing/2014/main" id="{3C12802D-C0B4-4FF6-8C98-37400A1EEF1A}"/>
                  </a:ext>
                </a:extLst>
              </p:cNvPr>
              <p:cNvSpPr>
                <a:spLocks noChangeShapeType="1"/>
              </p:cNvSpPr>
              <p:nvPr/>
            </p:nvSpPr>
            <p:spPr bwMode="auto">
              <a:xfrm>
                <a:off x="6413918" y="3254481"/>
                <a:ext cx="780454" cy="753166"/>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16" name="Line 733">
                <a:extLst>
                  <a:ext uri="{FF2B5EF4-FFF2-40B4-BE49-F238E27FC236}">
                    <a16:creationId xmlns:a16="http://schemas.microsoft.com/office/drawing/2014/main" id="{47A992A7-19FF-46A4-87C1-9A44F549516A}"/>
                  </a:ext>
                </a:extLst>
              </p:cNvPr>
              <p:cNvSpPr>
                <a:spLocks noChangeShapeType="1"/>
              </p:cNvSpPr>
              <p:nvPr/>
            </p:nvSpPr>
            <p:spPr bwMode="auto">
              <a:xfrm>
                <a:off x="5177745" y="2944750"/>
                <a:ext cx="1236173" cy="309725"/>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sp>
          <p:nvSpPr>
            <p:cNvPr id="12" name="Oval 45">
              <a:extLst>
                <a:ext uri="{FF2B5EF4-FFF2-40B4-BE49-F238E27FC236}">
                  <a16:creationId xmlns:a16="http://schemas.microsoft.com/office/drawing/2014/main" id="{FCE5A666-43A0-4C08-AACF-60BB44BBE6DC}"/>
                </a:ext>
              </a:extLst>
            </p:cNvPr>
            <p:cNvSpPr/>
            <p:nvPr/>
          </p:nvSpPr>
          <p:spPr>
            <a:xfrm>
              <a:off x="4328325" y="2884335"/>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3" name="Oval 46">
              <a:extLst>
                <a:ext uri="{FF2B5EF4-FFF2-40B4-BE49-F238E27FC236}">
                  <a16:creationId xmlns:a16="http://schemas.microsoft.com/office/drawing/2014/main" id="{92E9B7C6-F1AC-4EA4-BC69-BF5996C96ACF}"/>
                </a:ext>
              </a:extLst>
            </p:cNvPr>
            <p:cNvSpPr/>
            <p:nvPr/>
          </p:nvSpPr>
          <p:spPr>
            <a:xfrm>
              <a:off x="5976150" y="1860398"/>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4" name="Oval 47">
              <a:extLst>
                <a:ext uri="{FF2B5EF4-FFF2-40B4-BE49-F238E27FC236}">
                  <a16:creationId xmlns:a16="http://schemas.microsoft.com/office/drawing/2014/main" id="{E77D001A-D368-44D5-8984-8E2A3EBE7DC7}"/>
                </a:ext>
              </a:extLst>
            </p:cNvPr>
            <p:cNvSpPr/>
            <p:nvPr/>
          </p:nvSpPr>
          <p:spPr>
            <a:xfrm>
              <a:off x="6007107" y="2079473"/>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5" name="Oval 48">
              <a:extLst>
                <a:ext uri="{FF2B5EF4-FFF2-40B4-BE49-F238E27FC236}">
                  <a16:creationId xmlns:a16="http://schemas.microsoft.com/office/drawing/2014/main" id="{59003B2B-EF58-4344-AAD5-64C321CDA20C}"/>
                </a:ext>
              </a:extLst>
            </p:cNvPr>
            <p:cNvSpPr/>
            <p:nvPr/>
          </p:nvSpPr>
          <p:spPr>
            <a:xfrm>
              <a:off x="5145094" y="2679548"/>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6" name="Oval 49">
              <a:extLst>
                <a:ext uri="{FF2B5EF4-FFF2-40B4-BE49-F238E27FC236}">
                  <a16:creationId xmlns:a16="http://schemas.microsoft.com/office/drawing/2014/main" id="{6F4C5D90-C979-4A20-822B-E82951592E47}"/>
                </a:ext>
              </a:extLst>
            </p:cNvPr>
            <p:cNvSpPr/>
            <p:nvPr/>
          </p:nvSpPr>
          <p:spPr>
            <a:xfrm>
              <a:off x="4255300" y="371936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7" name="Oval 50">
              <a:extLst>
                <a:ext uri="{FF2B5EF4-FFF2-40B4-BE49-F238E27FC236}">
                  <a16:creationId xmlns:a16="http://schemas.microsoft.com/office/drawing/2014/main" id="{B1A4727E-684A-4965-BF9F-6713AFCE08F9}"/>
                </a:ext>
              </a:extLst>
            </p:cNvPr>
            <p:cNvSpPr/>
            <p:nvPr/>
          </p:nvSpPr>
          <p:spPr>
            <a:xfrm>
              <a:off x="4972850" y="3805085"/>
              <a:ext cx="65082" cy="65082"/>
            </a:xfrm>
            <a:prstGeom prst="ellipse">
              <a:avLst/>
            </a:prstGeom>
            <a:solidFill>
              <a:srgbClr val="B04474"/>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8" name="Oval 51">
              <a:extLst>
                <a:ext uri="{FF2B5EF4-FFF2-40B4-BE49-F238E27FC236}">
                  <a16:creationId xmlns:a16="http://schemas.microsoft.com/office/drawing/2014/main" id="{65C4B8AF-3A73-4415-B11B-62530D45D03F}"/>
                </a:ext>
              </a:extLst>
            </p:cNvPr>
            <p:cNvSpPr/>
            <p:nvPr/>
          </p:nvSpPr>
          <p:spPr>
            <a:xfrm>
              <a:off x="4407700" y="437341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9" name="Oval 53">
              <a:extLst>
                <a:ext uri="{FF2B5EF4-FFF2-40B4-BE49-F238E27FC236}">
                  <a16:creationId xmlns:a16="http://schemas.microsoft.com/office/drawing/2014/main" id="{533DAF4E-B5DB-4BE3-9B2E-8BECC2837962}"/>
                </a:ext>
              </a:extLst>
            </p:cNvPr>
            <p:cNvSpPr/>
            <p:nvPr/>
          </p:nvSpPr>
          <p:spPr>
            <a:xfrm>
              <a:off x="7163600" y="373841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20" name="Oval 54">
              <a:extLst>
                <a:ext uri="{FF2B5EF4-FFF2-40B4-BE49-F238E27FC236}">
                  <a16:creationId xmlns:a16="http://schemas.microsoft.com/office/drawing/2014/main" id="{5EC186D5-432B-4378-A2D9-B2B398366F25}"/>
                </a:ext>
              </a:extLst>
            </p:cNvPr>
            <p:cNvSpPr/>
            <p:nvPr/>
          </p:nvSpPr>
          <p:spPr>
            <a:xfrm>
              <a:off x="7646200" y="355426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21" name="Oval 55">
              <a:extLst>
                <a:ext uri="{FF2B5EF4-FFF2-40B4-BE49-F238E27FC236}">
                  <a16:creationId xmlns:a16="http://schemas.microsoft.com/office/drawing/2014/main" id="{17078EEF-68A6-4177-A9BB-FD67E00C9382}"/>
                </a:ext>
              </a:extLst>
            </p:cNvPr>
            <p:cNvSpPr/>
            <p:nvPr/>
          </p:nvSpPr>
          <p:spPr>
            <a:xfrm>
              <a:off x="7865275" y="3652685"/>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22" name="Oval 57">
              <a:extLst>
                <a:ext uri="{FF2B5EF4-FFF2-40B4-BE49-F238E27FC236}">
                  <a16:creationId xmlns:a16="http://schemas.microsoft.com/office/drawing/2014/main" id="{8FCB68D6-8666-4B51-B2F6-68401903D8F4}"/>
                </a:ext>
              </a:extLst>
            </p:cNvPr>
            <p:cNvSpPr/>
            <p:nvPr/>
          </p:nvSpPr>
          <p:spPr>
            <a:xfrm>
              <a:off x="7182650" y="273511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23" name="Oval 58">
              <a:extLst>
                <a:ext uri="{FF2B5EF4-FFF2-40B4-BE49-F238E27FC236}">
                  <a16:creationId xmlns:a16="http://schemas.microsoft.com/office/drawing/2014/main" id="{178AB4FA-1164-42B7-8D9A-2B04DCD6ED44}"/>
                </a:ext>
              </a:extLst>
            </p:cNvPr>
            <p:cNvSpPr/>
            <p:nvPr/>
          </p:nvSpPr>
          <p:spPr>
            <a:xfrm>
              <a:off x="7179475" y="480521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24" name="Oval 60">
              <a:extLst>
                <a:ext uri="{FF2B5EF4-FFF2-40B4-BE49-F238E27FC236}">
                  <a16:creationId xmlns:a16="http://schemas.microsoft.com/office/drawing/2014/main" id="{41C2E1EF-74E9-4DB4-977E-5DF1EA315F26}"/>
                </a:ext>
              </a:extLst>
            </p:cNvPr>
            <p:cNvSpPr/>
            <p:nvPr/>
          </p:nvSpPr>
          <p:spPr>
            <a:xfrm>
              <a:off x="6947700" y="208741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25" name="Oval 61">
              <a:extLst>
                <a:ext uri="{FF2B5EF4-FFF2-40B4-BE49-F238E27FC236}">
                  <a16:creationId xmlns:a16="http://schemas.microsoft.com/office/drawing/2014/main" id="{88788AD5-86B0-4458-A452-C1D21DB5F8AB}"/>
                </a:ext>
              </a:extLst>
            </p:cNvPr>
            <p:cNvSpPr/>
            <p:nvPr/>
          </p:nvSpPr>
          <p:spPr>
            <a:xfrm>
              <a:off x="5166525" y="4877441"/>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26" name="Oval 62">
              <a:extLst>
                <a:ext uri="{FF2B5EF4-FFF2-40B4-BE49-F238E27FC236}">
                  <a16:creationId xmlns:a16="http://schemas.microsoft.com/office/drawing/2014/main" id="{837FFBDC-4822-46AD-931C-CE51E5CD2DCC}"/>
                </a:ext>
              </a:extLst>
            </p:cNvPr>
            <p:cNvSpPr/>
            <p:nvPr/>
          </p:nvSpPr>
          <p:spPr>
            <a:xfrm>
              <a:off x="6228563" y="5282254"/>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27" name="Oval 63">
              <a:extLst>
                <a:ext uri="{FF2B5EF4-FFF2-40B4-BE49-F238E27FC236}">
                  <a16:creationId xmlns:a16="http://schemas.microsoft.com/office/drawing/2014/main" id="{84433678-3014-4DE5-BC10-715F31CDAC8B}"/>
                </a:ext>
              </a:extLst>
            </p:cNvPr>
            <p:cNvSpPr/>
            <p:nvPr/>
          </p:nvSpPr>
          <p:spPr>
            <a:xfrm>
              <a:off x="6992944" y="5234629"/>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28" name="Oval 64">
              <a:extLst>
                <a:ext uri="{FF2B5EF4-FFF2-40B4-BE49-F238E27FC236}">
                  <a16:creationId xmlns:a16="http://schemas.microsoft.com/office/drawing/2014/main" id="{B654E521-EF83-4522-9503-B37911EC39FD}"/>
                </a:ext>
              </a:extLst>
            </p:cNvPr>
            <p:cNvSpPr/>
            <p:nvPr/>
          </p:nvSpPr>
          <p:spPr>
            <a:xfrm>
              <a:off x="6340482" y="5517998"/>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29" name="Oval 44">
              <a:extLst>
                <a:ext uri="{FF2B5EF4-FFF2-40B4-BE49-F238E27FC236}">
                  <a16:creationId xmlns:a16="http://schemas.microsoft.com/office/drawing/2014/main" id="{7AC28240-7688-473E-A600-155843DC5472}"/>
                </a:ext>
              </a:extLst>
            </p:cNvPr>
            <p:cNvSpPr/>
            <p:nvPr/>
          </p:nvSpPr>
          <p:spPr>
            <a:xfrm>
              <a:off x="6059496" y="2667643"/>
              <a:ext cx="703254" cy="703254"/>
            </a:xfrm>
            <a:prstGeom prst="ellipse">
              <a:avLst/>
            </a:prstGeom>
            <a:gradFill flip="none" rotWithShape="1">
              <a:gsLst>
                <a:gs pos="96396">
                  <a:srgbClr val="128EB7"/>
                </a:gs>
                <a:gs pos="87000">
                  <a:schemeClr val="accent5">
                    <a:lumMod val="50000"/>
                  </a:schemeClr>
                </a:gs>
                <a:gs pos="0">
                  <a:srgbClr val="61D6FE"/>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grpSp>
          <p:nvGrpSpPr>
            <p:cNvPr id="30" name="Group 68">
              <a:extLst>
                <a:ext uri="{FF2B5EF4-FFF2-40B4-BE49-F238E27FC236}">
                  <a16:creationId xmlns:a16="http://schemas.microsoft.com/office/drawing/2014/main" id="{9546A896-E393-47AA-9FC4-D9C1377E56CD}"/>
                </a:ext>
              </a:extLst>
            </p:cNvPr>
            <p:cNvGrpSpPr/>
            <p:nvPr/>
          </p:nvGrpSpPr>
          <p:grpSpPr>
            <a:xfrm>
              <a:off x="6216461" y="2797385"/>
              <a:ext cx="389339" cy="443770"/>
              <a:chOff x="4021138" y="1814513"/>
              <a:chExt cx="669925" cy="763588"/>
            </a:xfrm>
            <a:solidFill>
              <a:schemeClr val="bg1"/>
            </a:solidFill>
          </p:grpSpPr>
          <p:sp>
            <p:nvSpPr>
              <p:cNvPr id="73" name="Freeform 69">
                <a:extLst>
                  <a:ext uri="{FF2B5EF4-FFF2-40B4-BE49-F238E27FC236}">
                    <a16:creationId xmlns:a16="http://schemas.microsoft.com/office/drawing/2014/main" id="{BE9F8FDB-77D7-4F8C-8452-C0CE9C930679}"/>
                  </a:ext>
                </a:extLst>
              </p:cNvPr>
              <p:cNvSpPr>
                <a:spLocks noEditPoints="1"/>
              </p:cNvSpPr>
              <p:nvPr/>
            </p:nvSpPr>
            <p:spPr bwMode="auto">
              <a:xfrm>
                <a:off x="4140200" y="1938338"/>
                <a:ext cx="431800" cy="639763"/>
              </a:xfrm>
              <a:custGeom>
                <a:avLst/>
                <a:gdLst>
                  <a:gd name="T0" fmla="*/ 96 w 272"/>
                  <a:gd name="T1" fmla="*/ 7 h 403"/>
                  <a:gd name="T2" fmla="*/ 40 w 272"/>
                  <a:gd name="T3" fmla="*/ 40 h 403"/>
                  <a:gd name="T4" fmla="*/ 5 w 272"/>
                  <a:gd name="T5" fmla="*/ 97 h 403"/>
                  <a:gd name="T6" fmla="*/ 1 w 272"/>
                  <a:gd name="T7" fmla="*/ 148 h 403"/>
                  <a:gd name="T8" fmla="*/ 29 w 272"/>
                  <a:gd name="T9" fmla="*/ 232 h 403"/>
                  <a:gd name="T10" fmla="*/ 55 w 272"/>
                  <a:gd name="T11" fmla="*/ 273 h 403"/>
                  <a:gd name="T12" fmla="*/ 63 w 272"/>
                  <a:gd name="T13" fmla="*/ 314 h 403"/>
                  <a:gd name="T14" fmla="*/ 55 w 272"/>
                  <a:gd name="T15" fmla="*/ 329 h 403"/>
                  <a:gd name="T16" fmla="*/ 55 w 272"/>
                  <a:gd name="T17" fmla="*/ 349 h 403"/>
                  <a:gd name="T18" fmla="*/ 55 w 272"/>
                  <a:gd name="T19" fmla="*/ 364 h 403"/>
                  <a:gd name="T20" fmla="*/ 61 w 272"/>
                  <a:gd name="T21" fmla="*/ 384 h 403"/>
                  <a:gd name="T22" fmla="*/ 80 w 272"/>
                  <a:gd name="T23" fmla="*/ 402 h 403"/>
                  <a:gd name="T24" fmla="*/ 189 w 272"/>
                  <a:gd name="T25" fmla="*/ 403 h 403"/>
                  <a:gd name="T26" fmla="*/ 206 w 272"/>
                  <a:gd name="T27" fmla="*/ 387 h 403"/>
                  <a:gd name="T28" fmla="*/ 217 w 272"/>
                  <a:gd name="T29" fmla="*/ 370 h 403"/>
                  <a:gd name="T30" fmla="*/ 217 w 272"/>
                  <a:gd name="T31" fmla="*/ 349 h 403"/>
                  <a:gd name="T32" fmla="*/ 217 w 272"/>
                  <a:gd name="T33" fmla="*/ 334 h 403"/>
                  <a:gd name="T34" fmla="*/ 212 w 272"/>
                  <a:gd name="T35" fmla="*/ 316 h 403"/>
                  <a:gd name="T36" fmla="*/ 214 w 272"/>
                  <a:gd name="T37" fmla="*/ 278 h 403"/>
                  <a:gd name="T38" fmla="*/ 236 w 272"/>
                  <a:gd name="T39" fmla="*/ 243 h 403"/>
                  <a:gd name="T40" fmla="*/ 269 w 272"/>
                  <a:gd name="T41" fmla="*/ 161 h 403"/>
                  <a:gd name="T42" fmla="*/ 270 w 272"/>
                  <a:gd name="T43" fmla="*/ 110 h 403"/>
                  <a:gd name="T44" fmla="*/ 241 w 272"/>
                  <a:gd name="T45" fmla="*/ 50 h 403"/>
                  <a:gd name="T46" fmla="*/ 189 w 272"/>
                  <a:gd name="T47" fmla="*/ 11 h 403"/>
                  <a:gd name="T48" fmla="*/ 136 w 272"/>
                  <a:gd name="T49" fmla="*/ 0 h 403"/>
                  <a:gd name="T50" fmla="*/ 201 w 272"/>
                  <a:gd name="T51" fmla="*/ 367 h 403"/>
                  <a:gd name="T52" fmla="*/ 202 w 272"/>
                  <a:gd name="T53" fmla="*/ 373 h 403"/>
                  <a:gd name="T54" fmla="*/ 192 w 272"/>
                  <a:gd name="T55" fmla="*/ 385 h 403"/>
                  <a:gd name="T56" fmla="*/ 87 w 272"/>
                  <a:gd name="T57" fmla="*/ 389 h 403"/>
                  <a:gd name="T58" fmla="*/ 79 w 272"/>
                  <a:gd name="T59" fmla="*/ 381 h 403"/>
                  <a:gd name="T60" fmla="*/ 69 w 272"/>
                  <a:gd name="T61" fmla="*/ 370 h 403"/>
                  <a:gd name="T62" fmla="*/ 71 w 272"/>
                  <a:gd name="T63" fmla="*/ 353 h 403"/>
                  <a:gd name="T64" fmla="*/ 70 w 272"/>
                  <a:gd name="T65" fmla="*/ 347 h 403"/>
                  <a:gd name="T66" fmla="*/ 70 w 272"/>
                  <a:gd name="T67" fmla="*/ 332 h 403"/>
                  <a:gd name="T68" fmla="*/ 72 w 272"/>
                  <a:gd name="T69" fmla="*/ 324 h 403"/>
                  <a:gd name="T70" fmla="*/ 203 w 272"/>
                  <a:gd name="T71" fmla="*/ 329 h 403"/>
                  <a:gd name="T72" fmla="*/ 203 w 272"/>
                  <a:gd name="T73" fmla="*/ 347 h 403"/>
                  <a:gd name="T74" fmla="*/ 92 w 272"/>
                  <a:gd name="T75" fmla="*/ 196 h 403"/>
                  <a:gd name="T76" fmla="*/ 148 w 272"/>
                  <a:gd name="T77" fmla="*/ 186 h 403"/>
                  <a:gd name="T78" fmla="*/ 109 w 272"/>
                  <a:gd name="T79" fmla="*/ 310 h 403"/>
                  <a:gd name="T80" fmla="*/ 197 w 272"/>
                  <a:gd name="T81" fmla="*/ 285 h 403"/>
                  <a:gd name="T82" fmla="*/ 185 w 272"/>
                  <a:gd name="T83" fmla="*/ 170 h 403"/>
                  <a:gd name="T84" fmla="*/ 148 w 272"/>
                  <a:gd name="T85" fmla="*/ 168 h 403"/>
                  <a:gd name="T86" fmla="*/ 92 w 272"/>
                  <a:gd name="T87" fmla="*/ 178 h 403"/>
                  <a:gd name="T88" fmla="*/ 77 w 272"/>
                  <a:gd name="T89" fmla="*/ 310 h 403"/>
                  <a:gd name="T90" fmla="*/ 68 w 272"/>
                  <a:gd name="T91" fmla="*/ 265 h 403"/>
                  <a:gd name="T92" fmla="*/ 41 w 272"/>
                  <a:gd name="T93" fmla="*/ 225 h 403"/>
                  <a:gd name="T94" fmla="*/ 15 w 272"/>
                  <a:gd name="T95" fmla="*/ 147 h 403"/>
                  <a:gd name="T96" fmla="*/ 19 w 272"/>
                  <a:gd name="T97" fmla="*/ 101 h 403"/>
                  <a:gd name="T98" fmla="*/ 49 w 272"/>
                  <a:gd name="T99" fmla="*/ 51 h 403"/>
                  <a:gd name="T100" fmla="*/ 99 w 272"/>
                  <a:gd name="T101" fmla="*/ 21 h 403"/>
                  <a:gd name="T102" fmla="*/ 149 w 272"/>
                  <a:gd name="T103" fmla="*/ 16 h 403"/>
                  <a:gd name="T104" fmla="*/ 204 w 272"/>
                  <a:gd name="T105" fmla="*/ 36 h 403"/>
                  <a:gd name="T106" fmla="*/ 244 w 272"/>
                  <a:gd name="T107" fmla="*/ 79 h 403"/>
                  <a:gd name="T108" fmla="*/ 258 w 272"/>
                  <a:gd name="T109" fmla="*/ 138 h 403"/>
                  <a:gd name="T110" fmla="*/ 245 w 272"/>
                  <a:gd name="T111" fmla="*/ 194 h 403"/>
                  <a:gd name="T112" fmla="*/ 208 w 272"/>
                  <a:gd name="T113" fmla="*/ 26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2" h="403">
                    <a:moveTo>
                      <a:pt x="136" y="0"/>
                    </a:moveTo>
                    <a:lnTo>
                      <a:pt x="136" y="0"/>
                    </a:lnTo>
                    <a:lnTo>
                      <a:pt x="122" y="2"/>
                    </a:lnTo>
                    <a:lnTo>
                      <a:pt x="109" y="4"/>
                    </a:lnTo>
                    <a:lnTo>
                      <a:pt x="96" y="7"/>
                    </a:lnTo>
                    <a:lnTo>
                      <a:pt x="83" y="11"/>
                    </a:lnTo>
                    <a:lnTo>
                      <a:pt x="71" y="18"/>
                    </a:lnTo>
                    <a:lnTo>
                      <a:pt x="59" y="24"/>
                    </a:lnTo>
                    <a:lnTo>
                      <a:pt x="49" y="32"/>
                    </a:lnTo>
                    <a:lnTo>
                      <a:pt x="40" y="40"/>
                    </a:lnTo>
                    <a:lnTo>
                      <a:pt x="31" y="50"/>
                    </a:lnTo>
                    <a:lnTo>
                      <a:pt x="22" y="61"/>
                    </a:lnTo>
                    <a:lnTo>
                      <a:pt x="16" y="73"/>
                    </a:lnTo>
                    <a:lnTo>
                      <a:pt x="11" y="85"/>
                    </a:lnTo>
                    <a:lnTo>
                      <a:pt x="5" y="97"/>
                    </a:lnTo>
                    <a:lnTo>
                      <a:pt x="2" y="110"/>
                    </a:lnTo>
                    <a:lnTo>
                      <a:pt x="0" y="124"/>
                    </a:lnTo>
                    <a:lnTo>
                      <a:pt x="0" y="138"/>
                    </a:lnTo>
                    <a:lnTo>
                      <a:pt x="0" y="138"/>
                    </a:lnTo>
                    <a:lnTo>
                      <a:pt x="1" y="148"/>
                    </a:lnTo>
                    <a:lnTo>
                      <a:pt x="3" y="161"/>
                    </a:lnTo>
                    <a:lnTo>
                      <a:pt x="6" y="178"/>
                    </a:lnTo>
                    <a:lnTo>
                      <a:pt x="13" y="198"/>
                    </a:lnTo>
                    <a:lnTo>
                      <a:pt x="22" y="220"/>
                    </a:lnTo>
                    <a:lnTo>
                      <a:pt x="29" y="232"/>
                    </a:lnTo>
                    <a:lnTo>
                      <a:pt x="35" y="243"/>
                    </a:lnTo>
                    <a:lnTo>
                      <a:pt x="44" y="255"/>
                    </a:lnTo>
                    <a:lnTo>
                      <a:pt x="53" y="268"/>
                    </a:lnTo>
                    <a:lnTo>
                      <a:pt x="53" y="268"/>
                    </a:lnTo>
                    <a:lnTo>
                      <a:pt x="55" y="273"/>
                    </a:lnTo>
                    <a:lnTo>
                      <a:pt x="58" y="277"/>
                    </a:lnTo>
                    <a:lnTo>
                      <a:pt x="60" y="289"/>
                    </a:lnTo>
                    <a:lnTo>
                      <a:pt x="62" y="301"/>
                    </a:lnTo>
                    <a:lnTo>
                      <a:pt x="63" y="314"/>
                    </a:lnTo>
                    <a:lnTo>
                      <a:pt x="63" y="314"/>
                    </a:lnTo>
                    <a:lnTo>
                      <a:pt x="59" y="316"/>
                    </a:lnTo>
                    <a:lnTo>
                      <a:pt x="57" y="319"/>
                    </a:lnTo>
                    <a:lnTo>
                      <a:pt x="55" y="323"/>
                    </a:lnTo>
                    <a:lnTo>
                      <a:pt x="55" y="329"/>
                    </a:lnTo>
                    <a:lnTo>
                      <a:pt x="55" y="329"/>
                    </a:lnTo>
                    <a:lnTo>
                      <a:pt x="55" y="334"/>
                    </a:lnTo>
                    <a:lnTo>
                      <a:pt x="58" y="339"/>
                    </a:lnTo>
                    <a:lnTo>
                      <a:pt x="58" y="339"/>
                    </a:lnTo>
                    <a:lnTo>
                      <a:pt x="55" y="344"/>
                    </a:lnTo>
                    <a:lnTo>
                      <a:pt x="55" y="349"/>
                    </a:lnTo>
                    <a:lnTo>
                      <a:pt x="55" y="349"/>
                    </a:lnTo>
                    <a:lnTo>
                      <a:pt x="55" y="355"/>
                    </a:lnTo>
                    <a:lnTo>
                      <a:pt x="58" y="360"/>
                    </a:lnTo>
                    <a:lnTo>
                      <a:pt x="58" y="360"/>
                    </a:lnTo>
                    <a:lnTo>
                      <a:pt x="55" y="364"/>
                    </a:lnTo>
                    <a:lnTo>
                      <a:pt x="55" y="370"/>
                    </a:lnTo>
                    <a:lnTo>
                      <a:pt x="55" y="370"/>
                    </a:lnTo>
                    <a:lnTo>
                      <a:pt x="55" y="375"/>
                    </a:lnTo>
                    <a:lnTo>
                      <a:pt x="57" y="381"/>
                    </a:lnTo>
                    <a:lnTo>
                      <a:pt x="61" y="384"/>
                    </a:lnTo>
                    <a:lnTo>
                      <a:pt x="66" y="387"/>
                    </a:lnTo>
                    <a:lnTo>
                      <a:pt x="66" y="387"/>
                    </a:lnTo>
                    <a:lnTo>
                      <a:pt x="68" y="394"/>
                    </a:lnTo>
                    <a:lnTo>
                      <a:pt x="73" y="399"/>
                    </a:lnTo>
                    <a:lnTo>
                      <a:pt x="80" y="402"/>
                    </a:lnTo>
                    <a:lnTo>
                      <a:pt x="83" y="403"/>
                    </a:lnTo>
                    <a:lnTo>
                      <a:pt x="87" y="403"/>
                    </a:lnTo>
                    <a:lnTo>
                      <a:pt x="185" y="403"/>
                    </a:lnTo>
                    <a:lnTo>
                      <a:pt x="185" y="403"/>
                    </a:lnTo>
                    <a:lnTo>
                      <a:pt x="189" y="403"/>
                    </a:lnTo>
                    <a:lnTo>
                      <a:pt x="192" y="402"/>
                    </a:lnTo>
                    <a:lnTo>
                      <a:pt x="198" y="399"/>
                    </a:lnTo>
                    <a:lnTo>
                      <a:pt x="204" y="394"/>
                    </a:lnTo>
                    <a:lnTo>
                      <a:pt x="206" y="387"/>
                    </a:lnTo>
                    <a:lnTo>
                      <a:pt x="206" y="387"/>
                    </a:lnTo>
                    <a:lnTo>
                      <a:pt x="210" y="384"/>
                    </a:lnTo>
                    <a:lnTo>
                      <a:pt x="215" y="381"/>
                    </a:lnTo>
                    <a:lnTo>
                      <a:pt x="217" y="375"/>
                    </a:lnTo>
                    <a:lnTo>
                      <a:pt x="217" y="370"/>
                    </a:lnTo>
                    <a:lnTo>
                      <a:pt x="217" y="370"/>
                    </a:lnTo>
                    <a:lnTo>
                      <a:pt x="217" y="364"/>
                    </a:lnTo>
                    <a:lnTo>
                      <a:pt x="214" y="360"/>
                    </a:lnTo>
                    <a:lnTo>
                      <a:pt x="214" y="360"/>
                    </a:lnTo>
                    <a:lnTo>
                      <a:pt x="217" y="355"/>
                    </a:lnTo>
                    <a:lnTo>
                      <a:pt x="217" y="349"/>
                    </a:lnTo>
                    <a:lnTo>
                      <a:pt x="217" y="349"/>
                    </a:lnTo>
                    <a:lnTo>
                      <a:pt x="217" y="344"/>
                    </a:lnTo>
                    <a:lnTo>
                      <a:pt x="214" y="339"/>
                    </a:lnTo>
                    <a:lnTo>
                      <a:pt x="214" y="339"/>
                    </a:lnTo>
                    <a:lnTo>
                      <a:pt x="217" y="334"/>
                    </a:lnTo>
                    <a:lnTo>
                      <a:pt x="217" y="329"/>
                    </a:lnTo>
                    <a:lnTo>
                      <a:pt x="217" y="329"/>
                    </a:lnTo>
                    <a:lnTo>
                      <a:pt x="217" y="323"/>
                    </a:lnTo>
                    <a:lnTo>
                      <a:pt x="215" y="319"/>
                    </a:lnTo>
                    <a:lnTo>
                      <a:pt x="212" y="316"/>
                    </a:lnTo>
                    <a:lnTo>
                      <a:pt x="208" y="313"/>
                    </a:lnTo>
                    <a:lnTo>
                      <a:pt x="208" y="313"/>
                    </a:lnTo>
                    <a:lnTo>
                      <a:pt x="209" y="303"/>
                    </a:lnTo>
                    <a:lnTo>
                      <a:pt x="210" y="290"/>
                    </a:lnTo>
                    <a:lnTo>
                      <a:pt x="214" y="278"/>
                    </a:lnTo>
                    <a:lnTo>
                      <a:pt x="216" y="273"/>
                    </a:lnTo>
                    <a:lnTo>
                      <a:pt x="219" y="268"/>
                    </a:lnTo>
                    <a:lnTo>
                      <a:pt x="219" y="268"/>
                    </a:lnTo>
                    <a:lnTo>
                      <a:pt x="228" y="255"/>
                    </a:lnTo>
                    <a:lnTo>
                      <a:pt x="236" y="243"/>
                    </a:lnTo>
                    <a:lnTo>
                      <a:pt x="243" y="232"/>
                    </a:lnTo>
                    <a:lnTo>
                      <a:pt x="249" y="220"/>
                    </a:lnTo>
                    <a:lnTo>
                      <a:pt x="259" y="198"/>
                    </a:lnTo>
                    <a:lnTo>
                      <a:pt x="265" y="178"/>
                    </a:lnTo>
                    <a:lnTo>
                      <a:pt x="269" y="161"/>
                    </a:lnTo>
                    <a:lnTo>
                      <a:pt x="271" y="148"/>
                    </a:lnTo>
                    <a:lnTo>
                      <a:pt x="272" y="138"/>
                    </a:lnTo>
                    <a:lnTo>
                      <a:pt x="272" y="138"/>
                    </a:lnTo>
                    <a:lnTo>
                      <a:pt x="272" y="124"/>
                    </a:lnTo>
                    <a:lnTo>
                      <a:pt x="270" y="110"/>
                    </a:lnTo>
                    <a:lnTo>
                      <a:pt x="266" y="97"/>
                    </a:lnTo>
                    <a:lnTo>
                      <a:pt x="261" y="85"/>
                    </a:lnTo>
                    <a:lnTo>
                      <a:pt x="256" y="73"/>
                    </a:lnTo>
                    <a:lnTo>
                      <a:pt x="249" y="61"/>
                    </a:lnTo>
                    <a:lnTo>
                      <a:pt x="241" y="50"/>
                    </a:lnTo>
                    <a:lnTo>
                      <a:pt x="232" y="40"/>
                    </a:lnTo>
                    <a:lnTo>
                      <a:pt x="222" y="32"/>
                    </a:lnTo>
                    <a:lnTo>
                      <a:pt x="212" y="24"/>
                    </a:lnTo>
                    <a:lnTo>
                      <a:pt x="201" y="18"/>
                    </a:lnTo>
                    <a:lnTo>
                      <a:pt x="189" y="11"/>
                    </a:lnTo>
                    <a:lnTo>
                      <a:pt x="177" y="7"/>
                    </a:lnTo>
                    <a:lnTo>
                      <a:pt x="163" y="4"/>
                    </a:lnTo>
                    <a:lnTo>
                      <a:pt x="150" y="2"/>
                    </a:lnTo>
                    <a:lnTo>
                      <a:pt x="136" y="0"/>
                    </a:lnTo>
                    <a:lnTo>
                      <a:pt x="136" y="0"/>
                    </a:lnTo>
                    <a:close/>
                    <a:moveTo>
                      <a:pt x="203" y="349"/>
                    </a:moveTo>
                    <a:lnTo>
                      <a:pt x="203" y="349"/>
                    </a:lnTo>
                    <a:lnTo>
                      <a:pt x="203" y="351"/>
                    </a:lnTo>
                    <a:lnTo>
                      <a:pt x="201" y="353"/>
                    </a:lnTo>
                    <a:lnTo>
                      <a:pt x="201" y="367"/>
                    </a:lnTo>
                    <a:lnTo>
                      <a:pt x="201" y="367"/>
                    </a:lnTo>
                    <a:lnTo>
                      <a:pt x="203" y="368"/>
                    </a:lnTo>
                    <a:lnTo>
                      <a:pt x="203" y="370"/>
                    </a:lnTo>
                    <a:lnTo>
                      <a:pt x="203" y="370"/>
                    </a:lnTo>
                    <a:lnTo>
                      <a:pt x="202" y="373"/>
                    </a:lnTo>
                    <a:lnTo>
                      <a:pt x="200" y="374"/>
                    </a:lnTo>
                    <a:lnTo>
                      <a:pt x="193" y="381"/>
                    </a:lnTo>
                    <a:lnTo>
                      <a:pt x="193" y="382"/>
                    </a:lnTo>
                    <a:lnTo>
                      <a:pt x="193" y="382"/>
                    </a:lnTo>
                    <a:lnTo>
                      <a:pt x="192" y="385"/>
                    </a:lnTo>
                    <a:lnTo>
                      <a:pt x="191" y="387"/>
                    </a:lnTo>
                    <a:lnTo>
                      <a:pt x="188" y="389"/>
                    </a:lnTo>
                    <a:lnTo>
                      <a:pt x="185" y="389"/>
                    </a:lnTo>
                    <a:lnTo>
                      <a:pt x="87" y="389"/>
                    </a:lnTo>
                    <a:lnTo>
                      <a:pt x="87" y="389"/>
                    </a:lnTo>
                    <a:lnTo>
                      <a:pt x="84" y="389"/>
                    </a:lnTo>
                    <a:lnTo>
                      <a:pt x="82" y="387"/>
                    </a:lnTo>
                    <a:lnTo>
                      <a:pt x="80" y="385"/>
                    </a:lnTo>
                    <a:lnTo>
                      <a:pt x="79" y="382"/>
                    </a:lnTo>
                    <a:lnTo>
                      <a:pt x="79" y="381"/>
                    </a:lnTo>
                    <a:lnTo>
                      <a:pt x="72" y="374"/>
                    </a:lnTo>
                    <a:lnTo>
                      <a:pt x="72" y="374"/>
                    </a:lnTo>
                    <a:lnTo>
                      <a:pt x="70" y="373"/>
                    </a:lnTo>
                    <a:lnTo>
                      <a:pt x="69" y="370"/>
                    </a:lnTo>
                    <a:lnTo>
                      <a:pt x="69" y="370"/>
                    </a:lnTo>
                    <a:lnTo>
                      <a:pt x="69" y="369"/>
                    </a:lnTo>
                    <a:lnTo>
                      <a:pt x="71" y="367"/>
                    </a:lnTo>
                    <a:lnTo>
                      <a:pt x="176" y="367"/>
                    </a:lnTo>
                    <a:lnTo>
                      <a:pt x="176" y="353"/>
                    </a:lnTo>
                    <a:lnTo>
                      <a:pt x="71" y="353"/>
                    </a:lnTo>
                    <a:lnTo>
                      <a:pt x="71" y="353"/>
                    </a:lnTo>
                    <a:lnTo>
                      <a:pt x="69" y="351"/>
                    </a:lnTo>
                    <a:lnTo>
                      <a:pt x="69" y="349"/>
                    </a:lnTo>
                    <a:lnTo>
                      <a:pt x="69" y="349"/>
                    </a:lnTo>
                    <a:lnTo>
                      <a:pt x="70" y="347"/>
                    </a:lnTo>
                    <a:lnTo>
                      <a:pt x="71" y="346"/>
                    </a:lnTo>
                    <a:lnTo>
                      <a:pt x="176" y="346"/>
                    </a:lnTo>
                    <a:lnTo>
                      <a:pt x="176" y="332"/>
                    </a:lnTo>
                    <a:lnTo>
                      <a:pt x="70" y="332"/>
                    </a:lnTo>
                    <a:lnTo>
                      <a:pt x="70" y="332"/>
                    </a:lnTo>
                    <a:lnTo>
                      <a:pt x="69" y="330"/>
                    </a:lnTo>
                    <a:lnTo>
                      <a:pt x="69" y="329"/>
                    </a:lnTo>
                    <a:lnTo>
                      <a:pt x="69" y="329"/>
                    </a:lnTo>
                    <a:lnTo>
                      <a:pt x="70" y="326"/>
                    </a:lnTo>
                    <a:lnTo>
                      <a:pt x="72" y="324"/>
                    </a:lnTo>
                    <a:lnTo>
                      <a:pt x="200" y="324"/>
                    </a:lnTo>
                    <a:lnTo>
                      <a:pt x="200" y="324"/>
                    </a:lnTo>
                    <a:lnTo>
                      <a:pt x="202" y="326"/>
                    </a:lnTo>
                    <a:lnTo>
                      <a:pt x="203" y="329"/>
                    </a:lnTo>
                    <a:lnTo>
                      <a:pt x="203" y="329"/>
                    </a:lnTo>
                    <a:lnTo>
                      <a:pt x="203" y="331"/>
                    </a:lnTo>
                    <a:lnTo>
                      <a:pt x="201" y="332"/>
                    </a:lnTo>
                    <a:lnTo>
                      <a:pt x="201" y="346"/>
                    </a:lnTo>
                    <a:lnTo>
                      <a:pt x="201" y="346"/>
                    </a:lnTo>
                    <a:lnTo>
                      <a:pt x="203" y="347"/>
                    </a:lnTo>
                    <a:lnTo>
                      <a:pt x="203" y="349"/>
                    </a:lnTo>
                    <a:lnTo>
                      <a:pt x="203" y="349"/>
                    </a:lnTo>
                    <a:close/>
                    <a:moveTo>
                      <a:pt x="109" y="310"/>
                    </a:moveTo>
                    <a:lnTo>
                      <a:pt x="90" y="195"/>
                    </a:lnTo>
                    <a:lnTo>
                      <a:pt x="92" y="196"/>
                    </a:lnTo>
                    <a:lnTo>
                      <a:pt x="103" y="186"/>
                    </a:lnTo>
                    <a:lnTo>
                      <a:pt x="114" y="196"/>
                    </a:lnTo>
                    <a:lnTo>
                      <a:pt x="125" y="186"/>
                    </a:lnTo>
                    <a:lnTo>
                      <a:pt x="137" y="196"/>
                    </a:lnTo>
                    <a:lnTo>
                      <a:pt x="148" y="186"/>
                    </a:lnTo>
                    <a:lnTo>
                      <a:pt x="158" y="196"/>
                    </a:lnTo>
                    <a:lnTo>
                      <a:pt x="170" y="186"/>
                    </a:lnTo>
                    <a:lnTo>
                      <a:pt x="181" y="196"/>
                    </a:lnTo>
                    <a:lnTo>
                      <a:pt x="163" y="310"/>
                    </a:lnTo>
                    <a:lnTo>
                      <a:pt x="109" y="310"/>
                    </a:lnTo>
                    <a:close/>
                    <a:moveTo>
                      <a:pt x="208" y="260"/>
                    </a:moveTo>
                    <a:lnTo>
                      <a:pt x="208" y="260"/>
                    </a:lnTo>
                    <a:lnTo>
                      <a:pt x="204" y="265"/>
                    </a:lnTo>
                    <a:lnTo>
                      <a:pt x="202" y="272"/>
                    </a:lnTo>
                    <a:lnTo>
                      <a:pt x="197" y="285"/>
                    </a:lnTo>
                    <a:lnTo>
                      <a:pt x="195" y="299"/>
                    </a:lnTo>
                    <a:lnTo>
                      <a:pt x="194" y="310"/>
                    </a:lnTo>
                    <a:lnTo>
                      <a:pt x="177" y="310"/>
                    </a:lnTo>
                    <a:lnTo>
                      <a:pt x="200" y="172"/>
                    </a:lnTo>
                    <a:lnTo>
                      <a:pt x="185" y="170"/>
                    </a:lnTo>
                    <a:lnTo>
                      <a:pt x="184" y="174"/>
                    </a:lnTo>
                    <a:lnTo>
                      <a:pt x="181" y="178"/>
                    </a:lnTo>
                    <a:lnTo>
                      <a:pt x="170" y="168"/>
                    </a:lnTo>
                    <a:lnTo>
                      <a:pt x="158" y="178"/>
                    </a:lnTo>
                    <a:lnTo>
                      <a:pt x="148" y="168"/>
                    </a:lnTo>
                    <a:lnTo>
                      <a:pt x="137" y="178"/>
                    </a:lnTo>
                    <a:lnTo>
                      <a:pt x="125" y="168"/>
                    </a:lnTo>
                    <a:lnTo>
                      <a:pt x="114" y="178"/>
                    </a:lnTo>
                    <a:lnTo>
                      <a:pt x="103" y="168"/>
                    </a:lnTo>
                    <a:lnTo>
                      <a:pt x="92" y="178"/>
                    </a:lnTo>
                    <a:lnTo>
                      <a:pt x="86" y="173"/>
                    </a:lnTo>
                    <a:lnTo>
                      <a:pt x="86" y="170"/>
                    </a:lnTo>
                    <a:lnTo>
                      <a:pt x="72" y="172"/>
                    </a:lnTo>
                    <a:lnTo>
                      <a:pt x="95" y="310"/>
                    </a:lnTo>
                    <a:lnTo>
                      <a:pt x="77" y="310"/>
                    </a:lnTo>
                    <a:lnTo>
                      <a:pt x="77" y="310"/>
                    </a:lnTo>
                    <a:lnTo>
                      <a:pt x="76" y="299"/>
                    </a:lnTo>
                    <a:lnTo>
                      <a:pt x="74" y="285"/>
                    </a:lnTo>
                    <a:lnTo>
                      <a:pt x="71" y="272"/>
                    </a:lnTo>
                    <a:lnTo>
                      <a:pt x="68" y="265"/>
                    </a:lnTo>
                    <a:lnTo>
                      <a:pt x="63" y="260"/>
                    </a:lnTo>
                    <a:lnTo>
                      <a:pt x="63" y="260"/>
                    </a:lnTo>
                    <a:lnTo>
                      <a:pt x="55" y="248"/>
                    </a:lnTo>
                    <a:lnTo>
                      <a:pt x="47" y="236"/>
                    </a:lnTo>
                    <a:lnTo>
                      <a:pt x="41" y="225"/>
                    </a:lnTo>
                    <a:lnTo>
                      <a:pt x="35" y="214"/>
                    </a:lnTo>
                    <a:lnTo>
                      <a:pt x="27" y="194"/>
                    </a:lnTo>
                    <a:lnTo>
                      <a:pt x="20" y="175"/>
                    </a:lnTo>
                    <a:lnTo>
                      <a:pt x="17" y="159"/>
                    </a:lnTo>
                    <a:lnTo>
                      <a:pt x="15" y="147"/>
                    </a:lnTo>
                    <a:lnTo>
                      <a:pt x="14" y="138"/>
                    </a:lnTo>
                    <a:lnTo>
                      <a:pt x="14" y="138"/>
                    </a:lnTo>
                    <a:lnTo>
                      <a:pt x="14" y="125"/>
                    </a:lnTo>
                    <a:lnTo>
                      <a:pt x="16" y="113"/>
                    </a:lnTo>
                    <a:lnTo>
                      <a:pt x="19" y="101"/>
                    </a:lnTo>
                    <a:lnTo>
                      <a:pt x="23" y="90"/>
                    </a:lnTo>
                    <a:lnTo>
                      <a:pt x="29" y="79"/>
                    </a:lnTo>
                    <a:lnTo>
                      <a:pt x="34" y="69"/>
                    </a:lnTo>
                    <a:lnTo>
                      <a:pt x="42" y="60"/>
                    </a:lnTo>
                    <a:lnTo>
                      <a:pt x="49" y="51"/>
                    </a:lnTo>
                    <a:lnTo>
                      <a:pt x="58" y="43"/>
                    </a:lnTo>
                    <a:lnTo>
                      <a:pt x="68" y="36"/>
                    </a:lnTo>
                    <a:lnTo>
                      <a:pt x="77" y="30"/>
                    </a:lnTo>
                    <a:lnTo>
                      <a:pt x="88" y="24"/>
                    </a:lnTo>
                    <a:lnTo>
                      <a:pt x="99" y="21"/>
                    </a:lnTo>
                    <a:lnTo>
                      <a:pt x="111" y="18"/>
                    </a:lnTo>
                    <a:lnTo>
                      <a:pt x="123" y="16"/>
                    </a:lnTo>
                    <a:lnTo>
                      <a:pt x="136" y="16"/>
                    </a:lnTo>
                    <a:lnTo>
                      <a:pt x="136" y="16"/>
                    </a:lnTo>
                    <a:lnTo>
                      <a:pt x="149" y="16"/>
                    </a:lnTo>
                    <a:lnTo>
                      <a:pt x="161" y="18"/>
                    </a:lnTo>
                    <a:lnTo>
                      <a:pt x="173" y="21"/>
                    </a:lnTo>
                    <a:lnTo>
                      <a:pt x="183" y="24"/>
                    </a:lnTo>
                    <a:lnTo>
                      <a:pt x="194" y="30"/>
                    </a:lnTo>
                    <a:lnTo>
                      <a:pt x="204" y="36"/>
                    </a:lnTo>
                    <a:lnTo>
                      <a:pt x="214" y="43"/>
                    </a:lnTo>
                    <a:lnTo>
                      <a:pt x="222" y="51"/>
                    </a:lnTo>
                    <a:lnTo>
                      <a:pt x="230" y="60"/>
                    </a:lnTo>
                    <a:lnTo>
                      <a:pt x="237" y="69"/>
                    </a:lnTo>
                    <a:lnTo>
                      <a:pt x="244" y="79"/>
                    </a:lnTo>
                    <a:lnTo>
                      <a:pt x="248" y="90"/>
                    </a:lnTo>
                    <a:lnTo>
                      <a:pt x="252" y="101"/>
                    </a:lnTo>
                    <a:lnTo>
                      <a:pt x="256" y="113"/>
                    </a:lnTo>
                    <a:lnTo>
                      <a:pt x="258" y="125"/>
                    </a:lnTo>
                    <a:lnTo>
                      <a:pt x="258" y="138"/>
                    </a:lnTo>
                    <a:lnTo>
                      <a:pt x="258" y="138"/>
                    </a:lnTo>
                    <a:lnTo>
                      <a:pt x="257" y="147"/>
                    </a:lnTo>
                    <a:lnTo>
                      <a:pt x="255" y="159"/>
                    </a:lnTo>
                    <a:lnTo>
                      <a:pt x="251" y="175"/>
                    </a:lnTo>
                    <a:lnTo>
                      <a:pt x="245" y="194"/>
                    </a:lnTo>
                    <a:lnTo>
                      <a:pt x="236" y="214"/>
                    </a:lnTo>
                    <a:lnTo>
                      <a:pt x="231" y="225"/>
                    </a:lnTo>
                    <a:lnTo>
                      <a:pt x="224" y="236"/>
                    </a:lnTo>
                    <a:lnTo>
                      <a:pt x="217" y="248"/>
                    </a:lnTo>
                    <a:lnTo>
                      <a:pt x="208" y="260"/>
                    </a:lnTo>
                    <a:lnTo>
                      <a:pt x="208" y="260"/>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74" name="Rectangle 70">
                <a:extLst>
                  <a:ext uri="{FF2B5EF4-FFF2-40B4-BE49-F238E27FC236}">
                    <a16:creationId xmlns:a16="http://schemas.microsoft.com/office/drawing/2014/main" id="{2B1485E3-AC4E-49B1-944E-C301E508E6EE}"/>
                  </a:ext>
                </a:extLst>
              </p:cNvPr>
              <p:cNvSpPr>
                <a:spLocks noChangeArrowheads="1"/>
              </p:cNvSpPr>
              <p:nvPr/>
            </p:nvSpPr>
            <p:spPr bwMode="auto">
              <a:xfrm>
                <a:off x="4338638" y="1814513"/>
                <a:ext cx="23813" cy="68263"/>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75" name="Freeform 71">
                <a:extLst>
                  <a:ext uri="{FF2B5EF4-FFF2-40B4-BE49-F238E27FC236}">
                    <a16:creationId xmlns:a16="http://schemas.microsoft.com/office/drawing/2014/main" id="{AA6A4252-FC19-427D-8EFE-8CEA54663C8B}"/>
                  </a:ext>
                </a:extLst>
              </p:cNvPr>
              <p:cNvSpPr/>
              <p:nvPr/>
            </p:nvSpPr>
            <p:spPr bwMode="auto">
              <a:xfrm>
                <a:off x="4173538" y="1855788"/>
                <a:ext cx="55563" cy="71438"/>
              </a:xfrm>
              <a:custGeom>
                <a:avLst/>
                <a:gdLst>
                  <a:gd name="T0" fmla="*/ 35 w 35"/>
                  <a:gd name="T1" fmla="*/ 37 h 45"/>
                  <a:gd name="T2" fmla="*/ 12 w 35"/>
                  <a:gd name="T3" fmla="*/ 0 h 45"/>
                  <a:gd name="T4" fmla="*/ 0 w 35"/>
                  <a:gd name="T5" fmla="*/ 7 h 45"/>
                  <a:gd name="T6" fmla="*/ 22 w 35"/>
                  <a:gd name="T7" fmla="*/ 45 h 45"/>
                  <a:gd name="T8" fmla="*/ 35 w 35"/>
                  <a:gd name="T9" fmla="*/ 37 h 45"/>
                </a:gdLst>
                <a:ahLst/>
                <a:cxnLst>
                  <a:cxn ang="0">
                    <a:pos x="T0" y="T1"/>
                  </a:cxn>
                  <a:cxn ang="0">
                    <a:pos x="T2" y="T3"/>
                  </a:cxn>
                  <a:cxn ang="0">
                    <a:pos x="T4" y="T5"/>
                  </a:cxn>
                  <a:cxn ang="0">
                    <a:pos x="T6" y="T7"/>
                  </a:cxn>
                  <a:cxn ang="0">
                    <a:pos x="T8" y="T9"/>
                  </a:cxn>
                </a:cxnLst>
                <a:rect l="0" t="0" r="r" b="b"/>
                <a:pathLst>
                  <a:path w="35" h="45">
                    <a:moveTo>
                      <a:pt x="35" y="37"/>
                    </a:moveTo>
                    <a:lnTo>
                      <a:pt x="12" y="0"/>
                    </a:lnTo>
                    <a:lnTo>
                      <a:pt x="0" y="7"/>
                    </a:lnTo>
                    <a:lnTo>
                      <a:pt x="22" y="45"/>
                    </a:lnTo>
                    <a:lnTo>
                      <a:pt x="35" y="37"/>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76" name="Freeform 72">
                <a:extLst>
                  <a:ext uri="{FF2B5EF4-FFF2-40B4-BE49-F238E27FC236}">
                    <a16:creationId xmlns:a16="http://schemas.microsoft.com/office/drawing/2014/main" id="{99625F65-B722-4739-B8D2-EB83E418C427}"/>
                  </a:ext>
                </a:extLst>
              </p:cNvPr>
              <p:cNvSpPr/>
              <p:nvPr/>
            </p:nvSpPr>
            <p:spPr bwMode="auto">
              <a:xfrm>
                <a:off x="4057650" y="1976438"/>
                <a:ext cx="69850" cy="53975"/>
              </a:xfrm>
              <a:custGeom>
                <a:avLst/>
                <a:gdLst>
                  <a:gd name="T0" fmla="*/ 44 w 44"/>
                  <a:gd name="T1" fmla="*/ 22 h 34"/>
                  <a:gd name="T2" fmla="*/ 7 w 44"/>
                  <a:gd name="T3" fmla="*/ 0 h 34"/>
                  <a:gd name="T4" fmla="*/ 0 w 44"/>
                  <a:gd name="T5" fmla="*/ 12 h 34"/>
                  <a:gd name="T6" fmla="*/ 38 w 44"/>
                  <a:gd name="T7" fmla="*/ 34 h 34"/>
                  <a:gd name="T8" fmla="*/ 44 w 44"/>
                  <a:gd name="T9" fmla="*/ 22 h 34"/>
                </a:gdLst>
                <a:ahLst/>
                <a:cxnLst>
                  <a:cxn ang="0">
                    <a:pos x="T0" y="T1"/>
                  </a:cxn>
                  <a:cxn ang="0">
                    <a:pos x="T2" y="T3"/>
                  </a:cxn>
                  <a:cxn ang="0">
                    <a:pos x="T4" y="T5"/>
                  </a:cxn>
                  <a:cxn ang="0">
                    <a:pos x="T6" y="T7"/>
                  </a:cxn>
                  <a:cxn ang="0">
                    <a:pos x="T8" y="T9"/>
                  </a:cxn>
                </a:cxnLst>
                <a:rect l="0" t="0" r="r" b="b"/>
                <a:pathLst>
                  <a:path w="44" h="34">
                    <a:moveTo>
                      <a:pt x="44" y="22"/>
                    </a:moveTo>
                    <a:lnTo>
                      <a:pt x="7" y="0"/>
                    </a:lnTo>
                    <a:lnTo>
                      <a:pt x="0" y="12"/>
                    </a:lnTo>
                    <a:lnTo>
                      <a:pt x="38" y="34"/>
                    </a:lnTo>
                    <a:lnTo>
                      <a:pt x="44" y="22"/>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77" name="Rectangle 73">
                <a:extLst>
                  <a:ext uri="{FF2B5EF4-FFF2-40B4-BE49-F238E27FC236}">
                    <a16:creationId xmlns:a16="http://schemas.microsoft.com/office/drawing/2014/main" id="{422FB4CD-C118-459C-A06F-E9F6AAD91CE8}"/>
                  </a:ext>
                </a:extLst>
              </p:cNvPr>
              <p:cNvSpPr>
                <a:spLocks noChangeArrowheads="1"/>
              </p:cNvSpPr>
              <p:nvPr/>
            </p:nvSpPr>
            <p:spPr bwMode="auto">
              <a:xfrm>
                <a:off x="4021138" y="2143125"/>
                <a:ext cx="68263" cy="22225"/>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78" name="Rectangle 74">
                <a:extLst>
                  <a:ext uri="{FF2B5EF4-FFF2-40B4-BE49-F238E27FC236}">
                    <a16:creationId xmlns:a16="http://schemas.microsoft.com/office/drawing/2014/main" id="{B49E9300-E059-4264-BC0F-6B71E4EE7F20}"/>
                  </a:ext>
                </a:extLst>
              </p:cNvPr>
              <p:cNvSpPr>
                <a:spLocks noChangeArrowheads="1"/>
              </p:cNvSpPr>
              <p:nvPr/>
            </p:nvSpPr>
            <p:spPr bwMode="auto">
              <a:xfrm>
                <a:off x="4621213" y="2133600"/>
                <a:ext cx="69850" cy="22225"/>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79" name="Freeform 75">
                <a:extLst>
                  <a:ext uri="{FF2B5EF4-FFF2-40B4-BE49-F238E27FC236}">
                    <a16:creationId xmlns:a16="http://schemas.microsoft.com/office/drawing/2014/main" id="{EC775455-C3B2-4D15-A5EA-17CE7B08A199}"/>
                  </a:ext>
                </a:extLst>
              </p:cNvPr>
              <p:cNvSpPr/>
              <p:nvPr/>
            </p:nvSpPr>
            <p:spPr bwMode="auto">
              <a:xfrm>
                <a:off x="4578350" y="1966913"/>
                <a:ext cx="69850" cy="53975"/>
              </a:xfrm>
              <a:custGeom>
                <a:avLst/>
                <a:gdLst>
                  <a:gd name="T0" fmla="*/ 44 w 44"/>
                  <a:gd name="T1" fmla="*/ 13 h 34"/>
                  <a:gd name="T2" fmla="*/ 38 w 44"/>
                  <a:gd name="T3" fmla="*/ 0 h 34"/>
                  <a:gd name="T4" fmla="*/ 0 w 44"/>
                  <a:gd name="T5" fmla="*/ 22 h 34"/>
                  <a:gd name="T6" fmla="*/ 7 w 44"/>
                  <a:gd name="T7" fmla="*/ 34 h 34"/>
                  <a:gd name="T8" fmla="*/ 44 w 44"/>
                  <a:gd name="T9" fmla="*/ 13 h 34"/>
                </a:gdLst>
                <a:ahLst/>
                <a:cxnLst>
                  <a:cxn ang="0">
                    <a:pos x="T0" y="T1"/>
                  </a:cxn>
                  <a:cxn ang="0">
                    <a:pos x="T2" y="T3"/>
                  </a:cxn>
                  <a:cxn ang="0">
                    <a:pos x="T4" y="T5"/>
                  </a:cxn>
                  <a:cxn ang="0">
                    <a:pos x="T6" y="T7"/>
                  </a:cxn>
                  <a:cxn ang="0">
                    <a:pos x="T8" y="T9"/>
                  </a:cxn>
                </a:cxnLst>
                <a:rect l="0" t="0" r="r" b="b"/>
                <a:pathLst>
                  <a:path w="44" h="34">
                    <a:moveTo>
                      <a:pt x="44" y="13"/>
                    </a:moveTo>
                    <a:lnTo>
                      <a:pt x="38" y="0"/>
                    </a:lnTo>
                    <a:lnTo>
                      <a:pt x="0" y="22"/>
                    </a:lnTo>
                    <a:lnTo>
                      <a:pt x="7" y="34"/>
                    </a:lnTo>
                    <a:lnTo>
                      <a:pt x="44" y="1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80" name="Freeform 76">
                <a:extLst>
                  <a:ext uri="{FF2B5EF4-FFF2-40B4-BE49-F238E27FC236}">
                    <a16:creationId xmlns:a16="http://schemas.microsoft.com/office/drawing/2014/main" id="{B4E11D82-BEE6-4A24-AF27-7A64B24CF896}"/>
                  </a:ext>
                </a:extLst>
              </p:cNvPr>
              <p:cNvSpPr/>
              <p:nvPr/>
            </p:nvSpPr>
            <p:spPr bwMode="auto">
              <a:xfrm>
                <a:off x="4473575" y="1849438"/>
                <a:ext cx="55563" cy="73025"/>
              </a:xfrm>
              <a:custGeom>
                <a:avLst/>
                <a:gdLst>
                  <a:gd name="T0" fmla="*/ 35 w 35"/>
                  <a:gd name="T1" fmla="*/ 8 h 46"/>
                  <a:gd name="T2" fmla="*/ 23 w 35"/>
                  <a:gd name="T3" fmla="*/ 0 h 46"/>
                  <a:gd name="T4" fmla="*/ 0 w 35"/>
                  <a:gd name="T5" fmla="*/ 38 h 46"/>
                  <a:gd name="T6" fmla="*/ 13 w 35"/>
                  <a:gd name="T7" fmla="*/ 46 h 46"/>
                  <a:gd name="T8" fmla="*/ 35 w 35"/>
                  <a:gd name="T9" fmla="*/ 8 h 46"/>
                </a:gdLst>
                <a:ahLst/>
                <a:cxnLst>
                  <a:cxn ang="0">
                    <a:pos x="T0" y="T1"/>
                  </a:cxn>
                  <a:cxn ang="0">
                    <a:pos x="T2" y="T3"/>
                  </a:cxn>
                  <a:cxn ang="0">
                    <a:pos x="T4" y="T5"/>
                  </a:cxn>
                  <a:cxn ang="0">
                    <a:pos x="T6" y="T7"/>
                  </a:cxn>
                  <a:cxn ang="0">
                    <a:pos x="T8" y="T9"/>
                  </a:cxn>
                </a:cxnLst>
                <a:rect l="0" t="0" r="r" b="b"/>
                <a:pathLst>
                  <a:path w="35" h="46">
                    <a:moveTo>
                      <a:pt x="35" y="8"/>
                    </a:moveTo>
                    <a:lnTo>
                      <a:pt x="23" y="0"/>
                    </a:lnTo>
                    <a:lnTo>
                      <a:pt x="0" y="38"/>
                    </a:lnTo>
                    <a:lnTo>
                      <a:pt x="13" y="46"/>
                    </a:lnTo>
                    <a:lnTo>
                      <a:pt x="35" y="8"/>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81" name="Freeform 77">
                <a:extLst>
                  <a:ext uri="{FF2B5EF4-FFF2-40B4-BE49-F238E27FC236}">
                    <a16:creationId xmlns:a16="http://schemas.microsoft.com/office/drawing/2014/main" id="{DFF5E6C2-C6F1-4C6D-9FCB-9515368F7A39}"/>
                  </a:ext>
                </a:extLst>
              </p:cNvPr>
              <p:cNvSpPr/>
              <p:nvPr/>
            </p:nvSpPr>
            <p:spPr bwMode="auto">
              <a:xfrm>
                <a:off x="4579938" y="2271713"/>
                <a:ext cx="73025" cy="52388"/>
              </a:xfrm>
              <a:custGeom>
                <a:avLst/>
                <a:gdLst>
                  <a:gd name="T0" fmla="*/ 0 w 46"/>
                  <a:gd name="T1" fmla="*/ 12 h 33"/>
                  <a:gd name="T2" fmla="*/ 38 w 46"/>
                  <a:gd name="T3" fmla="*/ 33 h 33"/>
                  <a:gd name="T4" fmla="*/ 46 w 46"/>
                  <a:gd name="T5" fmla="*/ 22 h 33"/>
                  <a:gd name="T6" fmla="*/ 8 w 46"/>
                  <a:gd name="T7" fmla="*/ 0 h 33"/>
                  <a:gd name="T8" fmla="*/ 0 w 46"/>
                  <a:gd name="T9" fmla="*/ 12 h 33"/>
                </a:gdLst>
                <a:ahLst/>
                <a:cxnLst>
                  <a:cxn ang="0">
                    <a:pos x="T0" y="T1"/>
                  </a:cxn>
                  <a:cxn ang="0">
                    <a:pos x="T2" y="T3"/>
                  </a:cxn>
                  <a:cxn ang="0">
                    <a:pos x="T4" y="T5"/>
                  </a:cxn>
                  <a:cxn ang="0">
                    <a:pos x="T6" y="T7"/>
                  </a:cxn>
                  <a:cxn ang="0">
                    <a:pos x="T8" y="T9"/>
                  </a:cxn>
                </a:cxnLst>
                <a:rect l="0" t="0" r="r" b="b"/>
                <a:pathLst>
                  <a:path w="46" h="33">
                    <a:moveTo>
                      <a:pt x="0" y="12"/>
                    </a:moveTo>
                    <a:lnTo>
                      <a:pt x="38" y="33"/>
                    </a:lnTo>
                    <a:lnTo>
                      <a:pt x="46" y="22"/>
                    </a:lnTo>
                    <a:lnTo>
                      <a:pt x="8" y="0"/>
                    </a:lnTo>
                    <a:lnTo>
                      <a:pt x="0" y="12"/>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82" name="Freeform 78">
                <a:extLst>
                  <a:ext uri="{FF2B5EF4-FFF2-40B4-BE49-F238E27FC236}">
                    <a16:creationId xmlns:a16="http://schemas.microsoft.com/office/drawing/2014/main" id="{86E78A16-BC30-4EB8-9824-87EFE6326DD0}"/>
                  </a:ext>
                </a:extLst>
              </p:cNvPr>
              <p:cNvSpPr/>
              <p:nvPr/>
            </p:nvSpPr>
            <p:spPr bwMode="auto">
              <a:xfrm>
                <a:off x="4059238" y="2279650"/>
                <a:ext cx="71438" cy="53975"/>
              </a:xfrm>
              <a:custGeom>
                <a:avLst/>
                <a:gdLst>
                  <a:gd name="T0" fmla="*/ 0 w 45"/>
                  <a:gd name="T1" fmla="*/ 22 h 34"/>
                  <a:gd name="T2" fmla="*/ 8 w 45"/>
                  <a:gd name="T3" fmla="*/ 34 h 34"/>
                  <a:gd name="T4" fmla="*/ 45 w 45"/>
                  <a:gd name="T5" fmla="*/ 12 h 34"/>
                  <a:gd name="T6" fmla="*/ 38 w 45"/>
                  <a:gd name="T7" fmla="*/ 0 h 34"/>
                  <a:gd name="T8" fmla="*/ 0 w 45"/>
                  <a:gd name="T9" fmla="*/ 22 h 34"/>
                </a:gdLst>
                <a:ahLst/>
                <a:cxnLst>
                  <a:cxn ang="0">
                    <a:pos x="T0" y="T1"/>
                  </a:cxn>
                  <a:cxn ang="0">
                    <a:pos x="T2" y="T3"/>
                  </a:cxn>
                  <a:cxn ang="0">
                    <a:pos x="T4" y="T5"/>
                  </a:cxn>
                  <a:cxn ang="0">
                    <a:pos x="T6" y="T7"/>
                  </a:cxn>
                  <a:cxn ang="0">
                    <a:pos x="T8" y="T9"/>
                  </a:cxn>
                </a:cxnLst>
                <a:rect l="0" t="0" r="r" b="b"/>
                <a:pathLst>
                  <a:path w="45" h="34">
                    <a:moveTo>
                      <a:pt x="0" y="22"/>
                    </a:moveTo>
                    <a:lnTo>
                      <a:pt x="8" y="34"/>
                    </a:lnTo>
                    <a:lnTo>
                      <a:pt x="45" y="12"/>
                    </a:lnTo>
                    <a:lnTo>
                      <a:pt x="38" y="0"/>
                    </a:lnTo>
                    <a:lnTo>
                      <a:pt x="0" y="22"/>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sp>
          <p:nvSpPr>
            <p:cNvPr id="31" name="Oval 66">
              <a:extLst>
                <a:ext uri="{FF2B5EF4-FFF2-40B4-BE49-F238E27FC236}">
                  <a16:creationId xmlns:a16="http://schemas.microsoft.com/office/drawing/2014/main" id="{128C7245-CBC1-4B25-B5C5-985E20956AE3}"/>
                </a:ext>
              </a:extLst>
            </p:cNvPr>
            <p:cNvSpPr/>
            <p:nvPr/>
          </p:nvSpPr>
          <p:spPr>
            <a:xfrm>
              <a:off x="4708532" y="3566167"/>
              <a:ext cx="568318" cy="568318"/>
            </a:xfrm>
            <a:prstGeom prst="ellipse">
              <a:avLst/>
            </a:prstGeom>
            <a:gradFill flip="none" rotWithShape="1">
              <a:gsLst>
                <a:gs pos="94595">
                  <a:srgbClr val="61D6FE"/>
                </a:gs>
                <a:gs pos="87000">
                  <a:schemeClr val="accent5">
                    <a:lumMod val="50000"/>
                  </a:schemeClr>
                </a:gs>
                <a:gs pos="0">
                  <a:srgbClr val="54D0CA"/>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grpSp>
          <p:nvGrpSpPr>
            <p:cNvPr id="32" name="Group 85">
              <a:extLst>
                <a:ext uri="{FF2B5EF4-FFF2-40B4-BE49-F238E27FC236}">
                  <a16:creationId xmlns:a16="http://schemas.microsoft.com/office/drawing/2014/main" id="{CC21B1F2-9859-496F-8E3E-48725FF79947}"/>
                </a:ext>
              </a:extLst>
            </p:cNvPr>
            <p:cNvGrpSpPr/>
            <p:nvPr/>
          </p:nvGrpSpPr>
          <p:grpSpPr>
            <a:xfrm>
              <a:off x="4853752" y="3683670"/>
              <a:ext cx="277878" cy="333313"/>
              <a:chOff x="4051300" y="3109913"/>
              <a:chExt cx="628650" cy="754063"/>
            </a:xfrm>
            <a:solidFill>
              <a:schemeClr val="bg1"/>
            </a:solidFill>
          </p:grpSpPr>
          <p:sp>
            <p:nvSpPr>
              <p:cNvPr id="71" name="Freeform 86">
                <a:extLst>
                  <a:ext uri="{FF2B5EF4-FFF2-40B4-BE49-F238E27FC236}">
                    <a16:creationId xmlns:a16="http://schemas.microsoft.com/office/drawing/2014/main" id="{43E0FD5C-DE29-4594-934C-3D521EFD3B30}"/>
                  </a:ext>
                </a:extLst>
              </p:cNvPr>
              <p:cNvSpPr>
                <a:spLocks noEditPoints="1"/>
              </p:cNvSpPr>
              <p:nvPr/>
            </p:nvSpPr>
            <p:spPr bwMode="auto">
              <a:xfrm>
                <a:off x="4051300" y="3109913"/>
                <a:ext cx="628650" cy="754063"/>
              </a:xfrm>
              <a:custGeom>
                <a:avLst/>
                <a:gdLst>
                  <a:gd name="T0" fmla="*/ 376 w 396"/>
                  <a:gd name="T1" fmla="*/ 361 h 475"/>
                  <a:gd name="T2" fmla="*/ 287 w 396"/>
                  <a:gd name="T3" fmla="*/ 265 h 475"/>
                  <a:gd name="T4" fmla="*/ 258 w 396"/>
                  <a:gd name="T5" fmla="*/ 133 h 475"/>
                  <a:gd name="T6" fmla="*/ 244 w 396"/>
                  <a:gd name="T7" fmla="*/ 70 h 475"/>
                  <a:gd name="T8" fmla="*/ 237 w 396"/>
                  <a:gd name="T9" fmla="*/ 52 h 475"/>
                  <a:gd name="T10" fmla="*/ 233 w 396"/>
                  <a:gd name="T11" fmla="*/ 39 h 475"/>
                  <a:gd name="T12" fmla="*/ 226 w 396"/>
                  <a:gd name="T13" fmla="*/ 27 h 475"/>
                  <a:gd name="T14" fmla="*/ 220 w 396"/>
                  <a:gd name="T15" fmla="*/ 17 h 475"/>
                  <a:gd name="T16" fmla="*/ 213 w 396"/>
                  <a:gd name="T17" fmla="*/ 10 h 475"/>
                  <a:gd name="T18" fmla="*/ 189 w 396"/>
                  <a:gd name="T19" fmla="*/ 6 h 475"/>
                  <a:gd name="T20" fmla="*/ 182 w 396"/>
                  <a:gd name="T21" fmla="*/ 11 h 475"/>
                  <a:gd name="T22" fmla="*/ 176 w 396"/>
                  <a:gd name="T23" fmla="*/ 18 h 475"/>
                  <a:gd name="T24" fmla="*/ 169 w 396"/>
                  <a:gd name="T25" fmla="*/ 28 h 475"/>
                  <a:gd name="T26" fmla="*/ 164 w 396"/>
                  <a:gd name="T27" fmla="*/ 41 h 475"/>
                  <a:gd name="T28" fmla="*/ 157 w 396"/>
                  <a:gd name="T29" fmla="*/ 55 h 475"/>
                  <a:gd name="T30" fmla="*/ 152 w 396"/>
                  <a:gd name="T31" fmla="*/ 70 h 475"/>
                  <a:gd name="T32" fmla="*/ 139 w 396"/>
                  <a:gd name="T33" fmla="*/ 144 h 475"/>
                  <a:gd name="T34" fmla="*/ 102 w 396"/>
                  <a:gd name="T35" fmla="*/ 278 h 475"/>
                  <a:gd name="T36" fmla="*/ 19 w 396"/>
                  <a:gd name="T37" fmla="*/ 362 h 475"/>
                  <a:gd name="T38" fmla="*/ 1 w 396"/>
                  <a:gd name="T39" fmla="*/ 438 h 475"/>
                  <a:gd name="T40" fmla="*/ 124 w 396"/>
                  <a:gd name="T41" fmla="*/ 474 h 475"/>
                  <a:gd name="T42" fmla="*/ 258 w 396"/>
                  <a:gd name="T43" fmla="*/ 469 h 475"/>
                  <a:gd name="T44" fmla="*/ 339 w 396"/>
                  <a:gd name="T45" fmla="*/ 461 h 475"/>
                  <a:gd name="T46" fmla="*/ 374 w 396"/>
                  <a:gd name="T47" fmla="*/ 378 h 475"/>
                  <a:gd name="T48" fmla="*/ 328 w 396"/>
                  <a:gd name="T49" fmla="*/ 355 h 475"/>
                  <a:gd name="T50" fmla="*/ 262 w 396"/>
                  <a:gd name="T51" fmla="*/ 259 h 475"/>
                  <a:gd name="T52" fmla="*/ 351 w 396"/>
                  <a:gd name="T53" fmla="*/ 360 h 475"/>
                  <a:gd name="T54" fmla="*/ 168 w 396"/>
                  <a:gd name="T55" fmla="*/ 68 h 475"/>
                  <a:gd name="T56" fmla="*/ 172 w 396"/>
                  <a:gd name="T57" fmla="*/ 55 h 475"/>
                  <a:gd name="T58" fmla="*/ 178 w 396"/>
                  <a:gd name="T59" fmla="*/ 43 h 475"/>
                  <a:gd name="T60" fmla="*/ 182 w 396"/>
                  <a:gd name="T61" fmla="*/ 35 h 475"/>
                  <a:gd name="T62" fmla="*/ 187 w 396"/>
                  <a:gd name="T63" fmla="*/ 26 h 475"/>
                  <a:gd name="T64" fmla="*/ 194 w 396"/>
                  <a:gd name="T65" fmla="*/ 20 h 475"/>
                  <a:gd name="T66" fmla="*/ 203 w 396"/>
                  <a:gd name="T67" fmla="*/ 20 h 475"/>
                  <a:gd name="T68" fmla="*/ 208 w 396"/>
                  <a:gd name="T69" fmla="*/ 25 h 475"/>
                  <a:gd name="T70" fmla="*/ 213 w 396"/>
                  <a:gd name="T71" fmla="*/ 34 h 475"/>
                  <a:gd name="T72" fmla="*/ 218 w 396"/>
                  <a:gd name="T73" fmla="*/ 42 h 475"/>
                  <a:gd name="T74" fmla="*/ 223 w 396"/>
                  <a:gd name="T75" fmla="*/ 55 h 475"/>
                  <a:gd name="T76" fmla="*/ 166 w 396"/>
                  <a:gd name="T77" fmla="*/ 75 h 475"/>
                  <a:gd name="T78" fmla="*/ 243 w 396"/>
                  <a:gd name="T79" fmla="*/ 142 h 475"/>
                  <a:gd name="T80" fmla="*/ 154 w 396"/>
                  <a:gd name="T81" fmla="*/ 132 h 475"/>
                  <a:gd name="T82" fmla="*/ 62 w 396"/>
                  <a:gd name="T83" fmla="*/ 347 h 475"/>
                  <a:gd name="T84" fmla="*/ 129 w 396"/>
                  <a:gd name="T85" fmla="*/ 273 h 475"/>
                  <a:gd name="T86" fmla="*/ 56 w 396"/>
                  <a:gd name="T87" fmla="*/ 364 h 475"/>
                  <a:gd name="T88" fmla="*/ 22 w 396"/>
                  <a:gd name="T89" fmla="*/ 378 h 475"/>
                  <a:gd name="T90" fmla="*/ 27 w 396"/>
                  <a:gd name="T91" fmla="*/ 395 h 475"/>
                  <a:gd name="T92" fmla="*/ 139 w 396"/>
                  <a:gd name="T93" fmla="*/ 436 h 475"/>
                  <a:gd name="T94" fmla="*/ 99 w 396"/>
                  <a:gd name="T95" fmla="*/ 371 h 475"/>
                  <a:gd name="T96" fmla="*/ 62 w 396"/>
                  <a:gd name="T97" fmla="*/ 401 h 475"/>
                  <a:gd name="T98" fmla="*/ 72 w 396"/>
                  <a:gd name="T99" fmla="*/ 436 h 475"/>
                  <a:gd name="T100" fmla="*/ 95 w 396"/>
                  <a:gd name="T101" fmla="*/ 385 h 475"/>
                  <a:gd name="T102" fmla="*/ 72 w 396"/>
                  <a:gd name="T103" fmla="*/ 460 h 475"/>
                  <a:gd name="T104" fmla="*/ 153 w 396"/>
                  <a:gd name="T105" fmla="*/ 448 h 475"/>
                  <a:gd name="T106" fmla="*/ 325 w 396"/>
                  <a:gd name="T107" fmla="*/ 450 h 475"/>
                  <a:gd name="T108" fmla="*/ 294 w 396"/>
                  <a:gd name="T109" fmla="*/ 392 h 475"/>
                  <a:gd name="T110" fmla="*/ 322 w 396"/>
                  <a:gd name="T111" fmla="*/ 416 h 475"/>
                  <a:gd name="T112" fmla="*/ 326 w 396"/>
                  <a:gd name="T113" fmla="*/ 382 h 475"/>
                  <a:gd name="T114" fmla="*/ 290 w 396"/>
                  <a:gd name="T115" fmla="*/ 375 h 475"/>
                  <a:gd name="T116" fmla="*/ 258 w 396"/>
                  <a:gd name="T117" fmla="*/ 292 h 475"/>
                  <a:gd name="T118" fmla="*/ 375 w 396"/>
                  <a:gd name="T119" fmla="*/ 40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96" h="475">
                    <a:moveTo>
                      <a:pt x="396" y="427"/>
                    </a:moveTo>
                    <a:lnTo>
                      <a:pt x="396" y="427"/>
                    </a:lnTo>
                    <a:lnTo>
                      <a:pt x="396" y="411"/>
                    </a:lnTo>
                    <a:lnTo>
                      <a:pt x="395" y="393"/>
                    </a:lnTo>
                    <a:lnTo>
                      <a:pt x="393" y="386"/>
                    </a:lnTo>
                    <a:lnTo>
                      <a:pt x="391" y="378"/>
                    </a:lnTo>
                    <a:lnTo>
                      <a:pt x="387" y="373"/>
                    </a:lnTo>
                    <a:lnTo>
                      <a:pt x="384" y="367"/>
                    </a:lnTo>
                    <a:lnTo>
                      <a:pt x="378" y="362"/>
                    </a:lnTo>
                    <a:lnTo>
                      <a:pt x="376" y="361"/>
                    </a:lnTo>
                    <a:lnTo>
                      <a:pt x="376" y="361"/>
                    </a:lnTo>
                    <a:lnTo>
                      <a:pt x="364" y="353"/>
                    </a:lnTo>
                    <a:lnTo>
                      <a:pt x="352" y="344"/>
                    </a:lnTo>
                    <a:lnTo>
                      <a:pt x="341" y="335"/>
                    </a:lnTo>
                    <a:lnTo>
                      <a:pt x="330" y="324"/>
                    </a:lnTo>
                    <a:lnTo>
                      <a:pt x="320" y="313"/>
                    </a:lnTo>
                    <a:lnTo>
                      <a:pt x="311" y="303"/>
                    </a:lnTo>
                    <a:lnTo>
                      <a:pt x="302" y="290"/>
                    </a:lnTo>
                    <a:lnTo>
                      <a:pt x="294" y="278"/>
                    </a:lnTo>
                    <a:lnTo>
                      <a:pt x="287" y="265"/>
                    </a:lnTo>
                    <a:lnTo>
                      <a:pt x="280" y="251"/>
                    </a:lnTo>
                    <a:lnTo>
                      <a:pt x="274" y="237"/>
                    </a:lnTo>
                    <a:lnTo>
                      <a:pt x="270" y="223"/>
                    </a:lnTo>
                    <a:lnTo>
                      <a:pt x="265" y="207"/>
                    </a:lnTo>
                    <a:lnTo>
                      <a:pt x="262" y="193"/>
                    </a:lnTo>
                    <a:lnTo>
                      <a:pt x="260" y="178"/>
                    </a:lnTo>
                    <a:lnTo>
                      <a:pt x="258" y="162"/>
                    </a:lnTo>
                    <a:lnTo>
                      <a:pt x="258" y="144"/>
                    </a:lnTo>
                    <a:lnTo>
                      <a:pt x="258" y="144"/>
                    </a:lnTo>
                    <a:lnTo>
                      <a:pt x="258" y="133"/>
                    </a:lnTo>
                    <a:lnTo>
                      <a:pt x="256" y="120"/>
                    </a:lnTo>
                    <a:lnTo>
                      <a:pt x="249" y="90"/>
                    </a:lnTo>
                    <a:lnTo>
                      <a:pt x="250" y="90"/>
                    </a:lnTo>
                    <a:lnTo>
                      <a:pt x="245" y="71"/>
                    </a:lnTo>
                    <a:lnTo>
                      <a:pt x="245" y="71"/>
                    </a:lnTo>
                    <a:lnTo>
                      <a:pt x="244" y="70"/>
                    </a:lnTo>
                    <a:lnTo>
                      <a:pt x="244" y="70"/>
                    </a:lnTo>
                    <a:lnTo>
                      <a:pt x="244" y="70"/>
                    </a:lnTo>
                    <a:lnTo>
                      <a:pt x="244" y="70"/>
                    </a:lnTo>
                    <a:lnTo>
                      <a:pt x="244" y="70"/>
                    </a:lnTo>
                    <a:lnTo>
                      <a:pt x="244" y="70"/>
                    </a:lnTo>
                    <a:lnTo>
                      <a:pt x="241" y="64"/>
                    </a:lnTo>
                    <a:lnTo>
                      <a:pt x="241" y="64"/>
                    </a:lnTo>
                    <a:lnTo>
                      <a:pt x="241" y="64"/>
                    </a:lnTo>
                    <a:lnTo>
                      <a:pt x="241" y="64"/>
                    </a:lnTo>
                    <a:lnTo>
                      <a:pt x="239" y="57"/>
                    </a:lnTo>
                    <a:lnTo>
                      <a:pt x="239" y="57"/>
                    </a:lnTo>
                    <a:lnTo>
                      <a:pt x="239" y="57"/>
                    </a:lnTo>
                    <a:lnTo>
                      <a:pt x="239" y="57"/>
                    </a:lnTo>
                    <a:lnTo>
                      <a:pt x="237" y="52"/>
                    </a:lnTo>
                    <a:lnTo>
                      <a:pt x="237" y="52"/>
                    </a:lnTo>
                    <a:lnTo>
                      <a:pt x="237" y="51"/>
                    </a:lnTo>
                    <a:lnTo>
                      <a:pt x="237" y="51"/>
                    </a:lnTo>
                    <a:lnTo>
                      <a:pt x="235" y="47"/>
                    </a:lnTo>
                    <a:lnTo>
                      <a:pt x="235" y="47"/>
                    </a:lnTo>
                    <a:lnTo>
                      <a:pt x="235" y="44"/>
                    </a:lnTo>
                    <a:lnTo>
                      <a:pt x="235" y="44"/>
                    </a:lnTo>
                    <a:lnTo>
                      <a:pt x="233" y="41"/>
                    </a:lnTo>
                    <a:lnTo>
                      <a:pt x="233" y="41"/>
                    </a:lnTo>
                    <a:lnTo>
                      <a:pt x="233" y="39"/>
                    </a:lnTo>
                    <a:lnTo>
                      <a:pt x="233" y="39"/>
                    </a:lnTo>
                    <a:lnTo>
                      <a:pt x="231" y="36"/>
                    </a:lnTo>
                    <a:lnTo>
                      <a:pt x="231" y="36"/>
                    </a:lnTo>
                    <a:lnTo>
                      <a:pt x="230" y="34"/>
                    </a:lnTo>
                    <a:lnTo>
                      <a:pt x="230" y="34"/>
                    </a:lnTo>
                    <a:lnTo>
                      <a:pt x="229" y="31"/>
                    </a:lnTo>
                    <a:lnTo>
                      <a:pt x="229" y="31"/>
                    </a:lnTo>
                    <a:lnTo>
                      <a:pt x="227" y="29"/>
                    </a:lnTo>
                    <a:lnTo>
                      <a:pt x="227" y="29"/>
                    </a:lnTo>
                    <a:lnTo>
                      <a:pt x="226" y="27"/>
                    </a:lnTo>
                    <a:lnTo>
                      <a:pt x="226" y="27"/>
                    </a:lnTo>
                    <a:lnTo>
                      <a:pt x="225" y="25"/>
                    </a:lnTo>
                    <a:lnTo>
                      <a:pt x="225" y="25"/>
                    </a:lnTo>
                    <a:lnTo>
                      <a:pt x="223" y="23"/>
                    </a:lnTo>
                    <a:lnTo>
                      <a:pt x="223" y="23"/>
                    </a:lnTo>
                    <a:lnTo>
                      <a:pt x="222" y="21"/>
                    </a:lnTo>
                    <a:lnTo>
                      <a:pt x="222" y="21"/>
                    </a:lnTo>
                    <a:lnTo>
                      <a:pt x="221" y="18"/>
                    </a:lnTo>
                    <a:lnTo>
                      <a:pt x="221" y="18"/>
                    </a:lnTo>
                    <a:lnTo>
                      <a:pt x="220" y="17"/>
                    </a:lnTo>
                    <a:lnTo>
                      <a:pt x="220" y="17"/>
                    </a:lnTo>
                    <a:lnTo>
                      <a:pt x="219" y="15"/>
                    </a:lnTo>
                    <a:lnTo>
                      <a:pt x="219" y="15"/>
                    </a:lnTo>
                    <a:lnTo>
                      <a:pt x="217" y="14"/>
                    </a:lnTo>
                    <a:lnTo>
                      <a:pt x="217" y="14"/>
                    </a:lnTo>
                    <a:lnTo>
                      <a:pt x="216" y="12"/>
                    </a:lnTo>
                    <a:lnTo>
                      <a:pt x="216" y="12"/>
                    </a:lnTo>
                    <a:lnTo>
                      <a:pt x="214" y="11"/>
                    </a:lnTo>
                    <a:lnTo>
                      <a:pt x="214" y="11"/>
                    </a:lnTo>
                    <a:lnTo>
                      <a:pt x="213" y="10"/>
                    </a:lnTo>
                    <a:lnTo>
                      <a:pt x="213" y="10"/>
                    </a:lnTo>
                    <a:lnTo>
                      <a:pt x="211" y="8"/>
                    </a:lnTo>
                    <a:lnTo>
                      <a:pt x="211" y="8"/>
                    </a:lnTo>
                    <a:lnTo>
                      <a:pt x="210" y="8"/>
                    </a:lnTo>
                    <a:lnTo>
                      <a:pt x="210" y="8"/>
                    </a:lnTo>
                    <a:lnTo>
                      <a:pt x="205" y="3"/>
                    </a:lnTo>
                    <a:lnTo>
                      <a:pt x="198" y="0"/>
                    </a:lnTo>
                    <a:lnTo>
                      <a:pt x="192" y="3"/>
                    </a:lnTo>
                    <a:lnTo>
                      <a:pt x="192" y="3"/>
                    </a:lnTo>
                    <a:lnTo>
                      <a:pt x="189" y="6"/>
                    </a:lnTo>
                    <a:lnTo>
                      <a:pt x="189" y="6"/>
                    </a:lnTo>
                    <a:lnTo>
                      <a:pt x="187" y="7"/>
                    </a:lnTo>
                    <a:lnTo>
                      <a:pt x="187" y="7"/>
                    </a:lnTo>
                    <a:lnTo>
                      <a:pt x="185" y="8"/>
                    </a:lnTo>
                    <a:lnTo>
                      <a:pt x="185" y="8"/>
                    </a:lnTo>
                    <a:lnTo>
                      <a:pt x="184" y="9"/>
                    </a:lnTo>
                    <a:lnTo>
                      <a:pt x="184" y="9"/>
                    </a:lnTo>
                    <a:lnTo>
                      <a:pt x="183" y="10"/>
                    </a:lnTo>
                    <a:lnTo>
                      <a:pt x="183" y="10"/>
                    </a:lnTo>
                    <a:lnTo>
                      <a:pt x="182" y="11"/>
                    </a:lnTo>
                    <a:lnTo>
                      <a:pt x="182" y="11"/>
                    </a:lnTo>
                    <a:lnTo>
                      <a:pt x="181" y="12"/>
                    </a:lnTo>
                    <a:lnTo>
                      <a:pt x="181" y="12"/>
                    </a:lnTo>
                    <a:lnTo>
                      <a:pt x="179" y="14"/>
                    </a:lnTo>
                    <a:lnTo>
                      <a:pt x="179" y="14"/>
                    </a:lnTo>
                    <a:lnTo>
                      <a:pt x="178" y="15"/>
                    </a:lnTo>
                    <a:lnTo>
                      <a:pt x="178" y="15"/>
                    </a:lnTo>
                    <a:lnTo>
                      <a:pt x="177" y="17"/>
                    </a:lnTo>
                    <a:lnTo>
                      <a:pt x="177" y="17"/>
                    </a:lnTo>
                    <a:lnTo>
                      <a:pt x="176" y="18"/>
                    </a:lnTo>
                    <a:lnTo>
                      <a:pt x="176" y="18"/>
                    </a:lnTo>
                    <a:lnTo>
                      <a:pt x="175" y="21"/>
                    </a:lnTo>
                    <a:lnTo>
                      <a:pt x="175" y="21"/>
                    </a:lnTo>
                    <a:lnTo>
                      <a:pt x="172" y="23"/>
                    </a:lnTo>
                    <a:lnTo>
                      <a:pt x="172" y="23"/>
                    </a:lnTo>
                    <a:lnTo>
                      <a:pt x="171" y="25"/>
                    </a:lnTo>
                    <a:lnTo>
                      <a:pt x="171" y="25"/>
                    </a:lnTo>
                    <a:lnTo>
                      <a:pt x="170" y="27"/>
                    </a:lnTo>
                    <a:lnTo>
                      <a:pt x="170" y="27"/>
                    </a:lnTo>
                    <a:lnTo>
                      <a:pt x="169" y="28"/>
                    </a:lnTo>
                    <a:lnTo>
                      <a:pt x="169" y="28"/>
                    </a:lnTo>
                    <a:lnTo>
                      <a:pt x="168" y="31"/>
                    </a:lnTo>
                    <a:lnTo>
                      <a:pt x="168" y="31"/>
                    </a:lnTo>
                    <a:lnTo>
                      <a:pt x="167" y="34"/>
                    </a:lnTo>
                    <a:lnTo>
                      <a:pt x="167" y="34"/>
                    </a:lnTo>
                    <a:lnTo>
                      <a:pt x="166" y="36"/>
                    </a:lnTo>
                    <a:lnTo>
                      <a:pt x="166" y="36"/>
                    </a:lnTo>
                    <a:lnTo>
                      <a:pt x="165" y="38"/>
                    </a:lnTo>
                    <a:lnTo>
                      <a:pt x="165" y="38"/>
                    </a:lnTo>
                    <a:lnTo>
                      <a:pt x="164" y="41"/>
                    </a:lnTo>
                    <a:lnTo>
                      <a:pt x="164" y="41"/>
                    </a:lnTo>
                    <a:lnTo>
                      <a:pt x="163" y="43"/>
                    </a:lnTo>
                    <a:lnTo>
                      <a:pt x="163" y="43"/>
                    </a:lnTo>
                    <a:lnTo>
                      <a:pt x="160" y="47"/>
                    </a:lnTo>
                    <a:lnTo>
                      <a:pt x="160" y="47"/>
                    </a:lnTo>
                    <a:lnTo>
                      <a:pt x="159" y="49"/>
                    </a:lnTo>
                    <a:lnTo>
                      <a:pt x="159" y="49"/>
                    </a:lnTo>
                    <a:lnTo>
                      <a:pt x="158" y="52"/>
                    </a:lnTo>
                    <a:lnTo>
                      <a:pt x="158" y="52"/>
                    </a:lnTo>
                    <a:lnTo>
                      <a:pt x="157" y="55"/>
                    </a:lnTo>
                    <a:lnTo>
                      <a:pt x="157" y="55"/>
                    </a:lnTo>
                    <a:lnTo>
                      <a:pt x="156" y="58"/>
                    </a:lnTo>
                    <a:lnTo>
                      <a:pt x="156" y="58"/>
                    </a:lnTo>
                    <a:lnTo>
                      <a:pt x="155" y="62"/>
                    </a:lnTo>
                    <a:lnTo>
                      <a:pt x="155" y="62"/>
                    </a:lnTo>
                    <a:lnTo>
                      <a:pt x="154" y="64"/>
                    </a:lnTo>
                    <a:lnTo>
                      <a:pt x="154" y="64"/>
                    </a:lnTo>
                    <a:lnTo>
                      <a:pt x="153" y="69"/>
                    </a:lnTo>
                    <a:lnTo>
                      <a:pt x="153" y="69"/>
                    </a:lnTo>
                    <a:lnTo>
                      <a:pt x="152" y="70"/>
                    </a:lnTo>
                    <a:lnTo>
                      <a:pt x="152" y="70"/>
                    </a:lnTo>
                    <a:lnTo>
                      <a:pt x="152" y="71"/>
                    </a:lnTo>
                    <a:lnTo>
                      <a:pt x="152" y="71"/>
                    </a:lnTo>
                    <a:lnTo>
                      <a:pt x="152" y="71"/>
                    </a:lnTo>
                    <a:lnTo>
                      <a:pt x="146" y="90"/>
                    </a:lnTo>
                    <a:lnTo>
                      <a:pt x="148" y="90"/>
                    </a:lnTo>
                    <a:lnTo>
                      <a:pt x="148" y="90"/>
                    </a:lnTo>
                    <a:lnTo>
                      <a:pt x="141" y="120"/>
                    </a:lnTo>
                    <a:lnTo>
                      <a:pt x="139" y="133"/>
                    </a:lnTo>
                    <a:lnTo>
                      <a:pt x="139" y="144"/>
                    </a:lnTo>
                    <a:lnTo>
                      <a:pt x="139" y="162"/>
                    </a:lnTo>
                    <a:lnTo>
                      <a:pt x="139" y="162"/>
                    </a:lnTo>
                    <a:lnTo>
                      <a:pt x="137" y="178"/>
                    </a:lnTo>
                    <a:lnTo>
                      <a:pt x="135" y="193"/>
                    </a:lnTo>
                    <a:lnTo>
                      <a:pt x="131" y="209"/>
                    </a:lnTo>
                    <a:lnTo>
                      <a:pt x="127" y="223"/>
                    </a:lnTo>
                    <a:lnTo>
                      <a:pt x="122" y="237"/>
                    </a:lnTo>
                    <a:lnTo>
                      <a:pt x="116" y="251"/>
                    </a:lnTo>
                    <a:lnTo>
                      <a:pt x="110" y="265"/>
                    </a:lnTo>
                    <a:lnTo>
                      <a:pt x="102" y="278"/>
                    </a:lnTo>
                    <a:lnTo>
                      <a:pt x="95" y="290"/>
                    </a:lnTo>
                    <a:lnTo>
                      <a:pt x="86" y="303"/>
                    </a:lnTo>
                    <a:lnTo>
                      <a:pt x="76" y="313"/>
                    </a:lnTo>
                    <a:lnTo>
                      <a:pt x="67" y="324"/>
                    </a:lnTo>
                    <a:lnTo>
                      <a:pt x="56" y="335"/>
                    </a:lnTo>
                    <a:lnTo>
                      <a:pt x="44" y="344"/>
                    </a:lnTo>
                    <a:lnTo>
                      <a:pt x="32" y="353"/>
                    </a:lnTo>
                    <a:lnTo>
                      <a:pt x="20" y="361"/>
                    </a:lnTo>
                    <a:lnTo>
                      <a:pt x="19" y="362"/>
                    </a:lnTo>
                    <a:lnTo>
                      <a:pt x="19" y="362"/>
                    </a:lnTo>
                    <a:lnTo>
                      <a:pt x="13" y="367"/>
                    </a:lnTo>
                    <a:lnTo>
                      <a:pt x="13" y="367"/>
                    </a:lnTo>
                    <a:lnTo>
                      <a:pt x="8" y="372"/>
                    </a:lnTo>
                    <a:lnTo>
                      <a:pt x="6" y="378"/>
                    </a:lnTo>
                    <a:lnTo>
                      <a:pt x="4" y="386"/>
                    </a:lnTo>
                    <a:lnTo>
                      <a:pt x="2" y="393"/>
                    </a:lnTo>
                    <a:lnTo>
                      <a:pt x="1" y="411"/>
                    </a:lnTo>
                    <a:lnTo>
                      <a:pt x="0" y="426"/>
                    </a:lnTo>
                    <a:lnTo>
                      <a:pt x="0" y="426"/>
                    </a:lnTo>
                    <a:lnTo>
                      <a:pt x="1" y="438"/>
                    </a:lnTo>
                    <a:lnTo>
                      <a:pt x="1" y="444"/>
                    </a:lnTo>
                    <a:lnTo>
                      <a:pt x="2" y="450"/>
                    </a:lnTo>
                    <a:lnTo>
                      <a:pt x="2" y="450"/>
                    </a:lnTo>
                    <a:lnTo>
                      <a:pt x="57" y="450"/>
                    </a:lnTo>
                    <a:lnTo>
                      <a:pt x="57" y="450"/>
                    </a:lnTo>
                    <a:lnTo>
                      <a:pt x="58" y="461"/>
                    </a:lnTo>
                    <a:lnTo>
                      <a:pt x="59" y="474"/>
                    </a:lnTo>
                    <a:lnTo>
                      <a:pt x="72" y="474"/>
                    </a:lnTo>
                    <a:lnTo>
                      <a:pt x="111" y="474"/>
                    </a:lnTo>
                    <a:lnTo>
                      <a:pt x="124" y="474"/>
                    </a:lnTo>
                    <a:lnTo>
                      <a:pt x="125" y="461"/>
                    </a:lnTo>
                    <a:lnTo>
                      <a:pt x="125" y="461"/>
                    </a:lnTo>
                    <a:lnTo>
                      <a:pt x="125" y="450"/>
                    </a:lnTo>
                    <a:lnTo>
                      <a:pt x="138" y="450"/>
                    </a:lnTo>
                    <a:lnTo>
                      <a:pt x="138" y="450"/>
                    </a:lnTo>
                    <a:lnTo>
                      <a:pt x="139" y="469"/>
                    </a:lnTo>
                    <a:lnTo>
                      <a:pt x="140" y="475"/>
                    </a:lnTo>
                    <a:lnTo>
                      <a:pt x="257" y="475"/>
                    </a:lnTo>
                    <a:lnTo>
                      <a:pt x="258" y="469"/>
                    </a:lnTo>
                    <a:lnTo>
                      <a:pt x="258" y="469"/>
                    </a:lnTo>
                    <a:lnTo>
                      <a:pt x="259" y="450"/>
                    </a:lnTo>
                    <a:lnTo>
                      <a:pt x="271" y="450"/>
                    </a:lnTo>
                    <a:lnTo>
                      <a:pt x="271" y="450"/>
                    </a:lnTo>
                    <a:lnTo>
                      <a:pt x="272" y="461"/>
                    </a:lnTo>
                    <a:lnTo>
                      <a:pt x="273" y="474"/>
                    </a:lnTo>
                    <a:lnTo>
                      <a:pt x="286" y="474"/>
                    </a:lnTo>
                    <a:lnTo>
                      <a:pt x="325" y="474"/>
                    </a:lnTo>
                    <a:lnTo>
                      <a:pt x="338" y="474"/>
                    </a:lnTo>
                    <a:lnTo>
                      <a:pt x="339" y="461"/>
                    </a:lnTo>
                    <a:lnTo>
                      <a:pt x="339" y="461"/>
                    </a:lnTo>
                    <a:lnTo>
                      <a:pt x="339" y="450"/>
                    </a:lnTo>
                    <a:lnTo>
                      <a:pt x="395" y="450"/>
                    </a:lnTo>
                    <a:lnTo>
                      <a:pt x="395" y="450"/>
                    </a:lnTo>
                    <a:lnTo>
                      <a:pt x="396" y="444"/>
                    </a:lnTo>
                    <a:lnTo>
                      <a:pt x="396" y="444"/>
                    </a:lnTo>
                    <a:lnTo>
                      <a:pt x="396" y="438"/>
                    </a:lnTo>
                    <a:lnTo>
                      <a:pt x="396" y="427"/>
                    </a:lnTo>
                    <a:lnTo>
                      <a:pt x="396" y="427"/>
                    </a:lnTo>
                    <a:close/>
                    <a:moveTo>
                      <a:pt x="369" y="373"/>
                    </a:moveTo>
                    <a:lnTo>
                      <a:pt x="374" y="378"/>
                    </a:lnTo>
                    <a:lnTo>
                      <a:pt x="374" y="378"/>
                    </a:lnTo>
                    <a:lnTo>
                      <a:pt x="376" y="380"/>
                    </a:lnTo>
                    <a:lnTo>
                      <a:pt x="378" y="384"/>
                    </a:lnTo>
                    <a:lnTo>
                      <a:pt x="376" y="384"/>
                    </a:lnTo>
                    <a:lnTo>
                      <a:pt x="375" y="382"/>
                    </a:lnTo>
                    <a:lnTo>
                      <a:pt x="375" y="382"/>
                    </a:lnTo>
                    <a:lnTo>
                      <a:pt x="362" y="377"/>
                    </a:lnTo>
                    <a:lnTo>
                      <a:pt x="351" y="371"/>
                    </a:lnTo>
                    <a:lnTo>
                      <a:pt x="339" y="363"/>
                    </a:lnTo>
                    <a:lnTo>
                      <a:pt x="328" y="355"/>
                    </a:lnTo>
                    <a:lnTo>
                      <a:pt x="318" y="348"/>
                    </a:lnTo>
                    <a:lnTo>
                      <a:pt x="308" y="339"/>
                    </a:lnTo>
                    <a:lnTo>
                      <a:pt x="300" y="331"/>
                    </a:lnTo>
                    <a:lnTo>
                      <a:pt x="292" y="322"/>
                    </a:lnTo>
                    <a:lnTo>
                      <a:pt x="285" y="312"/>
                    </a:lnTo>
                    <a:lnTo>
                      <a:pt x="279" y="303"/>
                    </a:lnTo>
                    <a:lnTo>
                      <a:pt x="274" y="292"/>
                    </a:lnTo>
                    <a:lnTo>
                      <a:pt x="268" y="281"/>
                    </a:lnTo>
                    <a:lnTo>
                      <a:pt x="265" y="270"/>
                    </a:lnTo>
                    <a:lnTo>
                      <a:pt x="262" y="259"/>
                    </a:lnTo>
                    <a:lnTo>
                      <a:pt x="260" y="249"/>
                    </a:lnTo>
                    <a:lnTo>
                      <a:pt x="259" y="237"/>
                    </a:lnTo>
                    <a:lnTo>
                      <a:pt x="259" y="237"/>
                    </a:lnTo>
                    <a:lnTo>
                      <a:pt x="267" y="257"/>
                    </a:lnTo>
                    <a:lnTo>
                      <a:pt x="278" y="278"/>
                    </a:lnTo>
                    <a:lnTo>
                      <a:pt x="289" y="296"/>
                    </a:lnTo>
                    <a:lnTo>
                      <a:pt x="302" y="314"/>
                    </a:lnTo>
                    <a:lnTo>
                      <a:pt x="317" y="331"/>
                    </a:lnTo>
                    <a:lnTo>
                      <a:pt x="333" y="347"/>
                    </a:lnTo>
                    <a:lnTo>
                      <a:pt x="351" y="360"/>
                    </a:lnTo>
                    <a:lnTo>
                      <a:pt x="369" y="373"/>
                    </a:lnTo>
                    <a:lnTo>
                      <a:pt x="369" y="373"/>
                    </a:lnTo>
                    <a:close/>
                    <a:moveTo>
                      <a:pt x="166" y="75"/>
                    </a:moveTo>
                    <a:lnTo>
                      <a:pt x="166" y="75"/>
                    </a:lnTo>
                    <a:lnTo>
                      <a:pt x="166" y="74"/>
                    </a:lnTo>
                    <a:lnTo>
                      <a:pt x="166" y="74"/>
                    </a:lnTo>
                    <a:lnTo>
                      <a:pt x="167" y="70"/>
                    </a:lnTo>
                    <a:lnTo>
                      <a:pt x="167" y="70"/>
                    </a:lnTo>
                    <a:lnTo>
                      <a:pt x="168" y="68"/>
                    </a:lnTo>
                    <a:lnTo>
                      <a:pt x="168" y="68"/>
                    </a:lnTo>
                    <a:lnTo>
                      <a:pt x="169" y="65"/>
                    </a:lnTo>
                    <a:lnTo>
                      <a:pt x="169" y="65"/>
                    </a:lnTo>
                    <a:lnTo>
                      <a:pt x="170" y="63"/>
                    </a:lnTo>
                    <a:lnTo>
                      <a:pt x="170" y="63"/>
                    </a:lnTo>
                    <a:lnTo>
                      <a:pt x="170" y="61"/>
                    </a:lnTo>
                    <a:lnTo>
                      <a:pt x="170" y="61"/>
                    </a:lnTo>
                    <a:lnTo>
                      <a:pt x="171" y="57"/>
                    </a:lnTo>
                    <a:lnTo>
                      <a:pt x="171" y="57"/>
                    </a:lnTo>
                    <a:lnTo>
                      <a:pt x="172" y="55"/>
                    </a:lnTo>
                    <a:lnTo>
                      <a:pt x="172" y="55"/>
                    </a:lnTo>
                    <a:lnTo>
                      <a:pt x="173" y="53"/>
                    </a:lnTo>
                    <a:lnTo>
                      <a:pt x="173" y="53"/>
                    </a:lnTo>
                    <a:lnTo>
                      <a:pt x="175" y="51"/>
                    </a:lnTo>
                    <a:lnTo>
                      <a:pt x="175" y="51"/>
                    </a:lnTo>
                    <a:lnTo>
                      <a:pt x="176" y="48"/>
                    </a:lnTo>
                    <a:lnTo>
                      <a:pt x="176" y="48"/>
                    </a:lnTo>
                    <a:lnTo>
                      <a:pt x="177" y="47"/>
                    </a:lnTo>
                    <a:lnTo>
                      <a:pt x="177" y="47"/>
                    </a:lnTo>
                    <a:lnTo>
                      <a:pt x="178" y="43"/>
                    </a:lnTo>
                    <a:lnTo>
                      <a:pt x="178" y="43"/>
                    </a:lnTo>
                    <a:lnTo>
                      <a:pt x="178" y="42"/>
                    </a:lnTo>
                    <a:lnTo>
                      <a:pt x="178" y="42"/>
                    </a:lnTo>
                    <a:lnTo>
                      <a:pt x="180" y="39"/>
                    </a:lnTo>
                    <a:lnTo>
                      <a:pt x="180" y="39"/>
                    </a:lnTo>
                    <a:lnTo>
                      <a:pt x="180" y="38"/>
                    </a:lnTo>
                    <a:lnTo>
                      <a:pt x="180" y="38"/>
                    </a:lnTo>
                    <a:lnTo>
                      <a:pt x="182" y="36"/>
                    </a:lnTo>
                    <a:lnTo>
                      <a:pt x="182" y="36"/>
                    </a:lnTo>
                    <a:lnTo>
                      <a:pt x="182" y="35"/>
                    </a:lnTo>
                    <a:lnTo>
                      <a:pt x="182" y="35"/>
                    </a:lnTo>
                    <a:lnTo>
                      <a:pt x="183" y="31"/>
                    </a:lnTo>
                    <a:lnTo>
                      <a:pt x="183" y="31"/>
                    </a:lnTo>
                    <a:lnTo>
                      <a:pt x="184" y="30"/>
                    </a:lnTo>
                    <a:lnTo>
                      <a:pt x="184" y="30"/>
                    </a:lnTo>
                    <a:lnTo>
                      <a:pt x="185" y="28"/>
                    </a:lnTo>
                    <a:lnTo>
                      <a:pt x="185" y="28"/>
                    </a:lnTo>
                    <a:lnTo>
                      <a:pt x="186" y="27"/>
                    </a:lnTo>
                    <a:lnTo>
                      <a:pt x="186" y="27"/>
                    </a:lnTo>
                    <a:lnTo>
                      <a:pt x="187" y="26"/>
                    </a:lnTo>
                    <a:lnTo>
                      <a:pt x="187" y="26"/>
                    </a:lnTo>
                    <a:lnTo>
                      <a:pt x="189" y="25"/>
                    </a:lnTo>
                    <a:lnTo>
                      <a:pt x="189" y="25"/>
                    </a:lnTo>
                    <a:lnTo>
                      <a:pt x="191" y="23"/>
                    </a:lnTo>
                    <a:lnTo>
                      <a:pt x="191" y="23"/>
                    </a:lnTo>
                    <a:lnTo>
                      <a:pt x="191" y="22"/>
                    </a:lnTo>
                    <a:lnTo>
                      <a:pt x="191" y="22"/>
                    </a:lnTo>
                    <a:lnTo>
                      <a:pt x="193" y="21"/>
                    </a:lnTo>
                    <a:lnTo>
                      <a:pt x="193" y="21"/>
                    </a:lnTo>
                    <a:lnTo>
                      <a:pt x="194" y="20"/>
                    </a:lnTo>
                    <a:lnTo>
                      <a:pt x="194" y="20"/>
                    </a:lnTo>
                    <a:lnTo>
                      <a:pt x="195" y="18"/>
                    </a:lnTo>
                    <a:lnTo>
                      <a:pt x="195" y="18"/>
                    </a:lnTo>
                    <a:lnTo>
                      <a:pt x="196" y="17"/>
                    </a:lnTo>
                    <a:lnTo>
                      <a:pt x="196" y="17"/>
                    </a:lnTo>
                    <a:lnTo>
                      <a:pt x="198" y="16"/>
                    </a:lnTo>
                    <a:lnTo>
                      <a:pt x="198" y="16"/>
                    </a:lnTo>
                    <a:lnTo>
                      <a:pt x="200" y="17"/>
                    </a:lnTo>
                    <a:lnTo>
                      <a:pt x="200" y="17"/>
                    </a:lnTo>
                    <a:lnTo>
                      <a:pt x="203" y="20"/>
                    </a:lnTo>
                    <a:lnTo>
                      <a:pt x="203" y="20"/>
                    </a:lnTo>
                    <a:lnTo>
                      <a:pt x="203" y="20"/>
                    </a:lnTo>
                    <a:lnTo>
                      <a:pt x="203" y="20"/>
                    </a:lnTo>
                    <a:lnTo>
                      <a:pt x="205" y="22"/>
                    </a:lnTo>
                    <a:lnTo>
                      <a:pt x="205" y="22"/>
                    </a:lnTo>
                    <a:lnTo>
                      <a:pt x="205" y="22"/>
                    </a:lnTo>
                    <a:lnTo>
                      <a:pt x="205" y="22"/>
                    </a:lnTo>
                    <a:lnTo>
                      <a:pt x="207" y="24"/>
                    </a:lnTo>
                    <a:lnTo>
                      <a:pt x="207" y="24"/>
                    </a:lnTo>
                    <a:lnTo>
                      <a:pt x="208" y="25"/>
                    </a:lnTo>
                    <a:lnTo>
                      <a:pt x="208" y="25"/>
                    </a:lnTo>
                    <a:lnTo>
                      <a:pt x="209" y="27"/>
                    </a:lnTo>
                    <a:lnTo>
                      <a:pt x="209" y="27"/>
                    </a:lnTo>
                    <a:lnTo>
                      <a:pt x="210" y="27"/>
                    </a:lnTo>
                    <a:lnTo>
                      <a:pt x="210" y="27"/>
                    </a:lnTo>
                    <a:lnTo>
                      <a:pt x="211" y="30"/>
                    </a:lnTo>
                    <a:lnTo>
                      <a:pt x="211" y="30"/>
                    </a:lnTo>
                    <a:lnTo>
                      <a:pt x="212" y="30"/>
                    </a:lnTo>
                    <a:lnTo>
                      <a:pt x="212" y="30"/>
                    </a:lnTo>
                    <a:lnTo>
                      <a:pt x="213" y="34"/>
                    </a:lnTo>
                    <a:lnTo>
                      <a:pt x="213" y="34"/>
                    </a:lnTo>
                    <a:lnTo>
                      <a:pt x="214" y="35"/>
                    </a:lnTo>
                    <a:lnTo>
                      <a:pt x="214" y="35"/>
                    </a:lnTo>
                    <a:lnTo>
                      <a:pt x="216" y="37"/>
                    </a:lnTo>
                    <a:lnTo>
                      <a:pt x="216" y="37"/>
                    </a:lnTo>
                    <a:lnTo>
                      <a:pt x="217" y="38"/>
                    </a:lnTo>
                    <a:lnTo>
                      <a:pt x="217" y="38"/>
                    </a:lnTo>
                    <a:lnTo>
                      <a:pt x="218" y="41"/>
                    </a:lnTo>
                    <a:lnTo>
                      <a:pt x="218" y="41"/>
                    </a:lnTo>
                    <a:lnTo>
                      <a:pt x="218" y="42"/>
                    </a:lnTo>
                    <a:lnTo>
                      <a:pt x="218" y="42"/>
                    </a:lnTo>
                    <a:lnTo>
                      <a:pt x="220" y="45"/>
                    </a:lnTo>
                    <a:lnTo>
                      <a:pt x="220" y="45"/>
                    </a:lnTo>
                    <a:lnTo>
                      <a:pt x="220" y="47"/>
                    </a:lnTo>
                    <a:lnTo>
                      <a:pt x="220" y="47"/>
                    </a:lnTo>
                    <a:lnTo>
                      <a:pt x="222" y="50"/>
                    </a:lnTo>
                    <a:lnTo>
                      <a:pt x="222" y="50"/>
                    </a:lnTo>
                    <a:lnTo>
                      <a:pt x="222" y="51"/>
                    </a:lnTo>
                    <a:lnTo>
                      <a:pt x="222" y="51"/>
                    </a:lnTo>
                    <a:lnTo>
                      <a:pt x="223" y="55"/>
                    </a:lnTo>
                    <a:lnTo>
                      <a:pt x="223" y="55"/>
                    </a:lnTo>
                    <a:lnTo>
                      <a:pt x="224" y="55"/>
                    </a:lnTo>
                    <a:lnTo>
                      <a:pt x="224" y="55"/>
                    </a:lnTo>
                    <a:lnTo>
                      <a:pt x="225" y="60"/>
                    </a:lnTo>
                    <a:lnTo>
                      <a:pt x="225" y="60"/>
                    </a:lnTo>
                    <a:lnTo>
                      <a:pt x="225" y="61"/>
                    </a:lnTo>
                    <a:lnTo>
                      <a:pt x="225" y="61"/>
                    </a:lnTo>
                    <a:lnTo>
                      <a:pt x="231" y="76"/>
                    </a:lnTo>
                    <a:lnTo>
                      <a:pt x="166" y="76"/>
                    </a:lnTo>
                    <a:lnTo>
                      <a:pt x="166" y="76"/>
                    </a:lnTo>
                    <a:lnTo>
                      <a:pt x="166" y="75"/>
                    </a:lnTo>
                    <a:lnTo>
                      <a:pt x="166" y="75"/>
                    </a:lnTo>
                    <a:close/>
                    <a:moveTo>
                      <a:pt x="166" y="90"/>
                    </a:moveTo>
                    <a:lnTo>
                      <a:pt x="231" y="90"/>
                    </a:lnTo>
                    <a:lnTo>
                      <a:pt x="235" y="90"/>
                    </a:lnTo>
                    <a:lnTo>
                      <a:pt x="235" y="90"/>
                    </a:lnTo>
                    <a:lnTo>
                      <a:pt x="238" y="105"/>
                    </a:lnTo>
                    <a:lnTo>
                      <a:pt x="241" y="119"/>
                    </a:lnTo>
                    <a:lnTo>
                      <a:pt x="243" y="132"/>
                    </a:lnTo>
                    <a:lnTo>
                      <a:pt x="244" y="142"/>
                    </a:lnTo>
                    <a:lnTo>
                      <a:pt x="243" y="142"/>
                    </a:lnTo>
                    <a:lnTo>
                      <a:pt x="243" y="142"/>
                    </a:lnTo>
                    <a:lnTo>
                      <a:pt x="244" y="163"/>
                    </a:lnTo>
                    <a:lnTo>
                      <a:pt x="244" y="434"/>
                    </a:lnTo>
                    <a:lnTo>
                      <a:pt x="153" y="434"/>
                    </a:lnTo>
                    <a:lnTo>
                      <a:pt x="153" y="163"/>
                    </a:lnTo>
                    <a:lnTo>
                      <a:pt x="153" y="163"/>
                    </a:lnTo>
                    <a:lnTo>
                      <a:pt x="154" y="142"/>
                    </a:lnTo>
                    <a:lnTo>
                      <a:pt x="153" y="142"/>
                    </a:lnTo>
                    <a:lnTo>
                      <a:pt x="153" y="142"/>
                    </a:lnTo>
                    <a:lnTo>
                      <a:pt x="154" y="132"/>
                    </a:lnTo>
                    <a:lnTo>
                      <a:pt x="155" y="119"/>
                    </a:lnTo>
                    <a:lnTo>
                      <a:pt x="158" y="105"/>
                    </a:lnTo>
                    <a:lnTo>
                      <a:pt x="162" y="90"/>
                    </a:lnTo>
                    <a:lnTo>
                      <a:pt x="166" y="90"/>
                    </a:lnTo>
                    <a:close/>
                    <a:moveTo>
                      <a:pt x="22" y="378"/>
                    </a:moveTo>
                    <a:lnTo>
                      <a:pt x="22" y="378"/>
                    </a:lnTo>
                    <a:lnTo>
                      <a:pt x="28" y="373"/>
                    </a:lnTo>
                    <a:lnTo>
                      <a:pt x="28" y="373"/>
                    </a:lnTo>
                    <a:lnTo>
                      <a:pt x="46" y="361"/>
                    </a:lnTo>
                    <a:lnTo>
                      <a:pt x="62" y="347"/>
                    </a:lnTo>
                    <a:lnTo>
                      <a:pt x="78" y="333"/>
                    </a:lnTo>
                    <a:lnTo>
                      <a:pt x="92" y="317"/>
                    </a:lnTo>
                    <a:lnTo>
                      <a:pt x="105" y="298"/>
                    </a:lnTo>
                    <a:lnTo>
                      <a:pt x="117" y="280"/>
                    </a:lnTo>
                    <a:lnTo>
                      <a:pt x="127" y="260"/>
                    </a:lnTo>
                    <a:lnTo>
                      <a:pt x="136" y="241"/>
                    </a:lnTo>
                    <a:lnTo>
                      <a:pt x="136" y="241"/>
                    </a:lnTo>
                    <a:lnTo>
                      <a:pt x="135" y="252"/>
                    </a:lnTo>
                    <a:lnTo>
                      <a:pt x="132" y="263"/>
                    </a:lnTo>
                    <a:lnTo>
                      <a:pt x="129" y="273"/>
                    </a:lnTo>
                    <a:lnTo>
                      <a:pt x="125" y="284"/>
                    </a:lnTo>
                    <a:lnTo>
                      <a:pt x="121" y="295"/>
                    </a:lnTo>
                    <a:lnTo>
                      <a:pt x="115" y="305"/>
                    </a:lnTo>
                    <a:lnTo>
                      <a:pt x="109" y="314"/>
                    </a:lnTo>
                    <a:lnTo>
                      <a:pt x="102" y="323"/>
                    </a:lnTo>
                    <a:lnTo>
                      <a:pt x="95" y="333"/>
                    </a:lnTo>
                    <a:lnTo>
                      <a:pt x="86" y="341"/>
                    </a:lnTo>
                    <a:lnTo>
                      <a:pt x="76" y="349"/>
                    </a:lnTo>
                    <a:lnTo>
                      <a:pt x="67" y="357"/>
                    </a:lnTo>
                    <a:lnTo>
                      <a:pt x="56" y="364"/>
                    </a:lnTo>
                    <a:lnTo>
                      <a:pt x="45" y="371"/>
                    </a:lnTo>
                    <a:lnTo>
                      <a:pt x="33" y="377"/>
                    </a:lnTo>
                    <a:lnTo>
                      <a:pt x="21" y="382"/>
                    </a:lnTo>
                    <a:lnTo>
                      <a:pt x="20" y="384"/>
                    </a:lnTo>
                    <a:lnTo>
                      <a:pt x="20" y="384"/>
                    </a:lnTo>
                    <a:lnTo>
                      <a:pt x="19" y="384"/>
                    </a:lnTo>
                    <a:lnTo>
                      <a:pt x="19" y="384"/>
                    </a:lnTo>
                    <a:lnTo>
                      <a:pt x="20" y="380"/>
                    </a:lnTo>
                    <a:lnTo>
                      <a:pt x="22" y="378"/>
                    </a:lnTo>
                    <a:lnTo>
                      <a:pt x="22" y="378"/>
                    </a:lnTo>
                    <a:close/>
                    <a:moveTo>
                      <a:pt x="15" y="428"/>
                    </a:moveTo>
                    <a:lnTo>
                      <a:pt x="15" y="428"/>
                    </a:lnTo>
                    <a:lnTo>
                      <a:pt x="15" y="418"/>
                    </a:lnTo>
                    <a:lnTo>
                      <a:pt x="16" y="409"/>
                    </a:lnTo>
                    <a:lnTo>
                      <a:pt x="18" y="403"/>
                    </a:lnTo>
                    <a:lnTo>
                      <a:pt x="19" y="401"/>
                    </a:lnTo>
                    <a:lnTo>
                      <a:pt x="21" y="400"/>
                    </a:lnTo>
                    <a:lnTo>
                      <a:pt x="21" y="400"/>
                    </a:lnTo>
                    <a:lnTo>
                      <a:pt x="27" y="395"/>
                    </a:lnTo>
                    <a:lnTo>
                      <a:pt x="27" y="395"/>
                    </a:lnTo>
                    <a:lnTo>
                      <a:pt x="46" y="386"/>
                    </a:lnTo>
                    <a:lnTo>
                      <a:pt x="64" y="375"/>
                    </a:lnTo>
                    <a:lnTo>
                      <a:pt x="82" y="364"/>
                    </a:lnTo>
                    <a:lnTo>
                      <a:pt x="97" y="351"/>
                    </a:lnTo>
                    <a:lnTo>
                      <a:pt x="110" y="337"/>
                    </a:lnTo>
                    <a:lnTo>
                      <a:pt x="121" y="322"/>
                    </a:lnTo>
                    <a:lnTo>
                      <a:pt x="130" y="306"/>
                    </a:lnTo>
                    <a:lnTo>
                      <a:pt x="139" y="290"/>
                    </a:lnTo>
                    <a:lnTo>
                      <a:pt x="139" y="434"/>
                    </a:lnTo>
                    <a:lnTo>
                      <a:pt x="139" y="436"/>
                    </a:lnTo>
                    <a:lnTo>
                      <a:pt x="125" y="436"/>
                    </a:lnTo>
                    <a:lnTo>
                      <a:pt x="125" y="436"/>
                    </a:lnTo>
                    <a:lnTo>
                      <a:pt x="125" y="425"/>
                    </a:lnTo>
                    <a:lnTo>
                      <a:pt x="123" y="413"/>
                    </a:lnTo>
                    <a:lnTo>
                      <a:pt x="121" y="401"/>
                    </a:lnTo>
                    <a:lnTo>
                      <a:pt x="116" y="391"/>
                    </a:lnTo>
                    <a:lnTo>
                      <a:pt x="112" y="382"/>
                    </a:lnTo>
                    <a:lnTo>
                      <a:pt x="106" y="375"/>
                    </a:lnTo>
                    <a:lnTo>
                      <a:pt x="103" y="373"/>
                    </a:lnTo>
                    <a:lnTo>
                      <a:pt x="99" y="371"/>
                    </a:lnTo>
                    <a:lnTo>
                      <a:pt x="96" y="369"/>
                    </a:lnTo>
                    <a:lnTo>
                      <a:pt x="91" y="369"/>
                    </a:lnTo>
                    <a:lnTo>
                      <a:pt x="91" y="369"/>
                    </a:lnTo>
                    <a:lnTo>
                      <a:pt x="87" y="369"/>
                    </a:lnTo>
                    <a:lnTo>
                      <a:pt x="83" y="371"/>
                    </a:lnTo>
                    <a:lnTo>
                      <a:pt x="79" y="373"/>
                    </a:lnTo>
                    <a:lnTo>
                      <a:pt x="76" y="375"/>
                    </a:lnTo>
                    <a:lnTo>
                      <a:pt x="71" y="382"/>
                    </a:lnTo>
                    <a:lnTo>
                      <a:pt x="65" y="391"/>
                    </a:lnTo>
                    <a:lnTo>
                      <a:pt x="62" y="401"/>
                    </a:lnTo>
                    <a:lnTo>
                      <a:pt x="60" y="413"/>
                    </a:lnTo>
                    <a:lnTo>
                      <a:pt x="58" y="425"/>
                    </a:lnTo>
                    <a:lnTo>
                      <a:pt x="57" y="436"/>
                    </a:lnTo>
                    <a:lnTo>
                      <a:pt x="15" y="436"/>
                    </a:lnTo>
                    <a:lnTo>
                      <a:pt x="15" y="436"/>
                    </a:lnTo>
                    <a:lnTo>
                      <a:pt x="15" y="428"/>
                    </a:lnTo>
                    <a:lnTo>
                      <a:pt x="15" y="428"/>
                    </a:lnTo>
                    <a:close/>
                    <a:moveTo>
                      <a:pt x="111" y="436"/>
                    </a:moveTo>
                    <a:lnTo>
                      <a:pt x="72" y="436"/>
                    </a:lnTo>
                    <a:lnTo>
                      <a:pt x="72" y="436"/>
                    </a:lnTo>
                    <a:lnTo>
                      <a:pt x="72" y="426"/>
                    </a:lnTo>
                    <a:lnTo>
                      <a:pt x="74" y="416"/>
                    </a:lnTo>
                    <a:lnTo>
                      <a:pt x="75" y="406"/>
                    </a:lnTo>
                    <a:lnTo>
                      <a:pt x="78" y="399"/>
                    </a:lnTo>
                    <a:lnTo>
                      <a:pt x="81" y="392"/>
                    </a:lnTo>
                    <a:lnTo>
                      <a:pt x="84" y="388"/>
                    </a:lnTo>
                    <a:lnTo>
                      <a:pt x="87" y="385"/>
                    </a:lnTo>
                    <a:lnTo>
                      <a:pt x="91" y="384"/>
                    </a:lnTo>
                    <a:lnTo>
                      <a:pt x="91" y="384"/>
                    </a:lnTo>
                    <a:lnTo>
                      <a:pt x="95" y="385"/>
                    </a:lnTo>
                    <a:lnTo>
                      <a:pt x="99" y="388"/>
                    </a:lnTo>
                    <a:lnTo>
                      <a:pt x="102" y="392"/>
                    </a:lnTo>
                    <a:lnTo>
                      <a:pt x="104" y="399"/>
                    </a:lnTo>
                    <a:lnTo>
                      <a:pt x="108" y="406"/>
                    </a:lnTo>
                    <a:lnTo>
                      <a:pt x="109" y="416"/>
                    </a:lnTo>
                    <a:lnTo>
                      <a:pt x="111" y="426"/>
                    </a:lnTo>
                    <a:lnTo>
                      <a:pt x="111" y="436"/>
                    </a:lnTo>
                    <a:lnTo>
                      <a:pt x="111" y="436"/>
                    </a:lnTo>
                    <a:close/>
                    <a:moveTo>
                      <a:pt x="111" y="460"/>
                    </a:moveTo>
                    <a:lnTo>
                      <a:pt x="72" y="460"/>
                    </a:lnTo>
                    <a:lnTo>
                      <a:pt x="72" y="460"/>
                    </a:lnTo>
                    <a:lnTo>
                      <a:pt x="72" y="450"/>
                    </a:lnTo>
                    <a:lnTo>
                      <a:pt x="111" y="450"/>
                    </a:lnTo>
                    <a:lnTo>
                      <a:pt x="111" y="450"/>
                    </a:lnTo>
                    <a:lnTo>
                      <a:pt x="111" y="460"/>
                    </a:lnTo>
                    <a:lnTo>
                      <a:pt x="111" y="460"/>
                    </a:lnTo>
                    <a:close/>
                    <a:moveTo>
                      <a:pt x="153" y="461"/>
                    </a:moveTo>
                    <a:lnTo>
                      <a:pt x="153" y="461"/>
                    </a:lnTo>
                    <a:lnTo>
                      <a:pt x="152" y="448"/>
                    </a:lnTo>
                    <a:lnTo>
                      <a:pt x="153" y="448"/>
                    </a:lnTo>
                    <a:lnTo>
                      <a:pt x="244" y="448"/>
                    </a:lnTo>
                    <a:lnTo>
                      <a:pt x="245" y="448"/>
                    </a:lnTo>
                    <a:lnTo>
                      <a:pt x="245" y="448"/>
                    </a:lnTo>
                    <a:lnTo>
                      <a:pt x="244" y="461"/>
                    </a:lnTo>
                    <a:lnTo>
                      <a:pt x="153" y="461"/>
                    </a:lnTo>
                    <a:close/>
                    <a:moveTo>
                      <a:pt x="325" y="460"/>
                    </a:moveTo>
                    <a:lnTo>
                      <a:pt x="286" y="460"/>
                    </a:lnTo>
                    <a:lnTo>
                      <a:pt x="286" y="460"/>
                    </a:lnTo>
                    <a:lnTo>
                      <a:pt x="285" y="450"/>
                    </a:lnTo>
                    <a:lnTo>
                      <a:pt x="325" y="450"/>
                    </a:lnTo>
                    <a:lnTo>
                      <a:pt x="325" y="450"/>
                    </a:lnTo>
                    <a:lnTo>
                      <a:pt x="325" y="460"/>
                    </a:lnTo>
                    <a:lnTo>
                      <a:pt x="325" y="460"/>
                    </a:lnTo>
                    <a:close/>
                    <a:moveTo>
                      <a:pt x="286" y="436"/>
                    </a:moveTo>
                    <a:lnTo>
                      <a:pt x="286" y="436"/>
                    </a:lnTo>
                    <a:lnTo>
                      <a:pt x="286" y="426"/>
                    </a:lnTo>
                    <a:lnTo>
                      <a:pt x="288" y="416"/>
                    </a:lnTo>
                    <a:lnTo>
                      <a:pt x="289" y="406"/>
                    </a:lnTo>
                    <a:lnTo>
                      <a:pt x="292" y="399"/>
                    </a:lnTo>
                    <a:lnTo>
                      <a:pt x="294" y="392"/>
                    </a:lnTo>
                    <a:lnTo>
                      <a:pt x="298" y="388"/>
                    </a:lnTo>
                    <a:lnTo>
                      <a:pt x="301" y="385"/>
                    </a:lnTo>
                    <a:lnTo>
                      <a:pt x="305" y="384"/>
                    </a:lnTo>
                    <a:lnTo>
                      <a:pt x="305" y="384"/>
                    </a:lnTo>
                    <a:lnTo>
                      <a:pt x="308" y="385"/>
                    </a:lnTo>
                    <a:lnTo>
                      <a:pt x="313" y="388"/>
                    </a:lnTo>
                    <a:lnTo>
                      <a:pt x="316" y="392"/>
                    </a:lnTo>
                    <a:lnTo>
                      <a:pt x="318" y="399"/>
                    </a:lnTo>
                    <a:lnTo>
                      <a:pt x="320" y="406"/>
                    </a:lnTo>
                    <a:lnTo>
                      <a:pt x="322" y="416"/>
                    </a:lnTo>
                    <a:lnTo>
                      <a:pt x="325" y="426"/>
                    </a:lnTo>
                    <a:lnTo>
                      <a:pt x="325" y="436"/>
                    </a:lnTo>
                    <a:lnTo>
                      <a:pt x="286" y="436"/>
                    </a:lnTo>
                    <a:close/>
                    <a:moveTo>
                      <a:pt x="339" y="436"/>
                    </a:moveTo>
                    <a:lnTo>
                      <a:pt x="339" y="436"/>
                    </a:lnTo>
                    <a:lnTo>
                      <a:pt x="339" y="425"/>
                    </a:lnTo>
                    <a:lnTo>
                      <a:pt x="337" y="413"/>
                    </a:lnTo>
                    <a:lnTo>
                      <a:pt x="334" y="401"/>
                    </a:lnTo>
                    <a:lnTo>
                      <a:pt x="330" y="391"/>
                    </a:lnTo>
                    <a:lnTo>
                      <a:pt x="326" y="382"/>
                    </a:lnTo>
                    <a:lnTo>
                      <a:pt x="320" y="375"/>
                    </a:lnTo>
                    <a:lnTo>
                      <a:pt x="317" y="373"/>
                    </a:lnTo>
                    <a:lnTo>
                      <a:pt x="313" y="371"/>
                    </a:lnTo>
                    <a:lnTo>
                      <a:pt x="310" y="369"/>
                    </a:lnTo>
                    <a:lnTo>
                      <a:pt x="305" y="369"/>
                    </a:lnTo>
                    <a:lnTo>
                      <a:pt x="305" y="369"/>
                    </a:lnTo>
                    <a:lnTo>
                      <a:pt x="301" y="369"/>
                    </a:lnTo>
                    <a:lnTo>
                      <a:pt x="297" y="371"/>
                    </a:lnTo>
                    <a:lnTo>
                      <a:pt x="293" y="373"/>
                    </a:lnTo>
                    <a:lnTo>
                      <a:pt x="290" y="375"/>
                    </a:lnTo>
                    <a:lnTo>
                      <a:pt x="285" y="382"/>
                    </a:lnTo>
                    <a:lnTo>
                      <a:pt x="279" y="391"/>
                    </a:lnTo>
                    <a:lnTo>
                      <a:pt x="276" y="401"/>
                    </a:lnTo>
                    <a:lnTo>
                      <a:pt x="274" y="413"/>
                    </a:lnTo>
                    <a:lnTo>
                      <a:pt x="272" y="425"/>
                    </a:lnTo>
                    <a:lnTo>
                      <a:pt x="271" y="436"/>
                    </a:lnTo>
                    <a:lnTo>
                      <a:pt x="258" y="436"/>
                    </a:lnTo>
                    <a:lnTo>
                      <a:pt x="258" y="434"/>
                    </a:lnTo>
                    <a:lnTo>
                      <a:pt x="258" y="292"/>
                    </a:lnTo>
                    <a:lnTo>
                      <a:pt x="258" y="292"/>
                    </a:lnTo>
                    <a:lnTo>
                      <a:pt x="266" y="308"/>
                    </a:lnTo>
                    <a:lnTo>
                      <a:pt x="276" y="323"/>
                    </a:lnTo>
                    <a:lnTo>
                      <a:pt x="288" y="337"/>
                    </a:lnTo>
                    <a:lnTo>
                      <a:pt x="301" y="351"/>
                    </a:lnTo>
                    <a:lnTo>
                      <a:pt x="316" y="364"/>
                    </a:lnTo>
                    <a:lnTo>
                      <a:pt x="332" y="376"/>
                    </a:lnTo>
                    <a:lnTo>
                      <a:pt x="351" y="386"/>
                    </a:lnTo>
                    <a:lnTo>
                      <a:pt x="370" y="395"/>
                    </a:lnTo>
                    <a:lnTo>
                      <a:pt x="375" y="400"/>
                    </a:lnTo>
                    <a:lnTo>
                      <a:pt x="375" y="400"/>
                    </a:lnTo>
                    <a:lnTo>
                      <a:pt x="379" y="403"/>
                    </a:lnTo>
                    <a:lnTo>
                      <a:pt x="381" y="409"/>
                    </a:lnTo>
                    <a:lnTo>
                      <a:pt x="382" y="418"/>
                    </a:lnTo>
                    <a:lnTo>
                      <a:pt x="382" y="427"/>
                    </a:lnTo>
                    <a:lnTo>
                      <a:pt x="382" y="427"/>
                    </a:lnTo>
                    <a:lnTo>
                      <a:pt x="382" y="436"/>
                    </a:lnTo>
                    <a:lnTo>
                      <a:pt x="339" y="436"/>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72" name="Freeform 87">
                <a:extLst>
                  <a:ext uri="{FF2B5EF4-FFF2-40B4-BE49-F238E27FC236}">
                    <a16:creationId xmlns:a16="http://schemas.microsoft.com/office/drawing/2014/main" id="{8B8C105B-39C7-47C6-B7C9-1DAC1884D5FC}"/>
                  </a:ext>
                </a:extLst>
              </p:cNvPr>
              <p:cNvSpPr/>
              <p:nvPr/>
            </p:nvSpPr>
            <p:spPr bwMode="auto">
              <a:xfrm>
                <a:off x="4313238" y="3270250"/>
                <a:ext cx="106363" cy="34925"/>
              </a:xfrm>
              <a:custGeom>
                <a:avLst/>
                <a:gdLst>
                  <a:gd name="T0" fmla="*/ 13 w 67"/>
                  <a:gd name="T1" fmla="*/ 20 h 22"/>
                  <a:gd name="T2" fmla="*/ 13 w 67"/>
                  <a:gd name="T3" fmla="*/ 20 h 22"/>
                  <a:gd name="T4" fmla="*/ 15 w 67"/>
                  <a:gd name="T5" fmla="*/ 18 h 22"/>
                  <a:gd name="T6" fmla="*/ 20 w 67"/>
                  <a:gd name="T7" fmla="*/ 16 h 22"/>
                  <a:gd name="T8" fmla="*/ 26 w 67"/>
                  <a:gd name="T9" fmla="*/ 15 h 22"/>
                  <a:gd name="T10" fmla="*/ 33 w 67"/>
                  <a:gd name="T11" fmla="*/ 14 h 22"/>
                  <a:gd name="T12" fmla="*/ 33 w 67"/>
                  <a:gd name="T13" fmla="*/ 14 h 22"/>
                  <a:gd name="T14" fmla="*/ 41 w 67"/>
                  <a:gd name="T15" fmla="*/ 15 h 22"/>
                  <a:gd name="T16" fmla="*/ 46 w 67"/>
                  <a:gd name="T17" fmla="*/ 16 h 22"/>
                  <a:gd name="T18" fmla="*/ 52 w 67"/>
                  <a:gd name="T19" fmla="*/ 18 h 22"/>
                  <a:gd name="T20" fmla="*/ 54 w 67"/>
                  <a:gd name="T21" fmla="*/ 20 h 22"/>
                  <a:gd name="T22" fmla="*/ 54 w 67"/>
                  <a:gd name="T23" fmla="*/ 20 h 22"/>
                  <a:gd name="T24" fmla="*/ 57 w 67"/>
                  <a:gd name="T25" fmla="*/ 22 h 22"/>
                  <a:gd name="T26" fmla="*/ 59 w 67"/>
                  <a:gd name="T27" fmla="*/ 22 h 22"/>
                  <a:gd name="T28" fmla="*/ 59 w 67"/>
                  <a:gd name="T29" fmla="*/ 22 h 22"/>
                  <a:gd name="T30" fmla="*/ 62 w 67"/>
                  <a:gd name="T31" fmla="*/ 22 h 22"/>
                  <a:gd name="T32" fmla="*/ 65 w 67"/>
                  <a:gd name="T33" fmla="*/ 20 h 22"/>
                  <a:gd name="T34" fmla="*/ 65 w 67"/>
                  <a:gd name="T35" fmla="*/ 20 h 22"/>
                  <a:gd name="T36" fmla="*/ 66 w 67"/>
                  <a:gd name="T37" fmla="*/ 18 h 22"/>
                  <a:gd name="T38" fmla="*/ 67 w 67"/>
                  <a:gd name="T39" fmla="*/ 16 h 22"/>
                  <a:gd name="T40" fmla="*/ 66 w 67"/>
                  <a:gd name="T41" fmla="*/ 13 h 22"/>
                  <a:gd name="T42" fmla="*/ 65 w 67"/>
                  <a:gd name="T43" fmla="*/ 10 h 22"/>
                  <a:gd name="T44" fmla="*/ 65 w 67"/>
                  <a:gd name="T45" fmla="*/ 10 h 22"/>
                  <a:gd name="T46" fmla="*/ 59 w 67"/>
                  <a:gd name="T47" fmla="*/ 6 h 22"/>
                  <a:gd name="T48" fmla="*/ 52 w 67"/>
                  <a:gd name="T49" fmla="*/ 3 h 22"/>
                  <a:gd name="T50" fmla="*/ 43 w 67"/>
                  <a:gd name="T51" fmla="*/ 1 h 22"/>
                  <a:gd name="T52" fmla="*/ 33 w 67"/>
                  <a:gd name="T53" fmla="*/ 0 h 22"/>
                  <a:gd name="T54" fmla="*/ 33 w 67"/>
                  <a:gd name="T55" fmla="*/ 0 h 22"/>
                  <a:gd name="T56" fmla="*/ 24 w 67"/>
                  <a:gd name="T57" fmla="*/ 1 h 22"/>
                  <a:gd name="T58" fmla="*/ 15 w 67"/>
                  <a:gd name="T59" fmla="*/ 3 h 22"/>
                  <a:gd name="T60" fmla="*/ 7 w 67"/>
                  <a:gd name="T61" fmla="*/ 6 h 22"/>
                  <a:gd name="T62" fmla="*/ 2 w 67"/>
                  <a:gd name="T63" fmla="*/ 10 h 22"/>
                  <a:gd name="T64" fmla="*/ 2 w 67"/>
                  <a:gd name="T65" fmla="*/ 10 h 22"/>
                  <a:gd name="T66" fmla="*/ 1 w 67"/>
                  <a:gd name="T67" fmla="*/ 13 h 22"/>
                  <a:gd name="T68" fmla="*/ 0 w 67"/>
                  <a:gd name="T69" fmla="*/ 16 h 22"/>
                  <a:gd name="T70" fmla="*/ 1 w 67"/>
                  <a:gd name="T71" fmla="*/ 18 h 22"/>
                  <a:gd name="T72" fmla="*/ 2 w 67"/>
                  <a:gd name="T73" fmla="*/ 20 h 22"/>
                  <a:gd name="T74" fmla="*/ 2 w 67"/>
                  <a:gd name="T75" fmla="*/ 20 h 22"/>
                  <a:gd name="T76" fmla="*/ 5 w 67"/>
                  <a:gd name="T77" fmla="*/ 22 h 22"/>
                  <a:gd name="T78" fmla="*/ 7 w 67"/>
                  <a:gd name="T79" fmla="*/ 22 h 22"/>
                  <a:gd name="T80" fmla="*/ 10 w 67"/>
                  <a:gd name="T81" fmla="*/ 21 h 22"/>
                  <a:gd name="T82" fmla="*/ 13 w 67"/>
                  <a:gd name="T83" fmla="*/ 20 h 22"/>
                  <a:gd name="T84" fmla="*/ 13 w 67"/>
                  <a:gd name="T85"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7" h="22">
                    <a:moveTo>
                      <a:pt x="13" y="20"/>
                    </a:moveTo>
                    <a:lnTo>
                      <a:pt x="13" y="20"/>
                    </a:lnTo>
                    <a:lnTo>
                      <a:pt x="15" y="18"/>
                    </a:lnTo>
                    <a:lnTo>
                      <a:pt x="20" y="16"/>
                    </a:lnTo>
                    <a:lnTo>
                      <a:pt x="26" y="15"/>
                    </a:lnTo>
                    <a:lnTo>
                      <a:pt x="33" y="14"/>
                    </a:lnTo>
                    <a:lnTo>
                      <a:pt x="33" y="14"/>
                    </a:lnTo>
                    <a:lnTo>
                      <a:pt x="41" y="15"/>
                    </a:lnTo>
                    <a:lnTo>
                      <a:pt x="46" y="16"/>
                    </a:lnTo>
                    <a:lnTo>
                      <a:pt x="52" y="18"/>
                    </a:lnTo>
                    <a:lnTo>
                      <a:pt x="54" y="20"/>
                    </a:lnTo>
                    <a:lnTo>
                      <a:pt x="54" y="20"/>
                    </a:lnTo>
                    <a:lnTo>
                      <a:pt x="57" y="22"/>
                    </a:lnTo>
                    <a:lnTo>
                      <a:pt x="59" y="22"/>
                    </a:lnTo>
                    <a:lnTo>
                      <a:pt x="59" y="22"/>
                    </a:lnTo>
                    <a:lnTo>
                      <a:pt x="62" y="22"/>
                    </a:lnTo>
                    <a:lnTo>
                      <a:pt x="65" y="20"/>
                    </a:lnTo>
                    <a:lnTo>
                      <a:pt x="65" y="20"/>
                    </a:lnTo>
                    <a:lnTo>
                      <a:pt x="66" y="18"/>
                    </a:lnTo>
                    <a:lnTo>
                      <a:pt x="67" y="16"/>
                    </a:lnTo>
                    <a:lnTo>
                      <a:pt x="66" y="13"/>
                    </a:lnTo>
                    <a:lnTo>
                      <a:pt x="65" y="10"/>
                    </a:lnTo>
                    <a:lnTo>
                      <a:pt x="65" y="10"/>
                    </a:lnTo>
                    <a:lnTo>
                      <a:pt x="59" y="6"/>
                    </a:lnTo>
                    <a:lnTo>
                      <a:pt x="52" y="3"/>
                    </a:lnTo>
                    <a:lnTo>
                      <a:pt x="43" y="1"/>
                    </a:lnTo>
                    <a:lnTo>
                      <a:pt x="33" y="0"/>
                    </a:lnTo>
                    <a:lnTo>
                      <a:pt x="33" y="0"/>
                    </a:lnTo>
                    <a:lnTo>
                      <a:pt x="24" y="1"/>
                    </a:lnTo>
                    <a:lnTo>
                      <a:pt x="15" y="3"/>
                    </a:lnTo>
                    <a:lnTo>
                      <a:pt x="7" y="6"/>
                    </a:lnTo>
                    <a:lnTo>
                      <a:pt x="2" y="10"/>
                    </a:lnTo>
                    <a:lnTo>
                      <a:pt x="2" y="10"/>
                    </a:lnTo>
                    <a:lnTo>
                      <a:pt x="1" y="13"/>
                    </a:lnTo>
                    <a:lnTo>
                      <a:pt x="0" y="16"/>
                    </a:lnTo>
                    <a:lnTo>
                      <a:pt x="1" y="18"/>
                    </a:lnTo>
                    <a:lnTo>
                      <a:pt x="2" y="20"/>
                    </a:lnTo>
                    <a:lnTo>
                      <a:pt x="2" y="20"/>
                    </a:lnTo>
                    <a:lnTo>
                      <a:pt x="5" y="22"/>
                    </a:lnTo>
                    <a:lnTo>
                      <a:pt x="7" y="22"/>
                    </a:lnTo>
                    <a:lnTo>
                      <a:pt x="10" y="21"/>
                    </a:lnTo>
                    <a:lnTo>
                      <a:pt x="13" y="20"/>
                    </a:lnTo>
                    <a:lnTo>
                      <a:pt x="13" y="20"/>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sp>
          <p:nvSpPr>
            <p:cNvPr id="33" name="Oval 56">
              <a:extLst>
                <a:ext uri="{FF2B5EF4-FFF2-40B4-BE49-F238E27FC236}">
                  <a16:creationId xmlns:a16="http://schemas.microsoft.com/office/drawing/2014/main" id="{80E63423-9AE2-4D1F-ACA9-A591EA7BC55F}"/>
                </a:ext>
              </a:extLst>
            </p:cNvPr>
            <p:cNvSpPr/>
            <p:nvPr/>
          </p:nvSpPr>
          <p:spPr>
            <a:xfrm>
              <a:off x="7620642" y="2706377"/>
              <a:ext cx="357498" cy="357498"/>
            </a:xfrm>
            <a:prstGeom prst="ellipse">
              <a:avLst/>
            </a:prstGeom>
            <a:gradFill flip="none" rotWithShape="1">
              <a:gsLst>
                <a:gs pos="87000">
                  <a:srgbClr val="0D1325"/>
                </a:gs>
                <a:gs pos="0">
                  <a:srgbClr val="54D0CA"/>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grpSp>
          <p:nvGrpSpPr>
            <p:cNvPr id="34" name="Group 88">
              <a:extLst>
                <a:ext uri="{FF2B5EF4-FFF2-40B4-BE49-F238E27FC236}">
                  <a16:creationId xmlns:a16="http://schemas.microsoft.com/office/drawing/2014/main" id="{72937FA2-3A53-42D7-BF0B-4FFBA1B5148F}"/>
                </a:ext>
              </a:extLst>
            </p:cNvPr>
            <p:cNvGrpSpPr/>
            <p:nvPr/>
          </p:nvGrpSpPr>
          <p:grpSpPr>
            <a:xfrm>
              <a:off x="7710642" y="2813209"/>
              <a:ext cx="177498" cy="143834"/>
              <a:chOff x="5145088" y="3205163"/>
              <a:chExt cx="736600" cy="596900"/>
            </a:xfrm>
            <a:solidFill>
              <a:schemeClr val="bg1"/>
            </a:solidFill>
          </p:grpSpPr>
          <p:sp>
            <p:nvSpPr>
              <p:cNvPr id="65" name="Freeform 89">
                <a:extLst>
                  <a:ext uri="{FF2B5EF4-FFF2-40B4-BE49-F238E27FC236}">
                    <a16:creationId xmlns:a16="http://schemas.microsoft.com/office/drawing/2014/main" id="{896C423D-F099-44AD-A828-5669FF0E098C}"/>
                  </a:ext>
                </a:extLst>
              </p:cNvPr>
              <p:cNvSpPr>
                <a:spLocks noEditPoints="1"/>
              </p:cNvSpPr>
              <p:nvPr/>
            </p:nvSpPr>
            <p:spPr bwMode="auto">
              <a:xfrm>
                <a:off x="5145088" y="3205163"/>
                <a:ext cx="736600" cy="596900"/>
              </a:xfrm>
              <a:custGeom>
                <a:avLst/>
                <a:gdLst>
                  <a:gd name="T0" fmla="*/ 464 w 464"/>
                  <a:gd name="T1" fmla="*/ 52 h 376"/>
                  <a:gd name="T2" fmla="*/ 464 w 464"/>
                  <a:gd name="T3" fmla="*/ 0 h 376"/>
                  <a:gd name="T4" fmla="*/ 0 w 464"/>
                  <a:gd name="T5" fmla="*/ 0 h 376"/>
                  <a:gd name="T6" fmla="*/ 0 w 464"/>
                  <a:gd name="T7" fmla="*/ 52 h 376"/>
                  <a:gd name="T8" fmla="*/ 10 w 464"/>
                  <a:gd name="T9" fmla="*/ 52 h 376"/>
                  <a:gd name="T10" fmla="*/ 10 w 464"/>
                  <a:gd name="T11" fmla="*/ 281 h 376"/>
                  <a:gd name="T12" fmla="*/ 0 w 464"/>
                  <a:gd name="T13" fmla="*/ 281 h 376"/>
                  <a:gd name="T14" fmla="*/ 0 w 464"/>
                  <a:gd name="T15" fmla="*/ 320 h 376"/>
                  <a:gd name="T16" fmla="*/ 153 w 464"/>
                  <a:gd name="T17" fmla="*/ 320 h 376"/>
                  <a:gd name="T18" fmla="*/ 115 w 464"/>
                  <a:gd name="T19" fmla="*/ 368 h 376"/>
                  <a:gd name="T20" fmla="*/ 126 w 464"/>
                  <a:gd name="T21" fmla="*/ 376 h 376"/>
                  <a:gd name="T22" fmla="*/ 171 w 464"/>
                  <a:gd name="T23" fmla="*/ 320 h 376"/>
                  <a:gd name="T24" fmla="*/ 224 w 464"/>
                  <a:gd name="T25" fmla="*/ 320 h 376"/>
                  <a:gd name="T26" fmla="*/ 224 w 464"/>
                  <a:gd name="T27" fmla="*/ 372 h 376"/>
                  <a:gd name="T28" fmla="*/ 238 w 464"/>
                  <a:gd name="T29" fmla="*/ 372 h 376"/>
                  <a:gd name="T30" fmla="*/ 238 w 464"/>
                  <a:gd name="T31" fmla="*/ 320 h 376"/>
                  <a:gd name="T32" fmla="*/ 292 w 464"/>
                  <a:gd name="T33" fmla="*/ 320 h 376"/>
                  <a:gd name="T34" fmla="*/ 337 w 464"/>
                  <a:gd name="T35" fmla="*/ 376 h 376"/>
                  <a:gd name="T36" fmla="*/ 348 w 464"/>
                  <a:gd name="T37" fmla="*/ 368 h 376"/>
                  <a:gd name="T38" fmla="*/ 310 w 464"/>
                  <a:gd name="T39" fmla="*/ 320 h 376"/>
                  <a:gd name="T40" fmla="*/ 464 w 464"/>
                  <a:gd name="T41" fmla="*/ 320 h 376"/>
                  <a:gd name="T42" fmla="*/ 464 w 464"/>
                  <a:gd name="T43" fmla="*/ 281 h 376"/>
                  <a:gd name="T44" fmla="*/ 452 w 464"/>
                  <a:gd name="T45" fmla="*/ 281 h 376"/>
                  <a:gd name="T46" fmla="*/ 452 w 464"/>
                  <a:gd name="T47" fmla="*/ 52 h 376"/>
                  <a:gd name="T48" fmla="*/ 464 w 464"/>
                  <a:gd name="T49" fmla="*/ 52 h 376"/>
                  <a:gd name="T50" fmla="*/ 449 w 464"/>
                  <a:gd name="T51" fmla="*/ 306 h 376"/>
                  <a:gd name="T52" fmla="*/ 14 w 464"/>
                  <a:gd name="T53" fmla="*/ 306 h 376"/>
                  <a:gd name="T54" fmla="*/ 14 w 464"/>
                  <a:gd name="T55" fmla="*/ 295 h 376"/>
                  <a:gd name="T56" fmla="*/ 449 w 464"/>
                  <a:gd name="T57" fmla="*/ 295 h 376"/>
                  <a:gd name="T58" fmla="*/ 449 w 464"/>
                  <a:gd name="T59" fmla="*/ 306 h 376"/>
                  <a:gd name="T60" fmla="*/ 14 w 464"/>
                  <a:gd name="T61" fmla="*/ 14 h 376"/>
                  <a:gd name="T62" fmla="*/ 449 w 464"/>
                  <a:gd name="T63" fmla="*/ 14 h 376"/>
                  <a:gd name="T64" fmla="*/ 449 w 464"/>
                  <a:gd name="T65" fmla="*/ 38 h 376"/>
                  <a:gd name="T66" fmla="*/ 14 w 464"/>
                  <a:gd name="T67" fmla="*/ 38 h 376"/>
                  <a:gd name="T68" fmla="*/ 14 w 464"/>
                  <a:gd name="T69" fmla="*/ 14 h 376"/>
                  <a:gd name="T70" fmla="*/ 438 w 464"/>
                  <a:gd name="T71" fmla="*/ 280 h 376"/>
                  <a:gd name="T72" fmla="*/ 26 w 464"/>
                  <a:gd name="T73" fmla="*/ 280 h 376"/>
                  <a:gd name="T74" fmla="*/ 26 w 464"/>
                  <a:gd name="T75" fmla="*/ 52 h 376"/>
                  <a:gd name="T76" fmla="*/ 438 w 464"/>
                  <a:gd name="T77" fmla="*/ 52 h 376"/>
                  <a:gd name="T78" fmla="*/ 438 w 464"/>
                  <a:gd name="T79" fmla="*/ 28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4" h="376">
                    <a:moveTo>
                      <a:pt x="464" y="52"/>
                    </a:moveTo>
                    <a:lnTo>
                      <a:pt x="464" y="0"/>
                    </a:lnTo>
                    <a:lnTo>
                      <a:pt x="0" y="0"/>
                    </a:lnTo>
                    <a:lnTo>
                      <a:pt x="0" y="52"/>
                    </a:lnTo>
                    <a:lnTo>
                      <a:pt x="10" y="52"/>
                    </a:lnTo>
                    <a:lnTo>
                      <a:pt x="10" y="281"/>
                    </a:lnTo>
                    <a:lnTo>
                      <a:pt x="0" y="281"/>
                    </a:lnTo>
                    <a:lnTo>
                      <a:pt x="0" y="320"/>
                    </a:lnTo>
                    <a:lnTo>
                      <a:pt x="153" y="320"/>
                    </a:lnTo>
                    <a:lnTo>
                      <a:pt x="115" y="368"/>
                    </a:lnTo>
                    <a:lnTo>
                      <a:pt x="126" y="376"/>
                    </a:lnTo>
                    <a:lnTo>
                      <a:pt x="171" y="320"/>
                    </a:lnTo>
                    <a:lnTo>
                      <a:pt x="224" y="320"/>
                    </a:lnTo>
                    <a:lnTo>
                      <a:pt x="224" y="372"/>
                    </a:lnTo>
                    <a:lnTo>
                      <a:pt x="238" y="372"/>
                    </a:lnTo>
                    <a:lnTo>
                      <a:pt x="238" y="320"/>
                    </a:lnTo>
                    <a:lnTo>
                      <a:pt x="292" y="320"/>
                    </a:lnTo>
                    <a:lnTo>
                      <a:pt x="337" y="376"/>
                    </a:lnTo>
                    <a:lnTo>
                      <a:pt x="348" y="368"/>
                    </a:lnTo>
                    <a:lnTo>
                      <a:pt x="310" y="320"/>
                    </a:lnTo>
                    <a:lnTo>
                      <a:pt x="464" y="320"/>
                    </a:lnTo>
                    <a:lnTo>
                      <a:pt x="464" y="281"/>
                    </a:lnTo>
                    <a:lnTo>
                      <a:pt x="452" y="281"/>
                    </a:lnTo>
                    <a:lnTo>
                      <a:pt x="452" y="52"/>
                    </a:lnTo>
                    <a:lnTo>
                      <a:pt x="464" y="52"/>
                    </a:lnTo>
                    <a:close/>
                    <a:moveTo>
                      <a:pt x="449" y="306"/>
                    </a:moveTo>
                    <a:lnTo>
                      <a:pt x="14" y="306"/>
                    </a:lnTo>
                    <a:lnTo>
                      <a:pt x="14" y="295"/>
                    </a:lnTo>
                    <a:lnTo>
                      <a:pt x="449" y="295"/>
                    </a:lnTo>
                    <a:lnTo>
                      <a:pt x="449" y="306"/>
                    </a:lnTo>
                    <a:close/>
                    <a:moveTo>
                      <a:pt x="14" y="14"/>
                    </a:moveTo>
                    <a:lnTo>
                      <a:pt x="449" y="14"/>
                    </a:lnTo>
                    <a:lnTo>
                      <a:pt x="449" y="38"/>
                    </a:lnTo>
                    <a:lnTo>
                      <a:pt x="14" y="38"/>
                    </a:lnTo>
                    <a:lnTo>
                      <a:pt x="14" y="14"/>
                    </a:lnTo>
                    <a:close/>
                    <a:moveTo>
                      <a:pt x="438" y="280"/>
                    </a:moveTo>
                    <a:lnTo>
                      <a:pt x="26" y="280"/>
                    </a:lnTo>
                    <a:lnTo>
                      <a:pt x="26" y="52"/>
                    </a:lnTo>
                    <a:lnTo>
                      <a:pt x="438" y="52"/>
                    </a:lnTo>
                    <a:lnTo>
                      <a:pt x="438" y="280"/>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66" name="Freeform 90">
                <a:extLst>
                  <a:ext uri="{FF2B5EF4-FFF2-40B4-BE49-F238E27FC236}">
                    <a16:creationId xmlns:a16="http://schemas.microsoft.com/office/drawing/2014/main" id="{25B25CE3-C985-449E-B3B1-90DABE1A1FDA}"/>
                  </a:ext>
                </a:extLst>
              </p:cNvPr>
              <p:cNvSpPr>
                <a:spLocks noEditPoints="1"/>
              </p:cNvSpPr>
              <p:nvPr/>
            </p:nvSpPr>
            <p:spPr bwMode="auto">
              <a:xfrm>
                <a:off x="5221288" y="3425825"/>
                <a:ext cx="174625" cy="188913"/>
              </a:xfrm>
              <a:custGeom>
                <a:avLst/>
                <a:gdLst>
                  <a:gd name="T0" fmla="*/ 46 w 110"/>
                  <a:gd name="T1" fmla="*/ 119 h 119"/>
                  <a:gd name="T2" fmla="*/ 65 w 110"/>
                  <a:gd name="T3" fmla="*/ 119 h 119"/>
                  <a:gd name="T4" fmla="*/ 78 w 110"/>
                  <a:gd name="T5" fmla="*/ 119 h 119"/>
                  <a:gd name="T6" fmla="*/ 110 w 110"/>
                  <a:gd name="T7" fmla="*/ 119 h 119"/>
                  <a:gd name="T8" fmla="*/ 110 w 110"/>
                  <a:gd name="T9" fmla="*/ 29 h 119"/>
                  <a:gd name="T10" fmla="*/ 78 w 110"/>
                  <a:gd name="T11" fmla="*/ 29 h 119"/>
                  <a:gd name="T12" fmla="*/ 78 w 110"/>
                  <a:gd name="T13" fmla="*/ 0 h 119"/>
                  <a:gd name="T14" fmla="*/ 33 w 110"/>
                  <a:gd name="T15" fmla="*/ 0 h 119"/>
                  <a:gd name="T16" fmla="*/ 33 w 110"/>
                  <a:gd name="T17" fmla="*/ 53 h 119"/>
                  <a:gd name="T18" fmla="*/ 0 w 110"/>
                  <a:gd name="T19" fmla="*/ 53 h 119"/>
                  <a:gd name="T20" fmla="*/ 0 w 110"/>
                  <a:gd name="T21" fmla="*/ 119 h 119"/>
                  <a:gd name="T22" fmla="*/ 33 w 110"/>
                  <a:gd name="T23" fmla="*/ 119 h 119"/>
                  <a:gd name="T24" fmla="*/ 46 w 110"/>
                  <a:gd name="T25" fmla="*/ 119 h 119"/>
                  <a:gd name="T26" fmla="*/ 80 w 110"/>
                  <a:gd name="T27" fmla="*/ 43 h 119"/>
                  <a:gd name="T28" fmla="*/ 96 w 110"/>
                  <a:gd name="T29" fmla="*/ 43 h 119"/>
                  <a:gd name="T30" fmla="*/ 96 w 110"/>
                  <a:gd name="T31" fmla="*/ 105 h 119"/>
                  <a:gd name="T32" fmla="*/ 80 w 110"/>
                  <a:gd name="T33" fmla="*/ 105 h 119"/>
                  <a:gd name="T34" fmla="*/ 80 w 110"/>
                  <a:gd name="T35" fmla="*/ 43 h 119"/>
                  <a:gd name="T36" fmla="*/ 47 w 110"/>
                  <a:gd name="T37" fmla="*/ 14 h 119"/>
                  <a:gd name="T38" fmla="*/ 64 w 110"/>
                  <a:gd name="T39" fmla="*/ 14 h 119"/>
                  <a:gd name="T40" fmla="*/ 64 w 110"/>
                  <a:gd name="T41" fmla="*/ 105 h 119"/>
                  <a:gd name="T42" fmla="*/ 47 w 110"/>
                  <a:gd name="T43" fmla="*/ 105 h 119"/>
                  <a:gd name="T44" fmla="*/ 47 w 110"/>
                  <a:gd name="T45" fmla="*/ 14 h 119"/>
                  <a:gd name="T46" fmla="*/ 32 w 110"/>
                  <a:gd name="T47" fmla="*/ 105 h 119"/>
                  <a:gd name="T48" fmla="*/ 14 w 110"/>
                  <a:gd name="T49" fmla="*/ 105 h 119"/>
                  <a:gd name="T50" fmla="*/ 14 w 110"/>
                  <a:gd name="T51" fmla="*/ 67 h 119"/>
                  <a:gd name="T52" fmla="*/ 32 w 110"/>
                  <a:gd name="T53" fmla="*/ 67 h 119"/>
                  <a:gd name="T54" fmla="*/ 32 w 110"/>
                  <a:gd name="T55" fmla="*/ 105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0" h="119">
                    <a:moveTo>
                      <a:pt x="46" y="119"/>
                    </a:moveTo>
                    <a:lnTo>
                      <a:pt x="65" y="119"/>
                    </a:lnTo>
                    <a:lnTo>
                      <a:pt x="78" y="119"/>
                    </a:lnTo>
                    <a:lnTo>
                      <a:pt x="110" y="119"/>
                    </a:lnTo>
                    <a:lnTo>
                      <a:pt x="110" y="29"/>
                    </a:lnTo>
                    <a:lnTo>
                      <a:pt x="78" y="29"/>
                    </a:lnTo>
                    <a:lnTo>
                      <a:pt x="78" y="0"/>
                    </a:lnTo>
                    <a:lnTo>
                      <a:pt x="33" y="0"/>
                    </a:lnTo>
                    <a:lnTo>
                      <a:pt x="33" y="53"/>
                    </a:lnTo>
                    <a:lnTo>
                      <a:pt x="0" y="53"/>
                    </a:lnTo>
                    <a:lnTo>
                      <a:pt x="0" y="119"/>
                    </a:lnTo>
                    <a:lnTo>
                      <a:pt x="33" y="119"/>
                    </a:lnTo>
                    <a:lnTo>
                      <a:pt x="46" y="119"/>
                    </a:lnTo>
                    <a:close/>
                    <a:moveTo>
                      <a:pt x="80" y="43"/>
                    </a:moveTo>
                    <a:lnTo>
                      <a:pt x="96" y="43"/>
                    </a:lnTo>
                    <a:lnTo>
                      <a:pt x="96" y="105"/>
                    </a:lnTo>
                    <a:lnTo>
                      <a:pt x="80" y="105"/>
                    </a:lnTo>
                    <a:lnTo>
                      <a:pt x="80" y="43"/>
                    </a:lnTo>
                    <a:close/>
                    <a:moveTo>
                      <a:pt x="47" y="14"/>
                    </a:moveTo>
                    <a:lnTo>
                      <a:pt x="64" y="14"/>
                    </a:lnTo>
                    <a:lnTo>
                      <a:pt x="64" y="105"/>
                    </a:lnTo>
                    <a:lnTo>
                      <a:pt x="47" y="105"/>
                    </a:lnTo>
                    <a:lnTo>
                      <a:pt x="47" y="14"/>
                    </a:lnTo>
                    <a:close/>
                    <a:moveTo>
                      <a:pt x="32" y="105"/>
                    </a:moveTo>
                    <a:lnTo>
                      <a:pt x="14" y="105"/>
                    </a:lnTo>
                    <a:lnTo>
                      <a:pt x="14" y="67"/>
                    </a:lnTo>
                    <a:lnTo>
                      <a:pt x="32" y="67"/>
                    </a:lnTo>
                    <a:lnTo>
                      <a:pt x="32" y="105"/>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67" name="Freeform 91">
                <a:extLst>
                  <a:ext uri="{FF2B5EF4-FFF2-40B4-BE49-F238E27FC236}">
                    <a16:creationId xmlns:a16="http://schemas.microsoft.com/office/drawing/2014/main" id="{D53D1B5B-19EA-4B71-AAAD-464968864AFC}"/>
                  </a:ext>
                </a:extLst>
              </p:cNvPr>
              <p:cNvSpPr>
                <a:spLocks noEditPoints="1"/>
              </p:cNvSpPr>
              <p:nvPr/>
            </p:nvSpPr>
            <p:spPr bwMode="auto">
              <a:xfrm>
                <a:off x="5424488" y="3427413"/>
                <a:ext cx="174625" cy="187325"/>
              </a:xfrm>
              <a:custGeom>
                <a:avLst/>
                <a:gdLst>
                  <a:gd name="T0" fmla="*/ 45 w 110"/>
                  <a:gd name="T1" fmla="*/ 118 h 118"/>
                  <a:gd name="T2" fmla="*/ 77 w 110"/>
                  <a:gd name="T3" fmla="*/ 118 h 118"/>
                  <a:gd name="T4" fmla="*/ 77 w 110"/>
                  <a:gd name="T5" fmla="*/ 118 h 118"/>
                  <a:gd name="T6" fmla="*/ 110 w 110"/>
                  <a:gd name="T7" fmla="*/ 118 h 118"/>
                  <a:gd name="T8" fmla="*/ 110 w 110"/>
                  <a:gd name="T9" fmla="*/ 0 h 118"/>
                  <a:gd name="T10" fmla="*/ 64 w 110"/>
                  <a:gd name="T11" fmla="*/ 0 h 118"/>
                  <a:gd name="T12" fmla="*/ 64 w 110"/>
                  <a:gd name="T13" fmla="*/ 39 h 118"/>
                  <a:gd name="T14" fmla="*/ 32 w 110"/>
                  <a:gd name="T15" fmla="*/ 39 h 118"/>
                  <a:gd name="T16" fmla="*/ 32 w 110"/>
                  <a:gd name="T17" fmla="*/ 73 h 118"/>
                  <a:gd name="T18" fmla="*/ 0 w 110"/>
                  <a:gd name="T19" fmla="*/ 73 h 118"/>
                  <a:gd name="T20" fmla="*/ 0 w 110"/>
                  <a:gd name="T21" fmla="*/ 118 h 118"/>
                  <a:gd name="T22" fmla="*/ 32 w 110"/>
                  <a:gd name="T23" fmla="*/ 118 h 118"/>
                  <a:gd name="T24" fmla="*/ 45 w 110"/>
                  <a:gd name="T25" fmla="*/ 118 h 118"/>
                  <a:gd name="T26" fmla="*/ 80 w 110"/>
                  <a:gd name="T27" fmla="*/ 14 h 118"/>
                  <a:gd name="T28" fmla="*/ 96 w 110"/>
                  <a:gd name="T29" fmla="*/ 14 h 118"/>
                  <a:gd name="T30" fmla="*/ 96 w 110"/>
                  <a:gd name="T31" fmla="*/ 104 h 118"/>
                  <a:gd name="T32" fmla="*/ 80 w 110"/>
                  <a:gd name="T33" fmla="*/ 104 h 118"/>
                  <a:gd name="T34" fmla="*/ 80 w 110"/>
                  <a:gd name="T35" fmla="*/ 14 h 118"/>
                  <a:gd name="T36" fmla="*/ 46 w 110"/>
                  <a:gd name="T37" fmla="*/ 53 h 118"/>
                  <a:gd name="T38" fmla="*/ 63 w 110"/>
                  <a:gd name="T39" fmla="*/ 53 h 118"/>
                  <a:gd name="T40" fmla="*/ 63 w 110"/>
                  <a:gd name="T41" fmla="*/ 104 h 118"/>
                  <a:gd name="T42" fmla="*/ 46 w 110"/>
                  <a:gd name="T43" fmla="*/ 104 h 118"/>
                  <a:gd name="T44" fmla="*/ 46 w 110"/>
                  <a:gd name="T45" fmla="*/ 53 h 118"/>
                  <a:gd name="T46" fmla="*/ 31 w 110"/>
                  <a:gd name="T47" fmla="*/ 104 h 118"/>
                  <a:gd name="T48" fmla="*/ 14 w 110"/>
                  <a:gd name="T49" fmla="*/ 104 h 118"/>
                  <a:gd name="T50" fmla="*/ 14 w 110"/>
                  <a:gd name="T51" fmla="*/ 87 h 118"/>
                  <a:gd name="T52" fmla="*/ 31 w 110"/>
                  <a:gd name="T53" fmla="*/ 87 h 118"/>
                  <a:gd name="T54" fmla="*/ 31 w 110"/>
                  <a:gd name="T55" fmla="*/ 10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0" h="118">
                    <a:moveTo>
                      <a:pt x="45" y="118"/>
                    </a:moveTo>
                    <a:lnTo>
                      <a:pt x="77" y="118"/>
                    </a:lnTo>
                    <a:lnTo>
                      <a:pt x="77" y="118"/>
                    </a:lnTo>
                    <a:lnTo>
                      <a:pt x="110" y="118"/>
                    </a:lnTo>
                    <a:lnTo>
                      <a:pt x="110" y="0"/>
                    </a:lnTo>
                    <a:lnTo>
                      <a:pt x="64" y="0"/>
                    </a:lnTo>
                    <a:lnTo>
                      <a:pt x="64" y="39"/>
                    </a:lnTo>
                    <a:lnTo>
                      <a:pt x="32" y="39"/>
                    </a:lnTo>
                    <a:lnTo>
                      <a:pt x="32" y="73"/>
                    </a:lnTo>
                    <a:lnTo>
                      <a:pt x="0" y="73"/>
                    </a:lnTo>
                    <a:lnTo>
                      <a:pt x="0" y="118"/>
                    </a:lnTo>
                    <a:lnTo>
                      <a:pt x="32" y="118"/>
                    </a:lnTo>
                    <a:lnTo>
                      <a:pt x="45" y="118"/>
                    </a:lnTo>
                    <a:close/>
                    <a:moveTo>
                      <a:pt x="80" y="14"/>
                    </a:moveTo>
                    <a:lnTo>
                      <a:pt x="96" y="14"/>
                    </a:lnTo>
                    <a:lnTo>
                      <a:pt x="96" y="104"/>
                    </a:lnTo>
                    <a:lnTo>
                      <a:pt x="80" y="104"/>
                    </a:lnTo>
                    <a:lnTo>
                      <a:pt x="80" y="14"/>
                    </a:lnTo>
                    <a:close/>
                    <a:moveTo>
                      <a:pt x="46" y="53"/>
                    </a:moveTo>
                    <a:lnTo>
                      <a:pt x="63" y="53"/>
                    </a:lnTo>
                    <a:lnTo>
                      <a:pt x="63" y="104"/>
                    </a:lnTo>
                    <a:lnTo>
                      <a:pt x="46" y="104"/>
                    </a:lnTo>
                    <a:lnTo>
                      <a:pt x="46" y="53"/>
                    </a:lnTo>
                    <a:close/>
                    <a:moveTo>
                      <a:pt x="31" y="104"/>
                    </a:moveTo>
                    <a:lnTo>
                      <a:pt x="14" y="104"/>
                    </a:lnTo>
                    <a:lnTo>
                      <a:pt x="14" y="87"/>
                    </a:lnTo>
                    <a:lnTo>
                      <a:pt x="31" y="87"/>
                    </a:lnTo>
                    <a:lnTo>
                      <a:pt x="31" y="104"/>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68" name="Freeform 92">
                <a:extLst>
                  <a:ext uri="{FF2B5EF4-FFF2-40B4-BE49-F238E27FC236}">
                    <a16:creationId xmlns:a16="http://schemas.microsoft.com/office/drawing/2014/main" id="{AE7834AC-50A7-4DA3-9579-1E3433A1C1C8}"/>
                  </a:ext>
                </a:extLst>
              </p:cNvPr>
              <p:cNvSpPr>
                <a:spLocks noEditPoints="1"/>
              </p:cNvSpPr>
              <p:nvPr/>
            </p:nvSpPr>
            <p:spPr bwMode="auto">
              <a:xfrm>
                <a:off x="5626100" y="3409950"/>
                <a:ext cx="174625" cy="204788"/>
              </a:xfrm>
              <a:custGeom>
                <a:avLst/>
                <a:gdLst>
                  <a:gd name="T0" fmla="*/ 45 w 110"/>
                  <a:gd name="T1" fmla="*/ 129 h 129"/>
                  <a:gd name="T2" fmla="*/ 65 w 110"/>
                  <a:gd name="T3" fmla="*/ 129 h 129"/>
                  <a:gd name="T4" fmla="*/ 78 w 110"/>
                  <a:gd name="T5" fmla="*/ 129 h 129"/>
                  <a:gd name="T6" fmla="*/ 110 w 110"/>
                  <a:gd name="T7" fmla="*/ 129 h 129"/>
                  <a:gd name="T8" fmla="*/ 110 w 110"/>
                  <a:gd name="T9" fmla="*/ 0 h 129"/>
                  <a:gd name="T10" fmla="*/ 65 w 110"/>
                  <a:gd name="T11" fmla="*/ 0 h 129"/>
                  <a:gd name="T12" fmla="*/ 65 w 110"/>
                  <a:gd name="T13" fmla="*/ 80 h 129"/>
                  <a:gd name="T14" fmla="*/ 45 w 110"/>
                  <a:gd name="T15" fmla="*/ 80 h 129"/>
                  <a:gd name="T16" fmla="*/ 45 w 110"/>
                  <a:gd name="T17" fmla="*/ 47 h 129"/>
                  <a:gd name="T18" fmla="*/ 0 w 110"/>
                  <a:gd name="T19" fmla="*/ 47 h 129"/>
                  <a:gd name="T20" fmla="*/ 0 w 110"/>
                  <a:gd name="T21" fmla="*/ 129 h 129"/>
                  <a:gd name="T22" fmla="*/ 32 w 110"/>
                  <a:gd name="T23" fmla="*/ 129 h 129"/>
                  <a:gd name="T24" fmla="*/ 45 w 110"/>
                  <a:gd name="T25" fmla="*/ 129 h 129"/>
                  <a:gd name="T26" fmla="*/ 80 w 110"/>
                  <a:gd name="T27" fmla="*/ 14 h 129"/>
                  <a:gd name="T28" fmla="*/ 96 w 110"/>
                  <a:gd name="T29" fmla="*/ 14 h 129"/>
                  <a:gd name="T30" fmla="*/ 96 w 110"/>
                  <a:gd name="T31" fmla="*/ 115 h 129"/>
                  <a:gd name="T32" fmla="*/ 80 w 110"/>
                  <a:gd name="T33" fmla="*/ 115 h 129"/>
                  <a:gd name="T34" fmla="*/ 80 w 110"/>
                  <a:gd name="T35" fmla="*/ 14 h 129"/>
                  <a:gd name="T36" fmla="*/ 47 w 110"/>
                  <a:gd name="T37" fmla="*/ 94 h 129"/>
                  <a:gd name="T38" fmla="*/ 64 w 110"/>
                  <a:gd name="T39" fmla="*/ 94 h 129"/>
                  <a:gd name="T40" fmla="*/ 64 w 110"/>
                  <a:gd name="T41" fmla="*/ 115 h 129"/>
                  <a:gd name="T42" fmla="*/ 47 w 110"/>
                  <a:gd name="T43" fmla="*/ 115 h 129"/>
                  <a:gd name="T44" fmla="*/ 47 w 110"/>
                  <a:gd name="T45" fmla="*/ 94 h 129"/>
                  <a:gd name="T46" fmla="*/ 31 w 110"/>
                  <a:gd name="T47" fmla="*/ 115 h 129"/>
                  <a:gd name="T48" fmla="*/ 14 w 110"/>
                  <a:gd name="T49" fmla="*/ 115 h 129"/>
                  <a:gd name="T50" fmla="*/ 14 w 110"/>
                  <a:gd name="T51" fmla="*/ 61 h 129"/>
                  <a:gd name="T52" fmla="*/ 31 w 110"/>
                  <a:gd name="T53" fmla="*/ 61 h 129"/>
                  <a:gd name="T54" fmla="*/ 31 w 110"/>
                  <a:gd name="T55" fmla="*/ 11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0" h="129">
                    <a:moveTo>
                      <a:pt x="45" y="129"/>
                    </a:moveTo>
                    <a:lnTo>
                      <a:pt x="65" y="129"/>
                    </a:lnTo>
                    <a:lnTo>
                      <a:pt x="78" y="129"/>
                    </a:lnTo>
                    <a:lnTo>
                      <a:pt x="110" y="129"/>
                    </a:lnTo>
                    <a:lnTo>
                      <a:pt x="110" y="0"/>
                    </a:lnTo>
                    <a:lnTo>
                      <a:pt x="65" y="0"/>
                    </a:lnTo>
                    <a:lnTo>
                      <a:pt x="65" y="80"/>
                    </a:lnTo>
                    <a:lnTo>
                      <a:pt x="45" y="80"/>
                    </a:lnTo>
                    <a:lnTo>
                      <a:pt x="45" y="47"/>
                    </a:lnTo>
                    <a:lnTo>
                      <a:pt x="0" y="47"/>
                    </a:lnTo>
                    <a:lnTo>
                      <a:pt x="0" y="129"/>
                    </a:lnTo>
                    <a:lnTo>
                      <a:pt x="32" y="129"/>
                    </a:lnTo>
                    <a:lnTo>
                      <a:pt x="45" y="129"/>
                    </a:lnTo>
                    <a:close/>
                    <a:moveTo>
                      <a:pt x="80" y="14"/>
                    </a:moveTo>
                    <a:lnTo>
                      <a:pt x="96" y="14"/>
                    </a:lnTo>
                    <a:lnTo>
                      <a:pt x="96" y="115"/>
                    </a:lnTo>
                    <a:lnTo>
                      <a:pt x="80" y="115"/>
                    </a:lnTo>
                    <a:lnTo>
                      <a:pt x="80" y="14"/>
                    </a:lnTo>
                    <a:close/>
                    <a:moveTo>
                      <a:pt x="47" y="94"/>
                    </a:moveTo>
                    <a:lnTo>
                      <a:pt x="64" y="94"/>
                    </a:lnTo>
                    <a:lnTo>
                      <a:pt x="64" y="115"/>
                    </a:lnTo>
                    <a:lnTo>
                      <a:pt x="47" y="115"/>
                    </a:lnTo>
                    <a:lnTo>
                      <a:pt x="47" y="94"/>
                    </a:lnTo>
                    <a:close/>
                    <a:moveTo>
                      <a:pt x="31" y="115"/>
                    </a:moveTo>
                    <a:lnTo>
                      <a:pt x="14" y="115"/>
                    </a:lnTo>
                    <a:lnTo>
                      <a:pt x="14" y="61"/>
                    </a:lnTo>
                    <a:lnTo>
                      <a:pt x="31" y="61"/>
                    </a:lnTo>
                    <a:lnTo>
                      <a:pt x="31" y="115"/>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69" name="Rectangle 93">
                <a:extLst>
                  <a:ext uri="{FF2B5EF4-FFF2-40B4-BE49-F238E27FC236}">
                    <a16:creationId xmlns:a16="http://schemas.microsoft.com/office/drawing/2014/main" id="{11BF02F5-8D03-48F9-BABF-FCAC8A868ADD}"/>
                  </a:ext>
                </a:extLst>
              </p:cNvPr>
              <p:cNvSpPr>
                <a:spLocks noChangeArrowheads="1"/>
              </p:cNvSpPr>
              <p:nvPr/>
            </p:nvSpPr>
            <p:spPr bwMode="auto">
              <a:xfrm>
                <a:off x="5226050" y="3333750"/>
                <a:ext cx="176213" cy="22225"/>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70" name="Rectangle 94">
                <a:extLst>
                  <a:ext uri="{FF2B5EF4-FFF2-40B4-BE49-F238E27FC236}">
                    <a16:creationId xmlns:a16="http://schemas.microsoft.com/office/drawing/2014/main" id="{F57DCDEE-2693-41CF-9371-6A9B65052A9E}"/>
                  </a:ext>
                </a:extLst>
              </p:cNvPr>
              <p:cNvSpPr>
                <a:spLocks noChangeArrowheads="1"/>
              </p:cNvSpPr>
              <p:nvPr/>
            </p:nvSpPr>
            <p:spPr bwMode="auto">
              <a:xfrm>
                <a:off x="5226050" y="3373438"/>
                <a:ext cx="71438" cy="25400"/>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sp>
          <p:nvSpPr>
            <p:cNvPr id="35" name="Oval 52">
              <a:extLst>
                <a:ext uri="{FF2B5EF4-FFF2-40B4-BE49-F238E27FC236}">
                  <a16:creationId xmlns:a16="http://schemas.microsoft.com/office/drawing/2014/main" id="{C4D93D22-72F6-42DE-B71B-6C0202A041A5}"/>
                </a:ext>
              </a:extLst>
            </p:cNvPr>
            <p:cNvSpPr/>
            <p:nvPr/>
          </p:nvSpPr>
          <p:spPr>
            <a:xfrm>
              <a:off x="5737232" y="4283717"/>
              <a:ext cx="466718" cy="466718"/>
            </a:xfrm>
            <a:prstGeom prst="ellipse">
              <a:avLst/>
            </a:prstGeom>
            <a:gradFill flip="none" rotWithShape="1">
              <a:gsLst>
                <a:gs pos="99099">
                  <a:srgbClr val="61D6FE"/>
                </a:gs>
                <a:gs pos="87000">
                  <a:schemeClr val="accent5">
                    <a:lumMod val="50000"/>
                  </a:schemeClr>
                </a:gs>
                <a:gs pos="0">
                  <a:schemeClr val="bg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36" name="Freeform 95">
              <a:extLst>
                <a:ext uri="{FF2B5EF4-FFF2-40B4-BE49-F238E27FC236}">
                  <a16:creationId xmlns:a16="http://schemas.microsoft.com/office/drawing/2014/main" id="{EB0A1D5E-A810-42C4-9172-A65F6FF7C6EC}"/>
                </a:ext>
              </a:extLst>
            </p:cNvPr>
            <p:cNvSpPr>
              <a:spLocks noEditPoints="1"/>
            </p:cNvSpPr>
            <p:nvPr/>
          </p:nvSpPr>
          <p:spPr bwMode="auto">
            <a:xfrm>
              <a:off x="5823450" y="4387670"/>
              <a:ext cx="294282" cy="258813"/>
            </a:xfrm>
            <a:custGeom>
              <a:avLst/>
              <a:gdLst>
                <a:gd name="T0" fmla="*/ 448 w 531"/>
                <a:gd name="T1" fmla="*/ 98 h 467"/>
                <a:gd name="T2" fmla="*/ 461 w 531"/>
                <a:gd name="T3" fmla="*/ 75 h 467"/>
                <a:gd name="T4" fmla="*/ 449 w 531"/>
                <a:gd name="T5" fmla="*/ 72 h 467"/>
                <a:gd name="T6" fmla="*/ 442 w 531"/>
                <a:gd name="T7" fmla="*/ 85 h 467"/>
                <a:gd name="T8" fmla="*/ 430 w 531"/>
                <a:gd name="T9" fmla="*/ 78 h 467"/>
                <a:gd name="T10" fmla="*/ 435 w 531"/>
                <a:gd name="T11" fmla="*/ 67 h 467"/>
                <a:gd name="T12" fmla="*/ 429 w 531"/>
                <a:gd name="T13" fmla="*/ 60 h 467"/>
                <a:gd name="T14" fmla="*/ 286 w 531"/>
                <a:gd name="T15" fmla="*/ 36 h 467"/>
                <a:gd name="T16" fmla="*/ 288 w 531"/>
                <a:gd name="T17" fmla="*/ 15 h 467"/>
                <a:gd name="T18" fmla="*/ 266 w 531"/>
                <a:gd name="T19" fmla="*/ 0 h 467"/>
                <a:gd name="T20" fmla="*/ 247 w 531"/>
                <a:gd name="T21" fmla="*/ 11 h 467"/>
                <a:gd name="T22" fmla="*/ 243 w 531"/>
                <a:gd name="T23" fmla="*/ 31 h 467"/>
                <a:gd name="T24" fmla="*/ 135 w 531"/>
                <a:gd name="T25" fmla="*/ 51 h 467"/>
                <a:gd name="T26" fmla="*/ 97 w 531"/>
                <a:gd name="T27" fmla="*/ 65 h 467"/>
                <a:gd name="T28" fmla="*/ 101 w 531"/>
                <a:gd name="T29" fmla="*/ 78 h 467"/>
                <a:gd name="T30" fmla="*/ 92 w 531"/>
                <a:gd name="T31" fmla="*/ 87 h 467"/>
                <a:gd name="T32" fmla="*/ 84 w 531"/>
                <a:gd name="T33" fmla="*/ 75 h 467"/>
                <a:gd name="T34" fmla="*/ 72 w 531"/>
                <a:gd name="T35" fmla="*/ 72 h 467"/>
                <a:gd name="T36" fmla="*/ 78 w 531"/>
                <a:gd name="T37" fmla="*/ 95 h 467"/>
                <a:gd name="T38" fmla="*/ 0 w 531"/>
                <a:gd name="T39" fmla="*/ 304 h 467"/>
                <a:gd name="T40" fmla="*/ 24 w 531"/>
                <a:gd name="T41" fmla="*/ 328 h 467"/>
                <a:gd name="T42" fmla="*/ 138 w 531"/>
                <a:gd name="T43" fmla="*/ 339 h 467"/>
                <a:gd name="T44" fmla="*/ 173 w 531"/>
                <a:gd name="T45" fmla="*/ 320 h 467"/>
                <a:gd name="T46" fmla="*/ 185 w 531"/>
                <a:gd name="T47" fmla="*/ 300 h 467"/>
                <a:gd name="T48" fmla="*/ 114 w 531"/>
                <a:gd name="T49" fmla="*/ 84 h 467"/>
                <a:gd name="T50" fmla="*/ 178 w 531"/>
                <a:gd name="T51" fmla="*/ 58 h 467"/>
                <a:gd name="T52" fmla="*/ 243 w 531"/>
                <a:gd name="T53" fmla="*/ 233 h 467"/>
                <a:gd name="T54" fmla="*/ 249 w 531"/>
                <a:gd name="T55" fmla="*/ 299 h 467"/>
                <a:gd name="T56" fmla="*/ 248 w 531"/>
                <a:gd name="T57" fmla="*/ 352 h 467"/>
                <a:gd name="T58" fmla="*/ 210 w 531"/>
                <a:gd name="T59" fmla="*/ 385 h 467"/>
                <a:gd name="T60" fmla="*/ 186 w 531"/>
                <a:gd name="T61" fmla="*/ 467 h 467"/>
                <a:gd name="T62" fmla="*/ 327 w 531"/>
                <a:gd name="T63" fmla="*/ 386 h 467"/>
                <a:gd name="T64" fmla="*/ 292 w 531"/>
                <a:gd name="T65" fmla="*/ 371 h 467"/>
                <a:gd name="T66" fmla="*/ 282 w 531"/>
                <a:gd name="T67" fmla="*/ 299 h 467"/>
                <a:gd name="T68" fmla="*/ 289 w 531"/>
                <a:gd name="T69" fmla="*/ 233 h 467"/>
                <a:gd name="T70" fmla="*/ 354 w 531"/>
                <a:gd name="T71" fmla="*/ 58 h 467"/>
                <a:gd name="T72" fmla="*/ 417 w 531"/>
                <a:gd name="T73" fmla="*/ 84 h 467"/>
                <a:gd name="T74" fmla="*/ 346 w 531"/>
                <a:gd name="T75" fmla="*/ 300 h 467"/>
                <a:gd name="T76" fmla="*/ 358 w 531"/>
                <a:gd name="T77" fmla="*/ 320 h 467"/>
                <a:gd name="T78" fmla="*/ 396 w 531"/>
                <a:gd name="T79" fmla="*/ 339 h 467"/>
                <a:gd name="T80" fmla="*/ 507 w 531"/>
                <a:gd name="T81" fmla="*/ 328 h 467"/>
                <a:gd name="T82" fmla="*/ 531 w 531"/>
                <a:gd name="T83" fmla="*/ 303 h 467"/>
                <a:gd name="T84" fmla="*/ 275 w 531"/>
                <a:gd name="T85" fmla="*/ 24 h 467"/>
                <a:gd name="T86" fmla="*/ 266 w 531"/>
                <a:gd name="T87" fmla="*/ 34 h 467"/>
                <a:gd name="T88" fmla="*/ 257 w 531"/>
                <a:gd name="T89" fmla="*/ 21 h 467"/>
                <a:gd name="T90" fmla="*/ 51 w 531"/>
                <a:gd name="T91" fmla="*/ 325 h 467"/>
                <a:gd name="T92" fmla="*/ 166 w 531"/>
                <a:gd name="T93" fmla="*/ 308 h 467"/>
                <a:gd name="T94" fmla="*/ 134 w 531"/>
                <a:gd name="T95" fmla="*/ 325 h 467"/>
                <a:gd name="T96" fmla="*/ 270 w 531"/>
                <a:gd name="T97" fmla="*/ 217 h 467"/>
                <a:gd name="T98" fmla="*/ 275 w 531"/>
                <a:gd name="T99" fmla="*/ 274 h 467"/>
                <a:gd name="T100" fmla="*/ 256 w 531"/>
                <a:gd name="T101" fmla="*/ 274 h 467"/>
                <a:gd name="T102" fmla="*/ 262 w 531"/>
                <a:gd name="T103" fmla="*/ 217 h 467"/>
                <a:gd name="T104" fmla="*/ 331 w 531"/>
                <a:gd name="T105" fmla="*/ 453 h 467"/>
                <a:gd name="T106" fmla="*/ 296 w 531"/>
                <a:gd name="T107" fmla="*/ 391 h 467"/>
                <a:gd name="T108" fmla="*/ 256 w 531"/>
                <a:gd name="T109" fmla="*/ 368 h 467"/>
                <a:gd name="T110" fmla="*/ 268 w 531"/>
                <a:gd name="T111" fmla="*/ 307 h 467"/>
                <a:gd name="T112" fmla="*/ 274 w 531"/>
                <a:gd name="T113" fmla="*/ 368 h 467"/>
                <a:gd name="T114" fmla="*/ 268 w 531"/>
                <a:gd name="T115" fmla="*/ 203 h 467"/>
                <a:gd name="T116" fmla="*/ 268 w 531"/>
                <a:gd name="T117" fmla="*/ 53 h 467"/>
                <a:gd name="T118" fmla="*/ 480 w 531"/>
                <a:gd name="T119" fmla="*/ 325 h 467"/>
                <a:gd name="T120" fmla="*/ 367 w 531"/>
                <a:gd name="T121" fmla="*/ 308 h 467"/>
                <a:gd name="T122" fmla="*/ 480 w 531"/>
                <a:gd name="T123" fmla="*/ 325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31" h="467">
                  <a:moveTo>
                    <a:pt x="531" y="303"/>
                  </a:moveTo>
                  <a:lnTo>
                    <a:pt x="531" y="303"/>
                  </a:lnTo>
                  <a:lnTo>
                    <a:pt x="531" y="300"/>
                  </a:lnTo>
                  <a:lnTo>
                    <a:pt x="530" y="298"/>
                  </a:lnTo>
                  <a:lnTo>
                    <a:pt x="448" y="98"/>
                  </a:lnTo>
                  <a:lnTo>
                    <a:pt x="448" y="98"/>
                  </a:lnTo>
                  <a:lnTo>
                    <a:pt x="453" y="95"/>
                  </a:lnTo>
                  <a:lnTo>
                    <a:pt x="457" y="91"/>
                  </a:lnTo>
                  <a:lnTo>
                    <a:pt x="461" y="84"/>
                  </a:lnTo>
                  <a:lnTo>
                    <a:pt x="462" y="78"/>
                  </a:lnTo>
                  <a:lnTo>
                    <a:pt x="462" y="78"/>
                  </a:lnTo>
                  <a:lnTo>
                    <a:pt x="461" y="75"/>
                  </a:lnTo>
                  <a:lnTo>
                    <a:pt x="459" y="72"/>
                  </a:lnTo>
                  <a:lnTo>
                    <a:pt x="457" y="71"/>
                  </a:lnTo>
                  <a:lnTo>
                    <a:pt x="454" y="70"/>
                  </a:lnTo>
                  <a:lnTo>
                    <a:pt x="454" y="70"/>
                  </a:lnTo>
                  <a:lnTo>
                    <a:pt x="452" y="71"/>
                  </a:lnTo>
                  <a:lnTo>
                    <a:pt x="449" y="72"/>
                  </a:lnTo>
                  <a:lnTo>
                    <a:pt x="448" y="75"/>
                  </a:lnTo>
                  <a:lnTo>
                    <a:pt x="448" y="78"/>
                  </a:lnTo>
                  <a:lnTo>
                    <a:pt x="448" y="78"/>
                  </a:lnTo>
                  <a:lnTo>
                    <a:pt x="446" y="81"/>
                  </a:lnTo>
                  <a:lnTo>
                    <a:pt x="444" y="83"/>
                  </a:lnTo>
                  <a:lnTo>
                    <a:pt x="442" y="85"/>
                  </a:lnTo>
                  <a:lnTo>
                    <a:pt x="439" y="87"/>
                  </a:lnTo>
                  <a:lnTo>
                    <a:pt x="439" y="87"/>
                  </a:lnTo>
                  <a:lnTo>
                    <a:pt x="436" y="85"/>
                  </a:lnTo>
                  <a:lnTo>
                    <a:pt x="434" y="83"/>
                  </a:lnTo>
                  <a:lnTo>
                    <a:pt x="431" y="81"/>
                  </a:lnTo>
                  <a:lnTo>
                    <a:pt x="430" y="78"/>
                  </a:lnTo>
                  <a:lnTo>
                    <a:pt x="430" y="78"/>
                  </a:lnTo>
                  <a:lnTo>
                    <a:pt x="431" y="75"/>
                  </a:lnTo>
                  <a:lnTo>
                    <a:pt x="434" y="72"/>
                  </a:lnTo>
                  <a:lnTo>
                    <a:pt x="434" y="72"/>
                  </a:lnTo>
                  <a:lnTo>
                    <a:pt x="435" y="70"/>
                  </a:lnTo>
                  <a:lnTo>
                    <a:pt x="435" y="67"/>
                  </a:lnTo>
                  <a:lnTo>
                    <a:pt x="435" y="65"/>
                  </a:lnTo>
                  <a:lnTo>
                    <a:pt x="434" y="63"/>
                  </a:lnTo>
                  <a:lnTo>
                    <a:pt x="434" y="63"/>
                  </a:lnTo>
                  <a:lnTo>
                    <a:pt x="431" y="61"/>
                  </a:lnTo>
                  <a:lnTo>
                    <a:pt x="429" y="60"/>
                  </a:lnTo>
                  <a:lnTo>
                    <a:pt x="429" y="60"/>
                  </a:lnTo>
                  <a:lnTo>
                    <a:pt x="396" y="51"/>
                  </a:lnTo>
                  <a:lnTo>
                    <a:pt x="360" y="44"/>
                  </a:lnTo>
                  <a:lnTo>
                    <a:pt x="323" y="41"/>
                  </a:lnTo>
                  <a:lnTo>
                    <a:pt x="283" y="39"/>
                  </a:lnTo>
                  <a:lnTo>
                    <a:pt x="283" y="39"/>
                  </a:lnTo>
                  <a:lnTo>
                    <a:pt x="286" y="36"/>
                  </a:lnTo>
                  <a:lnTo>
                    <a:pt x="288" y="31"/>
                  </a:lnTo>
                  <a:lnTo>
                    <a:pt x="289" y="28"/>
                  </a:lnTo>
                  <a:lnTo>
                    <a:pt x="289" y="24"/>
                  </a:lnTo>
                  <a:lnTo>
                    <a:pt x="289" y="24"/>
                  </a:lnTo>
                  <a:lnTo>
                    <a:pt x="289" y="20"/>
                  </a:lnTo>
                  <a:lnTo>
                    <a:pt x="288" y="15"/>
                  </a:lnTo>
                  <a:lnTo>
                    <a:pt x="286" y="11"/>
                  </a:lnTo>
                  <a:lnTo>
                    <a:pt x="282" y="8"/>
                  </a:lnTo>
                  <a:lnTo>
                    <a:pt x="279" y="4"/>
                  </a:lnTo>
                  <a:lnTo>
                    <a:pt x="275" y="2"/>
                  </a:lnTo>
                  <a:lnTo>
                    <a:pt x="270" y="1"/>
                  </a:lnTo>
                  <a:lnTo>
                    <a:pt x="266" y="0"/>
                  </a:lnTo>
                  <a:lnTo>
                    <a:pt x="266" y="0"/>
                  </a:lnTo>
                  <a:lnTo>
                    <a:pt x="261" y="1"/>
                  </a:lnTo>
                  <a:lnTo>
                    <a:pt x="256" y="2"/>
                  </a:lnTo>
                  <a:lnTo>
                    <a:pt x="253" y="4"/>
                  </a:lnTo>
                  <a:lnTo>
                    <a:pt x="249" y="8"/>
                  </a:lnTo>
                  <a:lnTo>
                    <a:pt x="247" y="11"/>
                  </a:lnTo>
                  <a:lnTo>
                    <a:pt x="245" y="15"/>
                  </a:lnTo>
                  <a:lnTo>
                    <a:pt x="242" y="20"/>
                  </a:lnTo>
                  <a:lnTo>
                    <a:pt x="242" y="24"/>
                  </a:lnTo>
                  <a:lnTo>
                    <a:pt x="242" y="24"/>
                  </a:lnTo>
                  <a:lnTo>
                    <a:pt x="242" y="28"/>
                  </a:lnTo>
                  <a:lnTo>
                    <a:pt x="243" y="31"/>
                  </a:lnTo>
                  <a:lnTo>
                    <a:pt x="246" y="36"/>
                  </a:lnTo>
                  <a:lnTo>
                    <a:pt x="248" y="39"/>
                  </a:lnTo>
                  <a:lnTo>
                    <a:pt x="248" y="39"/>
                  </a:lnTo>
                  <a:lnTo>
                    <a:pt x="209" y="41"/>
                  </a:lnTo>
                  <a:lnTo>
                    <a:pt x="171" y="44"/>
                  </a:lnTo>
                  <a:lnTo>
                    <a:pt x="135" y="51"/>
                  </a:lnTo>
                  <a:lnTo>
                    <a:pt x="102" y="60"/>
                  </a:lnTo>
                  <a:lnTo>
                    <a:pt x="102" y="60"/>
                  </a:lnTo>
                  <a:lnTo>
                    <a:pt x="100" y="61"/>
                  </a:lnTo>
                  <a:lnTo>
                    <a:pt x="98" y="63"/>
                  </a:lnTo>
                  <a:lnTo>
                    <a:pt x="98" y="63"/>
                  </a:lnTo>
                  <a:lnTo>
                    <a:pt x="97" y="65"/>
                  </a:lnTo>
                  <a:lnTo>
                    <a:pt x="97" y="67"/>
                  </a:lnTo>
                  <a:lnTo>
                    <a:pt x="97" y="70"/>
                  </a:lnTo>
                  <a:lnTo>
                    <a:pt x="99" y="72"/>
                  </a:lnTo>
                  <a:lnTo>
                    <a:pt x="99" y="72"/>
                  </a:lnTo>
                  <a:lnTo>
                    <a:pt x="100" y="75"/>
                  </a:lnTo>
                  <a:lnTo>
                    <a:pt x="101" y="78"/>
                  </a:lnTo>
                  <a:lnTo>
                    <a:pt x="101" y="78"/>
                  </a:lnTo>
                  <a:lnTo>
                    <a:pt x="100" y="81"/>
                  </a:lnTo>
                  <a:lnTo>
                    <a:pt x="99" y="83"/>
                  </a:lnTo>
                  <a:lnTo>
                    <a:pt x="95" y="85"/>
                  </a:lnTo>
                  <a:lnTo>
                    <a:pt x="92" y="87"/>
                  </a:lnTo>
                  <a:lnTo>
                    <a:pt x="92" y="87"/>
                  </a:lnTo>
                  <a:lnTo>
                    <a:pt x="89" y="85"/>
                  </a:lnTo>
                  <a:lnTo>
                    <a:pt x="87" y="83"/>
                  </a:lnTo>
                  <a:lnTo>
                    <a:pt x="85" y="81"/>
                  </a:lnTo>
                  <a:lnTo>
                    <a:pt x="85" y="78"/>
                  </a:lnTo>
                  <a:lnTo>
                    <a:pt x="85" y="78"/>
                  </a:lnTo>
                  <a:lnTo>
                    <a:pt x="84" y="75"/>
                  </a:lnTo>
                  <a:lnTo>
                    <a:pt x="83" y="72"/>
                  </a:lnTo>
                  <a:lnTo>
                    <a:pt x="80" y="71"/>
                  </a:lnTo>
                  <a:lnTo>
                    <a:pt x="77" y="70"/>
                  </a:lnTo>
                  <a:lnTo>
                    <a:pt x="77" y="70"/>
                  </a:lnTo>
                  <a:lnTo>
                    <a:pt x="75" y="71"/>
                  </a:lnTo>
                  <a:lnTo>
                    <a:pt x="72" y="72"/>
                  </a:lnTo>
                  <a:lnTo>
                    <a:pt x="71" y="75"/>
                  </a:lnTo>
                  <a:lnTo>
                    <a:pt x="71" y="78"/>
                  </a:lnTo>
                  <a:lnTo>
                    <a:pt x="71" y="78"/>
                  </a:lnTo>
                  <a:lnTo>
                    <a:pt x="71" y="84"/>
                  </a:lnTo>
                  <a:lnTo>
                    <a:pt x="74" y="91"/>
                  </a:lnTo>
                  <a:lnTo>
                    <a:pt x="78" y="95"/>
                  </a:lnTo>
                  <a:lnTo>
                    <a:pt x="84" y="98"/>
                  </a:lnTo>
                  <a:lnTo>
                    <a:pt x="2" y="298"/>
                  </a:lnTo>
                  <a:lnTo>
                    <a:pt x="2" y="298"/>
                  </a:lnTo>
                  <a:lnTo>
                    <a:pt x="2" y="300"/>
                  </a:lnTo>
                  <a:lnTo>
                    <a:pt x="2" y="303"/>
                  </a:lnTo>
                  <a:lnTo>
                    <a:pt x="0" y="304"/>
                  </a:lnTo>
                  <a:lnTo>
                    <a:pt x="0" y="304"/>
                  </a:lnTo>
                  <a:lnTo>
                    <a:pt x="4" y="310"/>
                  </a:lnTo>
                  <a:lnTo>
                    <a:pt x="8" y="314"/>
                  </a:lnTo>
                  <a:lnTo>
                    <a:pt x="12" y="320"/>
                  </a:lnTo>
                  <a:lnTo>
                    <a:pt x="18" y="324"/>
                  </a:lnTo>
                  <a:lnTo>
                    <a:pt x="24" y="328"/>
                  </a:lnTo>
                  <a:lnTo>
                    <a:pt x="32" y="333"/>
                  </a:lnTo>
                  <a:lnTo>
                    <a:pt x="39" y="336"/>
                  </a:lnTo>
                  <a:lnTo>
                    <a:pt x="48" y="339"/>
                  </a:lnTo>
                  <a:lnTo>
                    <a:pt x="50" y="339"/>
                  </a:lnTo>
                  <a:lnTo>
                    <a:pt x="135" y="339"/>
                  </a:lnTo>
                  <a:lnTo>
                    <a:pt x="138" y="339"/>
                  </a:lnTo>
                  <a:lnTo>
                    <a:pt x="138" y="339"/>
                  </a:lnTo>
                  <a:lnTo>
                    <a:pt x="146" y="336"/>
                  </a:lnTo>
                  <a:lnTo>
                    <a:pt x="154" y="333"/>
                  </a:lnTo>
                  <a:lnTo>
                    <a:pt x="161" y="328"/>
                  </a:lnTo>
                  <a:lnTo>
                    <a:pt x="168" y="324"/>
                  </a:lnTo>
                  <a:lnTo>
                    <a:pt x="173" y="320"/>
                  </a:lnTo>
                  <a:lnTo>
                    <a:pt x="179" y="314"/>
                  </a:lnTo>
                  <a:lnTo>
                    <a:pt x="183" y="310"/>
                  </a:lnTo>
                  <a:lnTo>
                    <a:pt x="186" y="304"/>
                  </a:lnTo>
                  <a:lnTo>
                    <a:pt x="185" y="303"/>
                  </a:lnTo>
                  <a:lnTo>
                    <a:pt x="185" y="303"/>
                  </a:lnTo>
                  <a:lnTo>
                    <a:pt x="185" y="300"/>
                  </a:lnTo>
                  <a:lnTo>
                    <a:pt x="184" y="298"/>
                  </a:lnTo>
                  <a:lnTo>
                    <a:pt x="102" y="98"/>
                  </a:lnTo>
                  <a:lnTo>
                    <a:pt x="102" y="98"/>
                  </a:lnTo>
                  <a:lnTo>
                    <a:pt x="107" y="95"/>
                  </a:lnTo>
                  <a:lnTo>
                    <a:pt x="112" y="90"/>
                  </a:lnTo>
                  <a:lnTo>
                    <a:pt x="114" y="84"/>
                  </a:lnTo>
                  <a:lnTo>
                    <a:pt x="115" y="78"/>
                  </a:lnTo>
                  <a:lnTo>
                    <a:pt x="115" y="78"/>
                  </a:lnTo>
                  <a:lnTo>
                    <a:pt x="114" y="70"/>
                  </a:lnTo>
                  <a:lnTo>
                    <a:pt x="114" y="70"/>
                  </a:lnTo>
                  <a:lnTo>
                    <a:pt x="145" y="64"/>
                  </a:lnTo>
                  <a:lnTo>
                    <a:pt x="178" y="58"/>
                  </a:lnTo>
                  <a:lnTo>
                    <a:pt x="212" y="54"/>
                  </a:lnTo>
                  <a:lnTo>
                    <a:pt x="249" y="53"/>
                  </a:lnTo>
                  <a:lnTo>
                    <a:pt x="249" y="211"/>
                  </a:lnTo>
                  <a:lnTo>
                    <a:pt x="249" y="211"/>
                  </a:lnTo>
                  <a:lnTo>
                    <a:pt x="246" y="222"/>
                  </a:lnTo>
                  <a:lnTo>
                    <a:pt x="243" y="233"/>
                  </a:lnTo>
                  <a:lnTo>
                    <a:pt x="241" y="244"/>
                  </a:lnTo>
                  <a:lnTo>
                    <a:pt x="241" y="255"/>
                  </a:lnTo>
                  <a:lnTo>
                    <a:pt x="241" y="267"/>
                  </a:lnTo>
                  <a:lnTo>
                    <a:pt x="243" y="278"/>
                  </a:lnTo>
                  <a:lnTo>
                    <a:pt x="246" y="288"/>
                  </a:lnTo>
                  <a:lnTo>
                    <a:pt x="249" y="299"/>
                  </a:lnTo>
                  <a:lnTo>
                    <a:pt x="249" y="299"/>
                  </a:lnTo>
                  <a:lnTo>
                    <a:pt x="249" y="300"/>
                  </a:lnTo>
                  <a:lnTo>
                    <a:pt x="249" y="341"/>
                  </a:lnTo>
                  <a:lnTo>
                    <a:pt x="249" y="341"/>
                  </a:lnTo>
                  <a:lnTo>
                    <a:pt x="249" y="346"/>
                  </a:lnTo>
                  <a:lnTo>
                    <a:pt x="248" y="352"/>
                  </a:lnTo>
                  <a:lnTo>
                    <a:pt x="246" y="358"/>
                  </a:lnTo>
                  <a:lnTo>
                    <a:pt x="242" y="364"/>
                  </a:lnTo>
                  <a:lnTo>
                    <a:pt x="238" y="371"/>
                  </a:lnTo>
                  <a:lnTo>
                    <a:pt x="230" y="376"/>
                  </a:lnTo>
                  <a:lnTo>
                    <a:pt x="222" y="381"/>
                  </a:lnTo>
                  <a:lnTo>
                    <a:pt x="210" y="385"/>
                  </a:lnTo>
                  <a:lnTo>
                    <a:pt x="206" y="386"/>
                  </a:lnTo>
                  <a:lnTo>
                    <a:pt x="205" y="391"/>
                  </a:lnTo>
                  <a:lnTo>
                    <a:pt x="192" y="391"/>
                  </a:lnTo>
                  <a:lnTo>
                    <a:pt x="192" y="429"/>
                  </a:lnTo>
                  <a:lnTo>
                    <a:pt x="186" y="429"/>
                  </a:lnTo>
                  <a:lnTo>
                    <a:pt x="186" y="467"/>
                  </a:lnTo>
                  <a:lnTo>
                    <a:pt x="345" y="467"/>
                  </a:lnTo>
                  <a:lnTo>
                    <a:pt x="345" y="429"/>
                  </a:lnTo>
                  <a:lnTo>
                    <a:pt x="340" y="429"/>
                  </a:lnTo>
                  <a:lnTo>
                    <a:pt x="340" y="391"/>
                  </a:lnTo>
                  <a:lnTo>
                    <a:pt x="327" y="391"/>
                  </a:lnTo>
                  <a:lnTo>
                    <a:pt x="327" y="386"/>
                  </a:lnTo>
                  <a:lnTo>
                    <a:pt x="321" y="385"/>
                  </a:lnTo>
                  <a:lnTo>
                    <a:pt x="321" y="385"/>
                  </a:lnTo>
                  <a:lnTo>
                    <a:pt x="311" y="382"/>
                  </a:lnTo>
                  <a:lnTo>
                    <a:pt x="304" y="379"/>
                  </a:lnTo>
                  <a:lnTo>
                    <a:pt x="297" y="375"/>
                  </a:lnTo>
                  <a:lnTo>
                    <a:pt x="292" y="371"/>
                  </a:lnTo>
                  <a:lnTo>
                    <a:pt x="288" y="364"/>
                  </a:lnTo>
                  <a:lnTo>
                    <a:pt x="286" y="358"/>
                  </a:lnTo>
                  <a:lnTo>
                    <a:pt x="283" y="350"/>
                  </a:lnTo>
                  <a:lnTo>
                    <a:pt x="282" y="341"/>
                  </a:lnTo>
                  <a:lnTo>
                    <a:pt x="282" y="299"/>
                  </a:lnTo>
                  <a:lnTo>
                    <a:pt x="282" y="299"/>
                  </a:lnTo>
                  <a:lnTo>
                    <a:pt x="286" y="288"/>
                  </a:lnTo>
                  <a:lnTo>
                    <a:pt x="289" y="278"/>
                  </a:lnTo>
                  <a:lnTo>
                    <a:pt x="290" y="266"/>
                  </a:lnTo>
                  <a:lnTo>
                    <a:pt x="290" y="255"/>
                  </a:lnTo>
                  <a:lnTo>
                    <a:pt x="290" y="244"/>
                  </a:lnTo>
                  <a:lnTo>
                    <a:pt x="289" y="233"/>
                  </a:lnTo>
                  <a:lnTo>
                    <a:pt x="286" y="222"/>
                  </a:lnTo>
                  <a:lnTo>
                    <a:pt x="282" y="211"/>
                  </a:lnTo>
                  <a:lnTo>
                    <a:pt x="282" y="53"/>
                  </a:lnTo>
                  <a:lnTo>
                    <a:pt x="282" y="53"/>
                  </a:lnTo>
                  <a:lnTo>
                    <a:pt x="319" y="54"/>
                  </a:lnTo>
                  <a:lnTo>
                    <a:pt x="354" y="58"/>
                  </a:lnTo>
                  <a:lnTo>
                    <a:pt x="387" y="64"/>
                  </a:lnTo>
                  <a:lnTo>
                    <a:pt x="417" y="70"/>
                  </a:lnTo>
                  <a:lnTo>
                    <a:pt x="417" y="70"/>
                  </a:lnTo>
                  <a:lnTo>
                    <a:pt x="416" y="78"/>
                  </a:lnTo>
                  <a:lnTo>
                    <a:pt x="416" y="78"/>
                  </a:lnTo>
                  <a:lnTo>
                    <a:pt x="417" y="84"/>
                  </a:lnTo>
                  <a:lnTo>
                    <a:pt x="421" y="90"/>
                  </a:lnTo>
                  <a:lnTo>
                    <a:pt x="424" y="95"/>
                  </a:lnTo>
                  <a:lnTo>
                    <a:pt x="429" y="98"/>
                  </a:lnTo>
                  <a:lnTo>
                    <a:pt x="347" y="298"/>
                  </a:lnTo>
                  <a:lnTo>
                    <a:pt x="347" y="298"/>
                  </a:lnTo>
                  <a:lnTo>
                    <a:pt x="346" y="300"/>
                  </a:lnTo>
                  <a:lnTo>
                    <a:pt x="347" y="303"/>
                  </a:lnTo>
                  <a:lnTo>
                    <a:pt x="346" y="304"/>
                  </a:lnTo>
                  <a:lnTo>
                    <a:pt x="346" y="304"/>
                  </a:lnTo>
                  <a:lnTo>
                    <a:pt x="349" y="310"/>
                  </a:lnTo>
                  <a:lnTo>
                    <a:pt x="354" y="314"/>
                  </a:lnTo>
                  <a:lnTo>
                    <a:pt x="358" y="320"/>
                  </a:lnTo>
                  <a:lnTo>
                    <a:pt x="363" y="324"/>
                  </a:lnTo>
                  <a:lnTo>
                    <a:pt x="370" y="328"/>
                  </a:lnTo>
                  <a:lnTo>
                    <a:pt x="377" y="333"/>
                  </a:lnTo>
                  <a:lnTo>
                    <a:pt x="385" y="336"/>
                  </a:lnTo>
                  <a:lnTo>
                    <a:pt x="394" y="339"/>
                  </a:lnTo>
                  <a:lnTo>
                    <a:pt x="396" y="339"/>
                  </a:lnTo>
                  <a:lnTo>
                    <a:pt x="481" y="339"/>
                  </a:lnTo>
                  <a:lnTo>
                    <a:pt x="483" y="339"/>
                  </a:lnTo>
                  <a:lnTo>
                    <a:pt x="483" y="339"/>
                  </a:lnTo>
                  <a:lnTo>
                    <a:pt x="492" y="336"/>
                  </a:lnTo>
                  <a:lnTo>
                    <a:pt x="499" y="333"/>
                  </a:lnTo>
                  <a:lnTo>
                    <a:pt x="507" y="328"/>
                  </a:lnTo>
                  <a:lnTo>
                    <a:pt x="513" y="324"/>
                  </a:lnTo>
                  <a:lnTo>
                    <a:pt x="519" y="320"/>
                  </a:lnTo>
                  <a:lnTo>
                    <a:pt x="524" y="314"/>
                  </a:lnTo>
                  <a:lnTo>
                    <a:pt x="527" y="310"/>
                  </a:lnTo>
                  <a:lnTo>
                    <a:pt x="531" y="304"/>
                  </a:lnTo>
                  <a:lnTo>
                    <a:pt x="531" y="303"/>
                  </a:lnTo>
                  <a:close/>
                  <a:moveTo>
                    <a:pt x="266" y="15"/>
                  </a:moveTo>
                  <a:lnTo>
                    <a:pt x="266" y="15"/>
                  </a:lnTo>
                  <a:lnTo>
                    <a:pt x="269" y="15"/>
                  </a:lnTo>
                  <a:lnTo>
                    <a:pt x="273" y="17"/>
                  </a:lnTo>
                  <a:lnTo>
                    <a:pt x="275" y="21"/>
                  </a:lnTo>
                  <a:lnTo>
                    <a:pt x="275" y="24"/>
                  </a:lnTo>
                  <a:lnTo>
                    <a:pt x="275" y="24"/>
                  </a:lnTo>
                  <a:lnTo>
                    <a:pt x="275" y="27"/>
                  </a:lnTo>
                  <a:lnTo>
                    <a:pt x="273" y="30"/>
                  </a:lnTo>
                  <a:lnTo>
                    <a:pt x="269" y="33"/>
                  </a:lnTo>
                  <a:lnTo>
                    <a:pt x="266" y="34"/>
                  </a:lnTo>
                  <a:lnTo>
                    <a:pt x="266" y="34"/>
                  </a:lnTo>
                  <a:lnTo>
                    <a:pt x="262" y="33"/>
                  </a:lnTo>
                  <a:lnTo>
                    <a:pt x="260" y="30"/>
                  </a:lnTo>
                  <a:lnTo>
                    <a:pt x="257" y="27"/>
                  </a:lnTo>
                  <a:lnTo>
                    <a:pt x="256" y="24"/>
                  </a:lnTo>
                  <a:lnTo>
                    <a:pt x="256" y="24"/>
                  </a:lnTo>
                  <a:lnTo>
                    <a:pt x="257" y="21"/>
                  </a:lnTo>
                  <a:lnTo>
                    <a:pt x="260" y="17"/>
                  </a:lnTo>
                  <a:lnTo>
                    <a:pt x="262" y="15"/>
                  </a:lnTo>
                  <a:lnTo>
                    <a:pt x="266" y="15"/>
                  </a:lnTo>
                  <a:lnTo>
                    <a:pt x="266" y="15"/>
                  </a:lnTo>
                  <a:close/>
                  <a:moveTo>
                    <a:pt x="134" y="325"/>
                  </a:moveTo>
                  <a:lnTo>
                    <a:pt x="51" y="325"/>
                  </a:lnTo>
                  <a:lnTo>
                    <a:pt x="51" y="325"/>
                  </a:lnTo>
                  <a:lnTo>
                    <a:pt x="41" y="322"/>
                  </a:lnTo>
                  <a:lnTo>
                    <a:pt x="34" y="318"/>
                  </a:lnTo>
                  <a:lnTo>
                    <a:pt x="26" y="313"/>
                  </a:lnTo>
                  <a:lnTo>
                    <a:pt x="21" y="308"/>
                  </a:lnTo>
                  <a:lnTo>
                    <a:pt x="166" y="308"/>
                  </a:lnTo>
                  <a:lnTo>
                    <a:pt x="166" y="308"/>
                  </a:lnTo>
                  <a:lnTo>
                    <a:pt x="159" y="313"/>
                  </a:lnTo>
                  <a:lnTo>
                    <a:pt x="152" y="318"/>
                  </a:lnTo>
                  <a:lnTo>
                    <a:pt x="144" y="322"/>
                  </a:lnTo>
                  <a:lnTo>
                    <a:pt x="134" y="325"/>
                  </a:lnTo>
                  <a:lnTo>
                    <a:pt x="134" y="325"/>
                  </a:lnTo>
                  <a:close/>
                  <a:moveTo>
                    <a:pt x="19" y="294"/>
                  </a:moveTo>
                  <a:lnTo>
                    <a:pt x="93" y="114"/>
                  </a:lnTo>
                  <a:lnTo>
                    <a:pt x="167" y="294"/>
                  </a:lnTo>
                  <a:lnTo>
                    <a:pt x="19" y="294"/>
                  </a:lnTo>
                  <a:close/>
                  <a:moveTo>
                    <a:pt x="270" y="217"/>
                  </a:moveTo>
                  <a:lnTo>
                    <a:pt x="270" y="217"/>
                  </a:lnTo>
                  <a:lnTo>
                    <a:pt x="273" y="227"/>
                  </a:lnTo>
                  <a:lnTo>
                    <a:pt x="275" y="237"/>
                  </a:lnTo>
                  <a:lnTo>
                    <a:pt x="276" y="245"/>
                  </a:lnTo>
                  <a:lnTo>
                    <a:pt x="276" y="255"/>
                  </a:lnTo>
                  <a:lnTo>
                    <a:pt x="276" y="265"/>
                  </a:lnTo>
                  <a:lnTo>
                    <a:pt x="275" y="274"/>
                  </a:lnTo>
                  <a:lnTo>
                    <a:pt x="273" y="283"/>
                  </a:lnTo>
                  <a:lnTo>
                    <a:pt x="270" y="293"/>
                  </a:lnTo>
                  <a:lnTo>
                    <a:pt x="262" y="293"/>
                  </a:lnTo>
                  <a:lnTo>
                    <a:pt x="262" y="293"/>
                  </a:lnTo>
                  <a:lnTo>
                    <a:pt x="259" y="283"/>
                  </a:lnTo>
                  <a:lnTo>
                    <a:pt x="256" y="274"/>
                  </a:lnTo>
                  <a:lnTo>
                    <a:pt x="255" y="265"/>
                  </a:lnTo>
                  <a:lnTo>
                    <a:pt x="255" y="255"/>
                  </a:lnTo>
                  <a:lnTo>
                    <a:pt x="255" y="245"/>
                  </a:lnTo>
                  <a:lnTo>
                    <a:pt x="256" y="237"/>
                  </a:lnTo>
                  <a:lnTo>
                    <a:pt x="259" y="227"/>
                  </a:lnTo>
                  <a:lnTo>
                    <a:pt x="262" y="217"/>
                  </a:lnTo>
                  <a:lnTo>
                    <a:pt x="270" y="217"/>
                  </a:lnTo>
                  <a:close/>
                  <a:moveTo>
                    <a:pt x="331" y="453"/>
                  </a:moveTo>
                  <a:lnTo>
                    <a:pt x="200" y="453"/>
                  </a:lnTo>
                  <a:lnTo>
                    <a:pt x="200" y="443"/>
                  </a:lnTo>
                  <a:lnTo>
                    <a:pt x="331" y="443"/>
                  </a:lnTo>
                  <a:lnTo>
                    <a:pt x="331" y="453"/>
                  </a:lnTo>
                  <a:close/>
                  <a:moveTo>
                    <a:pt x="207" y="429"/>
                  </a:moveTo>
                  <a:lnTo>
                    <a:pt x="207" y="406"/>
                  </a:lnTo>
                  <a:lnTo>
                    <a:pt x="326" y="406"/>
                  </a:lnTo>
                  <a:lnTo>
                    <a:pt x="326" y="429"/>
                  </a:lnTo>
                  <a:lnTo>
                    <a:pt x="207" y="429"/>
                  </a:lnTo>
                  <a:close/>
                  <a:moveTo>
                    <a:pt x="296" y="391"/>
                  </a:moveTo>
                  <a:lnTo>
                    <a:pt x="235" y="391"/>
                  </a:lnTo>
                  <a:lnTo>
                    <a:pt x="235" y="391"/>
                  </a:lnTo>
                  <a:lnTo>
                    <a:pt x="241" y="386"/>
                  </a:lnTo>
                  <a:lnTo>
                    <a:pt x="248" y="380"/>
                  </a:lnTo>
                  <a:lnTo>
                    <a:pt x="252" y="375"/>
                  </a:lnTo>
                  <a:lnTo>
                    <a:pt x="256" y="368"/>
                  </a:lnTo>
                  <a:lnTo>
                    <a:pt x="260" y="362"/>
                  </a:lnTo>
                  <a:lnTo>
                    <a:pt x="262" y="355"/>
                  </a:lnTo>
                  <a:lnTo>
                    <a:pt x="263" y="348"/>
                  </a:lnTo>
                  <a:lnTo>
                    <a:pt x="263" y="341"/>
                  </a:lnTo>
                  <a:lnTo>
                    <a:pt x="263" y="307"/>
                  </a:lnTo>
                  <a:lnTo>
                    <a:pt x="268" y="307"/>
                  </a:lnTo>
                  <a:lnTo>
                    <a:pt x="268" y="341"/>
                  </a:lnTo>
                  <a:lnTo>
                    <a:pt x="268" y="341"/>
                  </a:lnTo>
                  <a:lnTo>
                    <a:pt x="269" y="348"/>
                  </a:lnTo>
                  <a:lnTo>
                    <a:pt x="269" y="354"/>
                  </a:lnTo>
                  <a:lnTo>
                    <a:pt x="272" y="362"/>
                  </a:lnTo>
                  <a:lnTo>
                    <a:pt x="274" y="368"/>
                  </a:lnTo>
                  <a:lnTo>
                    <a:pt x="278" y="375"/>
                  </a:lnTo>
                  <a:lnTo>
                    <a:pt x="282" y="380"/>
                  </a:lnTo>
                  <a:lnTo>
                    <a:pt x="289" y="386"/>
                  </a:lnTo>
                  <a:lnTo>
                    <a:pt x="296" y="391"/>
                  </a:lnTo>
                  <a:lnTo>
                    <a:pt x="296" y="391"/>
                  </a:lnTo>
                  <a:close/>
                  <a:moveTo>
                    <a:pt x="268" y="203"/>
                  </a:moveTo>
                  <a:lnTo>
                    <a:pt x="263" y="203"/>
                  </a:lnTo>
                  <a:lnTo>
                    <a:pt x="263" y="53"/>
                  </a:lnTo>
                  <a:lnTo>
                    <a:pt x="263" y="53"/>
                  </a:lnTo>
                  <a:lnTo>
                    <a:pt x="266" y="53"/>
                  </a:lnTo>
                  <a:lnTo>
                    <a:pt x="266" y="53"/>
                  </a:lnTo>
                  <a:lnTo>
                    <a:pt x="268" y="53"/>
                  </a:lnTo>
                  <a:lnTo>
                    <a:pt x="268" y="203"/>
                  </a:lnTo>
                  <a:close/>
                  <a:moveTo>
                    <a:pt x="512" y="294"/>
                  </a:moveTo>
                  <a:lnTo>
                    <a:pt x="364" y="294"/>
                  </a:lnTo>
                  <a:lnTo>
                    <a:pt x="439" y="114"/>
                  </a:lnTo>
                  <a:lnTo>
                    <a:pt x="512" y="294"/>
                  </a:lnTo>
                  <a:close/>
                  <a:moveTo>
                    <a:pt x="480" y="325"/>
                  </a:moveTo>
                  <a:lnTo>
                    <a:pt x="397" y="325"/>
                  </a:lnTo>
                  <a:lnTo>
                    <a:pt x="397" y="325"/>
                  </a:lnTo>
                  <a:lnTo>
                    <a:pt x="387" y="322"/>
                  </a:lnTo>
                  <a:lnTo>
                    <a:pt x="380" y="318"/>
                  </a:lnTo>
                  <a:lnTo>
                    <a:pt x="372" y="313"/>
                  </a:lnTo>
                  <a:lnTo>
                    <a:pt x="367" y="308"/>
                  </a:lnTo>
                  <a:lnTo>
                    <a:pt x="511" y="308"/>
                  </a:lnTo>
                  <a:lnTo>
                    <a:pt x="511" y="308"/>
                  </a:lnTo>
                  <a:lnTo>
                    <a:pt x="505" y="313"/>
                  </a:lnTo>
                  <a:lnTo>
                    <a:pt x="497" y="318"/>
                  </a:lnTo>
                  <a:lnTo>
                    <a:pt x="490" y="322"/>
                  </a:lnTo>
                  <a:lnTo>
                    <a:pt x="480" y="325"/>
                  </a:lnTo>
                  <a:lnTo>
                    <a:pt x="480" y="325"/>
                  </a:ln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37" name="Oval 43">
              <a:extLst>
                <a:ext uri="{FF2B5EF4-FFF2-40B4-BE49-F238E27FC236}">
                  <a16:creationId xmlns:a16="http://schemas.microsoft.com/office/drawing/2014/main" id="{D22EBDA9-0339-4237-BE3B-7A1B3993FFD8}"/>
                </a:ext>
              </a:extLst>
            </p:cNvPr>
            <p:cNvSpPr/>
            <p:nvPr/>
          </p:nvSpPr>
          <p:spPr>
            <a:xfrm>
              <a:off x="4959358" y="2043755"/>
              <a:ext cx="317492" cy="317492"/>
            </a:xfrm>
            <a:prstGeom prst="ellipse">
              <a:avLst/>
            </a:prstGeom>
            <a:gradFill flip="none" rotWithShape="1">
              <a:gsLst>
                <a:gs pos="87000">
                  <a:srgbClr val="0D1325"/>
                </a:gs>
                <a:gs pos="0">
                  <a:srgbClr val="54D0CA"/>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grpSp>
          <p:nvGrpSpPr>
            <p:cNvPr id="38" name="Group 96">
              <a:extLst>
                <a:ext uri="{FF2B5EF4-FFF2-40B4-BE49-F238E27FC236}">
                  <a16:creationId xmlns:a16="http://schemas.microsoft.com/office/drawing/2014/main" id="{A05910B6-C965-4678-A263-A28284F5BB48}"/>
                </a:ext>
              </a:extLst>
            </p:cNvPr>
            <p:cNvGrpSpPr/>
            <p:nvPr/>
          </p:nvGrpSpPr>
          <p:grpSpPr>
            <a:xfrm>
              <a:off x="5029755" y="2114338"/>
              <a:ext cx="176698" cy="176327"/>
              <a:chOff x="5138738" y="4373563"/>
              <a:chExt cx="755650" cy="754063"/>
            </a:xfrm>
            <a:solidFill>
              <a:schemeClr val="bg1"/>
            </a:solidFill>
          </p:grpSpPr>
          <p:sp>
            <p:nvSpPr>
              <p:cNvPr id="50" name="Freeform 97">
                <a:extLst>
                  <a:ext uri="{FF2B5EF4-FFF2-40B4-BE49-F238E27FC236}">
                    <a16:creationId xmlns:a16="http://schemas.microsoft.com/office/drawing/2014/main" id="{D0BC1051-737A-4B72-A2A0-28BDB7B74A64}"/>
                  </a:ext>
                </a:extLst>
              </p:cNvPr>
              <p:cNvSpPr>
                <a:spLocks noEditPoints="1"/>
              </p:cNvSpPr>
              <p:nvPr/>
            </p:nvSpPr>
            <p:spPr bwMode="auto">
              <a:xfrm>
                <a:off x="5138738" y="4373563"/>
                <a:ext cx="755650" cy="754063"/>
              </a:xfrm>
              <a:custGeom>
                <a:avLst/>
                <a:gdLst>
                  <a:gd name="T0" fmla="*/ 214 w 476"/>
                  <a:gd name="T1" fmla="*/ 1 h 475"/>
                  <a:gd name="T2" fmla="*/ 146 w 476"/>
                  <a:gd name="T3" fmla="*/ 20 h 475"/>
                  <a:gd name="T4" fmla="*/ 87 w 476"/>
                  <a:gd name="T5" fmla="*/ 55 h 475"/>
                  <a:gd name="T6" fmla="*/ 41 w 476"/>
                  <a:gd name="T7" fmla="*/ 105 h 475"/>
                  <a:gd name="T8" fmla="*/ 11 w 476"/>
                  <a:gd name="T9" fmla="*/ 167 h 475"/>
                  <a:gd name="T10" fmla="*/ 0 w 476"/>
                  <a:gd name="T11" fmla="*/ 238 h 475"/>
                  <a:gd name="T12" fmla="*/ 6 w 476"/>
                  <a:gd name="T13" fmla="*/ 286 h 475"/>
                  <a:gd name="T14" fmla="*/ 30 w 476"/>
                  <a:gd name="T15" fmla="*/ 351 h 475"/>
                  <a:gd name="T16" fmla="*/ 71 w 476"/>
                  <a:gd name="T17" fmla="*/ 406 h 475"/>
                  <a:gd name="T18" fmla="*/ 125 w 476"/>
                  <a:gd name="T19" fmla="*/ 447 h 475"/>
                  <a:gd name="T20" fmla="*/ 190 w 476"/>
                  <a:gd name="T21" fmla="*/ 471 h 475"/>
                  <a:gd name="T22" fmla="*/ 238 w 476"/>
                  <a:gd name="T23" fmla="*/ 475 h 475"/>
                  <a:gd name="T24" fmla="*/ 309 w 476"/>
                  <a:gd name="T25" fmla="*/ 464 h 475"/>
                  <a:gd name="T26" fmla="*/ 371 w 476"/>
                  <a:gd name="T27" fmla="*/ 435 h 475"/>
                  <a:gd name="T28" fmla="*/ 422 w 476"/>
                  <a:gd name="T29" fmla="*/ 389 h 475"/>
                  <a:gd name="T30" fmla="*/ 457 w 476"/>
                  <a:gd name="T31" fmla="*/ 331 h 475"/>
                  <a:gd name="T32" fmla="*/ 474 w 476"/>
                  <a:gd name="T33" fmla="*/ 263 h 475"/>
                  <a:gd name="T34" fmla="*/ 474 w 476"/>
                  <a:gd name="T35" fmla="*/ 214 h 475"/>
                  <a:gd name="T36" fmla="*/ 457 w 476"/>
                  <a:gd name="T37" fmla="*/ 146 h 475"/>
                  <a:gd name="T38" fmla="*/ 422 w 476"/>
                  <a:gd name="T39" fmla="*/ 86 h 475"/>
                  <a:gd name="T40" fmla="*/ 371 w 476"/>
                  <a:gd name="T41" fmla="*/ 41 h 475"/>
                  <a:gd name="T42" fmla="*/ 309 w 476"/>
                  <a:gd name="T43" fmla="*/ 11 h 475"/>
                  <a:gd name="T44" fmla="*/ 238 w 476"/>
                  <a:gd name="T45" fmla="*/ 0 h 475"/>
                  <a:gd name="T46" fmla="*/ 238 w 476"/>
                  <a:gd name="T47" fmla="*/ 461 h 475"/>
                  <a:gd name="T48" fmla="*/ 172 w 476"/>
                  <a:gd name="T49" fmla="*/ 452 h 475"/>
                  <a:gd name="T50" fmla="*/ 114 w 476"/>
                  <a:gd name="T51" fmla="*/ 423 h 475"/>
                  <a:gd name="T52" fmla="*/ 66 w 476"/>
                  <a:gd name="T53" fmla="*/ 380 h 475"/>
                  <a:gd name="T54" fmla="*/ 33 w 476"/>
                  <a:gd name="T55" fmla="*/ 325 h 475"/>
                  <a:gd name="T56" fmla="*/ 15 w 476"/>
                  <a:gd name="T57" fmla="*/ 260 h 475"/>
                  <a:gd name="T58" fmla="*/ 15 w 476"/>
                  <a:gd name="T59" fmla="*/ 215 h 475"/>
                  <a:gd name="T60" fmla="*/ 33 w 476"/>
                  <a:gd name="T61" fmla="*/ 151 h 475"/>
                  <a:gd name="T62" fmla="*/ 66 w 476"/>
                  <a:gd name="T63" fmla="*/ 96 h 475"/>
                  <a:gd name="T64" fmla="*/ 114 w 476"/>
                  <a:gd name="T65" fmla="*/ 53 h 475"/>
                  <a:gd name="T66" fmla="*/ 172 w 476"/>
                  <a:gd name="T67" fmla="*/ 25 h 475"/>
                  <a:gd name="T68" fmla="*/ 238 w 476"/>
                  <a:gd name="T69" fmla="*/ 14 h 475"/>
                  <a:gd name="T70" fmla="*/ 283 w 476"/>
                  <a:gd name="T71" fmla="*/ 20 h 475"/>
                  <a:gd name="T72" fmla="*/ 345 w 476"/>
                  <a:gd name="T73" fmla="*/ 41 h 475"/>
                  <a:gd name="T74" fmla="*/ 396 w 476"/>
                  <a:gd name="T75" fmla="*/ 80 h 475"/>
                  <a:gd name="T76" fmla="*/ 435 w 476"/>
                  <a:gd name="T77" fmla="*/ 132 h 475"/>
                  <a:gd name="T78" fmla="*/ 457 w 476"/>
                  <a:gd name="T79" fmla="*/ 193 h 475"/>
                  <a:gd name="T80" fmla="*/ 462 w 476"/>
                  <a:gd name="T81" fmla="*/ 238 h 475"/>
                  <a:gd name="T82" fmla="*/ 452 w 476"/>
                  <a:gd name="T83" fmla="*/ 305 h 475"/>
                  <a:gd name="T84" fmla="*/ 424 w 476"/>
                  <a:gd name="T85" fmla="*/ 363 h 475"/>
                  <a:gd name="T86" fmla="*/ 381 w 476"/>
                  <a:gd name="T87" fmla="*/ 410 h 475"/>
                  <a:gd name="T88" fmla="*/ 325 w 476"/>
                  <a:gd name="T89" fmla="*/ 444 h 475"/>
                  <a:gd name="T90" fmla="*/ 261 w 476"/>
                  <a:gd name="T91" fmla="*/ 46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6" h="475">
                    <a:moveTo>
                      <a:pt x="238" y="0"/>
                    </a:moveTo>
                    <a:lnTo>
                      <a:pt x="238" y="0"/>
                    </a:lnTo>
                    <a:lnTo>
                      <a:pt x="214" y="1"/>
                    </a:lnTo>
                    <a:lnTo>
                      <a:pt x="190" y="5"/>
                    </a:lnTo>
                    <a:lnTo>
                      <a:pt x="168" y="11"/>
                    </a:lnTo>
                    <a:lnTo>
                      <a:pt x="146" y="20"/>
                    </a:lnTo>
                    <a:lnTo>
                      <a:pt x="125" y="29"/>
                    </a:lnTo>
                    <a:lnTo>
                      <a:pt x="105" y="41"/>
                    </a:lnTo>
                    <a:lnTo>
                      <a:pt x="87" y="55"/>
                    </a:lnTo>
                    <a:lnTo>
                      <a:pt x="71" y="70"/>
                    </a:lnTo>
                    <a:lnTo>
                      <a:pt x="54" y="86"/>
                    </a:lnTo>
                    <a:lnTo>
                      <a:pt x="41" y="105"/>
                    </a:lnTo>
                    <a:lnTo>
                      <a:pt x="30" y="125"/>
                    </a:lnTo>
                    <a:lnTo>
                      <a:pt x="19" y="146"/>
                    </a:lnTo>
                    <a:lnTo>
                      <a:pt x="11" y="167"/>
                    </a:lnTo>
                    <a:lnTo>
                      <a:pt x="6" y="190"/>
                    </a:lnTo>
                    <a:lnTo>
                      <a:pt x="1" y="214"/>
                    </a:lnTo>
                    <a:lnTo>
                      <a:pt x="0" y="238"/>
                    </a:lnTo>
                    <a:lnTo>
                      <a:pt x="0" y="238"/>
                    </a:lnTo>
                    <a:lnTo>
                      <a:pt x="1" y="263"/>
                    </a:lnTo>
                    <a:lnTo>
                      <a:pt x="6" y="286"/>
                    </a:lnTo>
                    <a:lnTo>
                      <a:pt x="11" y="309"/>
                    </a:lnTo>
                    <a:lnTo>
                      <a:pt x="19" y="331"/>
                    </a:lnTo>
                    <a:lnTo>
                      <a:pt x="30" y="351"/>
                    </a:lnTo>
                    <a:lnTo>
                      <a:pt x="41" y="371"/>
                    </a:lnTo>
                    <a:lnTo>
                      <a:pt x="54" y="389"/>
                    </a:lnTo>
                    <a:lnTo>
                      <a:pt x="71" y="406"/>
                    </a:lnTo>
                    <a:lnTo>
                      <a:pt x="87" y="421"/>
                    </a:lnTo>
                    <a:lnTo>
                      <a:pt x="105" y="435"/>
                    </a:lnTo>
                    <a:lnTo>
                      <a:pt x="125" y="447"/>
                    </a:lnTo>
                    <a:lnTo>
                      <a:pt x="146" y="457"/>
                    </a:lnTo>
                    <a:lnTo>
                      <a:pt x="168" y="464"/>
                    </a:lnTo>
                    <a:lnTo>
                      <a:pt x="190" y="471"/>
                    </a:lnTo>
                    <a:lnTo>
                      <a:pt x="214" y="474"/>
                    </a:lnTo>
                    <a:lnTo>
                      <a:pt x="238" y="475"/>
                    </a:lnTo>
                    <a:lnTo>
                      <a:pt x="238" y="475"/>
                    </a:lnTo>
                    <a:lnTo>
                      <a:pt x="263" y="474"/>
                    </a:lnTo>
                    <a:lnTo>
                      <a:pt x="285" y="471"/>
                    </a:lnTo>
                    <a:lnTo>
                      <a:pt x="309" y="464"/>
                    </a:lnTo>
                    <a:lnTo>
                      <a:pt x="331" y="457"/>
                    </a:lnTo>
                    <a:lnTo>
                      <a:pt x="351" y="447"/>
                    </a:lnTo>
                    <a:lnTo>
                      <a:pt x="371" y="435"/>
                    </a:lnTo>
                    <a:lnTo>
                      <a:pt x="389" y="421"/>
                    </a:lnTo>
                    <a:lnTo>
                      <a:pt x="406" y="406"/>
                    </a:lnTo>
                    <a:lnTo>
                      <a:pt x="422" y="389"/>
                    </a:lnTo>
                    <a:lnTo>
                      <a:pt x="436" y="371"/>
                    </a:lnTo>
                    <a:lnTo>
                      <a:pt x="447" y="351"/>
                    </a:lnTo>
                    <a:lnTo>
                      <a:pt x="457" y="331"/>
                    </a:lnTo>
                    <a:lnTo>
                      <a:pt x="465" y="309"/>
                    </a:lnTo>
                    <a:lnTo>
                      <a:pt x="471" y="286"/>
                    </a:lnTo>
                    <a:lnTo>
                      <a:pt x="474" y="263"/>
                    </a:lnTo>
                    <a:lnTo>
                      <a:pt x="476" y="238"/>
                    </a:lnTo>
                    <a:lnTo>
                      <a:pt x="476" y="238"/>
                    </a:lnTo>
                    <a:lnTo>
                      <a:pt x="474" y="214"/>
                    </a:lnTo>
                    <a:lnTo>
                      <a:pt x="471" y="190"/>
                    </a:lnTo>
                    <a:lnTo>
                      <a:pt x="465" y="167"/>
                    </a:lnTo>
                    <a:lnTo>
                      <a:pt x="457" y="146"/>
                    </a:lnTo>
                    <a:lnTo>
                      <a:pt x="447" y="125"/>
                    </a:lnTo>
                    <a:lnTo>
                      <a:pt x="436" y="105"/>
                    </a:lnTo>
                    <a:lnTo>
                      <a:pt x="422" y="86"/>
                    </a:lnTo>
                    <a:lnTo>
                      <a:pt x="406" y="70"/>
                    </a:lnTo>
                    <a:lnTo>
                      <a:pt x="389" y="55"/>
                    </a:lnTo>
                    <a:lnTo>
                      <a:pt x="371" y="41"/>
                    </a:lnTo>
                    <a:lnTo>
                      <a:pt x="351" y="29"/>
                    </a:lnTo>
                    <a:lnTo>
                      <a:pt x="331" y="20"/>
                    </a:lnTo>
                    <a:lnTo>
                      <a:pt x="309" y="11"/>
                    </a:lnTo>
                    <a:lnTo>
                      <a:pt x="285" y="5"/>
                    </a:lnTo>
                    <a:lnTo>
                      <a:pt x="263" y="1"/>
                    </a:lnTo>
                    <a:lnTo>
                      <a:pt x="238" y="0"/>
                    </a:lnTo>
                    <a:lnTo>
                      <a:pt x="238" y="0"/>
                    </a:lnTo>
                    <a:close/>
                    <a:moveTo>
                      <a:pt x="238" y="461"/>
                    </a:moveTo>
                    <a:lnTo>
                      <a:pt x="238" y="461"/>
                    </a:lnTo>
                    <a:lnTo>
                      <a:pt x="215" y="460"/>
                    </a:lnTo>
                    <a:lnTo>
                      <a:pt x="194" y="457"/>
                    </a:lnTo>
                    <a:lnTo>
                      <a:pt x="172" y="452"/>
                    </a:lnTo>
                    <a:lnTo>
                      <a:pt x="152" y="444"/>
                    </a:lnTo>
                    <a:lnTo>
                      <a:pt x="132" y="434"/>
                    </a:lnTo>
                    <a:lnTo>
                      <a:pt x="114" y="423"/>
                    </a:lnTo>
                    <a:lnTo>
                      <a:pt x="96" y="410"/>
                    </a:lnTo>
                    <a:lnTo>
                      <a:pt x="80" y="396"/>
                    </a:lnTo>
                    <a:lnTo>
                      <a:pt x="66" y="380"/>
                    </a:lnTo>
                    <a:lnTo>
                      <a:pt x="53" y="363"/>
                    </a:lnTo>
                    <a:lnTo>
                      <a:pt x="41" y="345"/>
                    </a:lnTo>
                    <a:lnTo>
                      <a:pt x="33" y="325"/>
                    </a:lnTo>
                    <a:lnTo>
                      <a:pt x="25" y="305"/>
                    </a:lnTo>
                    <a:lnTo>
                      <a:pt x="19" y="283"/>
                    </a:lnTo>
                    <a:lnTo>
                      <a:pt x="15" y="260"/>
                    </a:lnTo>
                    <a:lnTo>
                      <a:pt x="14" y="238"/>
                    </a:lnTo>
                    <a:lnTo>
                      <a:pt x="14" y="238"/>
                    </a:lnTo>
                    <a:lnTo>
                      <a:pt x="15" y="215"/>
                    </a:lnTo>
                    <a:lnTo>
                      <a:pt x="19" y="193"/>
                    </a:lnTo>
                    <a:lnTo>
                      <a:pt x="25" y="172"/>
                    </a:lnTo>
                    <a:lnTo>
                      <a:pt x="33" y="151"/>
                    </a:lnTo>
                    <a:lnTo>
                      <a:pt x="41" y="132"/>
                    </a:lnTo>
                    <a:lnTo>
                      <a:pt x="53" y="113"/>
                    </a:lnTo>
                    <a:lnTo>
                      <a:pt x="66" y="96"/>
                    </a:lnTo>
                    <a:lnTo>
                      <a:pt x="80" y="80"/>
                    </a:lnTo>
                    <a:lnTo>
                      <a:pt x="96" y="66"/>
                    </a:lnTo>
                    <a:lnTo>
                      <a:pt x="114" y="53"/>
                    </a:lnTo>
                    <a:lnTo>
                      <a:pt x="132" y="41"/>
                    </a:lnTo>
                    <a:lnTo>
                      <a:pt x="152" y="32"/>
                    </a:lnTo>
                    <a:lnTo>
                      <a:pt x="172" y="25"/>
                    </a:lnTo>
                    <a:lnTo>
                      <a:pt x="194" y="20"/>
                    </a:lnTo>
                    <a:lnTo>
                      <a:pt x="215" y="15"/>
                    </a:lnTo>
                    <a:lnTo>
                      <a:pt x="238" y="14"/>
                    </a:lnTo>
                    <a:lnTo>
                      <a:pt x="238" y="14"/>
                    </a:lnTo>
                    <a:lnTo>
                      <a:pt x="261" y="15"/>
                    </a:lnTo>
                    <a:lnTo>
                      <a:pt x="283" y="20"/>
                    </a:lnTo>
                    <a:lnTo>
                      <a:pt x="305" y="25"/>
                    </a:lnTo>
                    <a:lnTo>
                      <a:pt x="325" y="32"/>
                    </a:lnTo>
                    <a:lnTo>
                      <a:pt x="345" y="41"/>
                    </a:lnTo>
                    <a:lnTo>
                      <a:pt x="363" y="53"/>
                    </a:lnTo>
                    <a:lnTo>
                      <a:pt x="381" y="66"/>
                    </a:lnTo>
                    <a:lnTo>
                      <a:pt x="396" y="80"/>
                    </a:lnTo>
                    <a:lnTo>
                      <a:pt x="411" y="96"/>
                    </a:lnTo>
                    <a:lnTo>
                      <a:pt x="424" y="113"/>
                    </a:lnTo>
                    <a:lnTo>
                      <a:pt x="435" y="132"/>
                    </a:lnTo>
                    <a:lnTo>
                      <a:pt x="444" y="151"/>
                    </a:lnTo>
                    <a:lnTo>
                      <a:pt x="452" y="172"/>
                    </a:lnTo>
                    <a:lnTo>
                      <a:pt x="457" y="193"/>
                    </a:lnTo>
                    <a:lnTo>
                      <a:pt x="460" y="215"/>
                    </a:lnTo>
                    <a:lnTo>
                      <a:pt x="462" y="238"/>
                    </a:lnTo>
                    <a:lnTo>
                      <a:pt x="462" y="238"/>
                    </a:lnTo>
                    <a:lnTo>
                      <a:pt x="460" y="260"/>
                    </a:lnTo>
                    <a:lnTo>
                      <a:pt x="457" y="283"/>
                    </a:lnTo>
                    <a:lnTo>
                      <a:pt x="452" y="305"/>
                    </a:lnTo>
                    <a:lnTo>
                      <a:pt x="444" y="325"/>
                    </a:lnTo>
                    <a:lnTo>
                      <a:pt x="435" y="345"/>
                    </a:lnTo>
                    <a:lnTo>
                      <a:pt x="424" y="363"/>
                    </a:lnTo>
                    <a:lnTo>
                      <a:pt x="411" y="380"/>
                    </a:lnTo>
                    <a:lnTo>
                      <a:pt x="396" y="396"/>
                    </a:lnTo>
                    <a:lnTo>
                      <a:pt x="381" y="410"/>
                    </a:lnTo>
                    <a:lnTo>
                      <a:pt x="363" y="423"/>
                    </a:lnTo>
                    <a:lnTo>
                      <a:pt x="345" y="434"/>
                    </a:lnTo>
                    <a:lnTo>
                      <a:pt x="325" y="444"/>
                    </a:lnTo>
                    <a:lnTo>
                      <a:pt x="305" y="452"/>
                    </a:lnTo>
                    <a:lnTo>
                      <a:pt x="283" y="457"/>
                    </a:lnTo>
                    <a:lnTo>
                      <a:pt x="261" y="460"/>
                    </a:lnTo>
                    <a:lnTo>
                      <a:pt x="238" y="461"/>
                    </a:lnTo>
                    <a:lnTo>
                      <a:pt x="238" y="461"/>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51" name="Freeform 98">
                <a:extLst>
                  <a:ext uri="{FF2B5EF4-FFF2-40B4-BE49-F238E27FC236}">
                    <a16:creationId xmlns:a16="http://schemas.microsoft.com/office/drawing/2014/main" id="{AAD18706-535D-4C57-9131-9B976F60DBC9}"/>
                  </a:ext>
                </a:extLst>
              </p:cNvPr>
              <p:cNvSpPr>
                <a:spLocks noEditPoints="1"/>
              </p:cNvSpPr>
              <p:nvPr/>
            </p:nvSpPr>
            <p:spPr bwMode="auto">
              <a:xfrm>
                <a:off x="5189538" y="4422775"/>
                <a:ext cx="654050" cy="655638"/>
              </a:xfrm>
              <a:custGeom>
                <a:avLst/>
                <a:gdLst>
                  <a:gd name="T0" fmla="*/ 185 w 412"/>
                  <a:gd name="T1" fmla="*/ 1 h 413"/>
                  <a:gd name="T2" fmla="*/ 126 w 412"/>
                  <a:gd name="T3" fmla="*/ 17 h 413"/>
                  <a:gd name="T4" fmla="*/ 75 w 412"/>
                  <a:gd name="T5" fmla="*/ 48 h 413"/>
                  <a:gd name="T6" fmla="*/ 35 w 412"/>
                  <a:gd name="T7" fmla="*/ 92 h 413"/>
                  <a:gd name="T8" fmla="*/ 9 w 412"/>
                  <a:gd name="T9" fmla="*/ 146 h 413"/>
                  <a:gd name="T10" fmla="*/ 0 w 412"/>
                  <a:gd name="T11" fmla="*/ 207 h 413"/>
                  <a:gd name="T12" fmla="*/ 4 w 412"/>
                  <a:gd name="T13" fmla="*/ 249 h 413"/>
                  <a:gd name="T14" fmla="*/ 25 w 412"/>
                  <a:gd name="T15" fmla="*/ 305 h 413"/>
                  <a:gd name="T16" fmla="*/ 60 w 412"/>
                  <a:gd name="T17" fmla="*/ 352 h 413"/>
                  <a:gd name="T18" fmla="*/ 108 w 412"/>
                  <a:gd name="T19" fmla="*/ 388 h 413"/>
                  <a:gd name="T20" fmla="*/ 165 w 412"/>
                  <a:gd name="T21" fmla="*/ 409 h 413"/>
                  <a:gd name="T22" fmla="*/ 206 w 412"/>
                  <a:gd name="T23" fmla="*/ 413 h 413"/>
                  <a:gd name="T24" fmla="*/ 268 w 412"/>
                  <a:gd name="T25" fmla="*/ 404 h 413"/>
                  <a:gd name="T26" fmla="*/ 322 w 412"/>
                  <a:gd name="T27" fmla="*/ 378 h 413"/>
                  <a:gd name="T28" fmla="*/ 365 w 412"/>
                  <a:gd name="T29" fmla="*/ 338 h 413"/>
                  <a:gd name="T30" fmla="*/ 396 w 412"/>
                  <a:gd name="T31" fmla="*/ 288 h 413"/>
                  <a:gd name="T32" fmla="*/ 411 w 412"/>
                  <a:gd name="T33" fmla="*/ 228 h 413"/>
                  <a:gd name="T34" fmla="*/ 411 w 412"/>
                  <a:gd name="T35" fmla="*/ 186 h 413"/>
                  <a:gd name="T36" fmla="*/ 396 w 412"/>
                  <a:gd name="T37" fmla="*/ 127 h 413"/>
                  <a:gd name="T38" fmla="*/ 365 w 412"/>
                  <a:gd name="T39" fmla="*/ 76 h 413"/>
                  <a:gd name="T40" fmla="*/ 322 w 412"/>
                  <a:gd name="T41" fmla="*/ 36 h 413"/>
                  <a:gd name="T42" fmla="*/ 268 w 412"/>
                  <a:gd name="T43" fmla="*/ 10 h 413"/>
                  <a:gd name="T44" fmla="*/ 206 w 412"/>
                  <a:gd name="T45" fmla="*/ 0 h 413"/>
                  <a:gd name="T46" fmla="*/ 206 w 412"/>
                  <a:gd name="T47" fmla="*/ 399 h 413"/>
                  <a:gd name="T48" fmla="*/ 149 w 412"/>
                  <a:gd name="T49" fmla="*/ 390 h 413"/>
                  <a:gd name="T50" fmla="*/ 99 w 412"/>
                  <a:gd name="T51" fmla="*/ 367 h 413"/>
                  <a:gd name="T52" fmla="*/ 58 w 412"/>
                  <a:gd name="T53" fmla="*/ 329 h 413"/>
                  <a:gd name="T54" fmla="*/ 29 w 412"/>
                  <a:gd name="T55" fmla="*/ 281 h 413"/>
                  <a:gd name="T56" fmla="*/ 15 w 412"/>
                  <a:gd name="T57" fmla="*/ 226 h 413"/>
                  <a:gd name="T58" fmla="*/ 15 w 412"/>
                  <a:gd name="T59" fmla="*/ 187 h 413"/>
                  <a:gd name="T60" fmla="*/ 29 w 412"/>
                  <a:gd name="T61" fmla="*/ 132 h 413"/>
                  <a:gd name="T62" fmla="*/ 58 w 412"/>
                  <a:gd name="T63" fmla="*/ 85 h 413"/>
                  <a:gd name="T64" fmla="*/ 99 w 412"/>
                  <a:gd name="T65" fmla="*/ 48 h 413"/>
                  <a:gd name="T66" fmla="*/ 149 w 412"/>
                  <a:gd name="T67" fmla="*/ 24 h 413"/>
                  <a:gd name="T68" fmla="*/ 206 w 412"/>
                  <a:gd name="T69" fmla="*/ 16 h 413"/>
                  <a:gd name="T70" fmla="*/ 245 w 412"/>
                  <a:gd name="T71" fmla="*/ 19 h 413"/>
                  <a:gd name="T72" fmla="*/ 298 w 412"/>
                  <a:gd name="T73" fmla="*/ 38 h 413"/>
                  <a:gd name="T74" fmla="*/ 342 w 412"/>
                  <a:gd name="T75" fmla="*/ 72 h 413"/>
                  <a:gd name="T76" fmla="*/ 374 w 412"/>
                  <a:gd name="T77" fmla="*/ 116 h 413"/>
                  <a:gd name="T78" fmla="*/ 394 w 412"/>
                  <a:gd name="T79" fmla="*/ 169 h 413"/>
                  <a:gd name="T80" fmla="*/ 398 w 412"/>
                  <a:gd name="T81" fmla="*/ 207 h 413"/>
                  <a:gd name="T82" fmla="*/ 390 w 412"/>
                  <a:gd name="T83" fmla="*/ 264 h 413"/>
                  <a:gd name="T84" fmla="*/ 366 w 412"/>
                  <a:gd name="T85" fmla="*/ 315 h 413"/>
                  <a:gd name="T86" fmla="*/ 328 w 412"/>
                  <a:gd name="T87" fmla="*/ 355 h 413"/>
                  <a:gd name="T88" fmla="*/ 280 w 412"/>
                  <a:gd name="T89" fmla="*/ 384 h 413"/>
                  <a:gd name="T90" fmla="*/ 225 w 412"/>
                  <a:gd name="T91" fmla="*/ 398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2" h="413">
                    <a:moveTo>
                      <a:pt x="206" y="0"/>
                    </a:moveTo>
                    <a:lnTo>
                      <a:pt x="206" y="0"/>
                    </a:lnTo>
                    <a:lnTo>
                      <a:pt x="185" y="1"/>
                    </a:lnTo>
                    <a:lnTo>
                      <a:pt x="165" y="5"/>
                    </a:lnTo>
                    <a:lnTo>
                      <a:pt x="144" y="10"/>
                    </a:lnTo>
                    <a:lnTo>
                      <a:pt x="126" y="17"/>
                    </a:lnTo>
                    <a:lnTo>
                      <a:pt x="108" y="26"/>
                    </a:lnTo>
                    <a:lnTo>
                      <a:pt x="91" y="36"/>
                    </a:lnTo>
                    <a:lnTo>
                      <a:pt x="75" y="48"/>
                    </a:lnTo>
                    <a:lnTo>
                      <a:pt x="60" y="61"/>
                    </a:lnTo>
                    <a:lnTo>
                      <a:pt x="47" y="76"/>
                    </a:lnTo>
                    <a:lnTo>
                      <a:pt x="35" y="92"/>
                    </a:lnTo>
                    <a:lnTo>
                      <a:pt x="25" y="108"/>
                    </a:lnTo>
                    <a:lnTo>
                      <a:pt x="16" y="127"/>
                    </a:lnTo>
                    <a:lnTo>
                      <a:pt x="9" y="146"/>
                    </a:lnTo>
                    <a:lnTo>
                      <a:pt x="4" y="166"/>
                    </a:lnTo>
                    <a:lnTo>
                      <a:pt x="1" y="186"/>
                    </a:lnTo>
                    <a:lnTo>
                      <a:pt x="0" y="207"/>
                    </a:lnTo>
                    <a:lnTo>
                      <a:pt x="0" y="207"/>
                    </a:lnTo>
                    <a:lnTo>
                      <a:pt x="1" y="228"/>
                    </a:lnTo>
                    <a:lnTo>
                      <a:pt x="4" y="249"/>
                    </a:lnTo>
                    <a:lnTo>
                      <a:pt x="9" y="268"/>
                    </a:lnTo>
                    <a:lnTo>
                      <a:pt x="16" y="288"/>
                    </a:lnTo>
                    <a:lnTo>
                      <a:pt x="25" y="305"/>
                    </a:lnTo>
                    <a:lnTo>
                      <a:pt x="35" y="322"/>
                    </a:lnTo>
                    <a:lnTo>
                      <a:pt x="47" y="338"/>
                    </a:lnTo>
                    <a:lnTo>
                      <a:pt x="60" y="352"/>
                    </a:lnTo>
                    <a:lnTo>
                      <a:pt x="75" y="367"/>
                    </a:lnTo>
                    <a:lnTo>
                      <a:pt x="91" y="378"/>
                    </a:lnTo>
                    <a:lnTo>
                      <a:pt x="108" y="388"/>
                    </a:lnTo>
                    <a:lnTo>
                      <a:pt x="126" y="397"/>
                    </a:lnTo>
                    <a:lnTo>
                      <a:pt x="144" y="404"/>
                    </a:lnTo>
                    <a:lnTo>
                      <a:pt x="165" y="409"/>
                    </a:lnTo>
                    <a:lnTo>
                      <a:pt x="185" y="412"/>
                    </a:lnTo>
                    <a:lnTo>
                      <a:pt x="206" y="413"/>
                    </a:lnTo>
                    <a:lnTo>
                      <a:pt x="206" y="413"/>
                    </a:lnTo>
                    <a:lnTo>
                      <a:pt x="228" y="412"/>
                    </a:lnTo>
                    <a:lnTo>
                      <a:pt x="248" y="409"/>
                    </a:lnTo>
                    <a:lnTo>
                      <a:pt x="268" y="404"/>
                    </a:lnTo>
                    <a:lnTo>
                      <a:pt x="286" y="397"/>
                    </a:lnTo>
                    <a:lnTo>
                      <a:pt x="304" y="388"/>
                    </a:lnTo>
                    <a:lnTo>
                      <a:pt x="322" y="378"/>
                    </a:lnTo>
                    <a:lnTo>
                      <a:pt x="337" y="367"/>
                    </a:lnTo>
                    <a:lnTo>
                      <a:pt x="352" y="352"/>
                    </a:lnTo>
                    <a:lnTo>
                      <a:pt x="365" y="338"/>
                    </a:lnTo>
                    <a:lnTo>
                      <a:pt x="377" y="322"/>
                    </a:lnTo>
                    <a:lnTo>
                      <a:pt x="387" y="305"/>
                    </a:lnTo>
                    <a:lnTo>
                      <a:pt x="396" y="288"/>
                    </a:lnTo>
                    <a:lnTo>
                      <a:pt x="403" y="268"/>
                    </a:lnTo>
                    <a:lnTo>
                      <a:pt x="408" y="249"/>
                    </a:lnTo>
                    <a:lnTo>
                      <a:pt x="411" y="228"/>
                    </a:lnTo>
                    <a:lnTo>
                      <a:pt x="412" y="207"/>
                    </a:lnTo>
                    <a:lnTo>
                      <a:pt x="412" y="207"/>
                    </a:lnTo>
                    <a:lnTo>
                      <a:pt x="411" y="186"/>
                    </a:lnTo>
                    <a:lnTo>
                      <a:pt x="408" y="166"/>
                    </a:lnTo>
                    <a:lnTo>
                      <a:pt x="403" y="146"/>
                    </a:lnTo>
                    <a:lnTo>
                      <a:pt x="396" y="127"/>
                    </a:lnTo>
                    <a:lnTo>
                      <a:pt x="387" y="108"/>
                    </a:lnTo>
                    <a:lnTo>
                      <a:pt x="377" y="92"/>
                    </a:lnTo>
                    <a:lnTo>
                      <a:pt x="365" y="76"/>
                    </a:lnTo>
                    <a:lnTo>
                      <a:pt x="352" y="61"/>
                    </a:lnTo>
                    <a:lnTo>
                      <a:pt x="337" y="48"/>
                    </a:lnTo>
                    <a:lnTo>
                      <a:pt x="322" y="36"/>
                    </a:lnTo>
                    <a:lnTo>
                      <a:pt x="304" y="26"/>
                    </a:lnTo>
                    <a:lnTo>
                      <a:pt x="286" y="17"/>
                    </a:lnTo>
                    <a:lnTo>
                      <a:pt x="268" y="10"/>
                    </a:lnTo>
                    <a:lnTo>
                      <a:pt x="248" y="5"/>
                    </a:lnTo>
                    <a:lnTo>
                      <a:pt x="228" y="1"/>
                    </a:lnTo>
                    <a:lnTo>
                      <a:pt x="206" y="0"/>
                    </a:lnTo>
                    <a:lnTo>
                      <a:pt x="206" y="0"/>
                    </a:lnTo>
                    <a:close/>
                    <a:moveTo>
                      <a:pt x="206" y="399"/>
                    </a:moveTo>
                    <a:lnTo>
                      <a:pt x="206" y="399"/>
                    </a:lnTo>
                    <a:lnTo>
                      <a:pt x="187" y="398"/>
                    </a:lnTo>
                    <a:lnTo>
                      <a:pt x="167" y="395"/>
                    </a:lnTo>
                    <a:lnTo>
                      <a:pt x="149" y="390"/>
                    </a:lnTo>
                    <a:lnTo>
                      <a:pt x="131" y="384"/>
                    </a:lnTo>
                    <a:lnTo>
                      <a:pt x="114" y="376"/>
                    </a:lnTo>
                    <a:lnTo>
                      <a:pt x="99" y="367"/>
                    </a:lnTo>
                    <a:lnTo>
                      <a:pt x="84" y="355"/>
                    </a:lnTo>
                    <a:lnTo>
                      <a:pt x="71" y="343"/>
                    </a:lnTo>
                    <a:lnTo>
                      <a:pt x="58" y="329"/>
                    </a:lnTo>
                    <a:lnTo>
                      <a:pt x="47" y="315"/>
                    </a:lnTo>
                    <a:lnTo>
                      <a:pt x="37" y="298"/>
                    </a:lnTo>
                    <a:lnTo>
                      <a:pt x="29" y="281"/>
                    </a:lnTo>
                    <a:lnTo>
                      <a:pt x="22" y="264"/>
                    </a:lnTo>
                    <a:lnTo>
                      <a:pt x="18" y="246"/>
                    </a:lnTo>
                    <a:lnTo>
                      <a:pt x="15" y="226"/>
                    </a:lnTo>
                    <a:lnTo>
                      <a:pt x="14" y="207"/>
                    </a:lnTo>
                    <a:lnTo>
                      <a:pt x="14" y="207"/>
                    </a:lnTo>
                    <a:lnTo>
                      <a:pt x="15" y="187"/>
                    </a:lnTo>
                    <a:lnTo>
                      <a:pt x="18" y="169"/>
                    </a:lnTo>
                    <a:lnTo>
                      <a:pt x="22" y="151"/>
                    </a:lnTo>
                    <a:lnTo>
                      <a:pt x="29" y="132"/>
                    </a:lnTo>
                    <a:lnTo>
                      <a:pt x="37" y="116"/>
                    </a:lnTo>
                    <a:lnTo>
                      <a:pt x="47" y="100"/>
                    </a:lnTo>
                    <a:lnTo>
                      <a:pt x="58" y="85"/>
                    </a:lnTo>
                    <a:lnTo>
                      <a:pt x="71" y="72"/>
                    </a:lnTo>
                    <a:lnTo>
                      <a:pt x="84" y="59"/>
                    </a:lnTo>
                    <a:lnTo>
                      <a:pt x="99" y="48"/>
                    </a:lnTo>
                    <a:lnTo>
                      <a:pt x="114" y="38"/>
                    </a:lnTo>
                    <a:lnTo>
                      <a:pt x="131" y="31"/>
                    </a:lnTo>
                    <a:lnTo>
                      <a:pt x="149" y="24"/>
                    </a:lnTo>
                    <a:lnTo>
                      <a:pt x="167" y="19"/>
                    </a:lnTo>
                    <a:lnTo>
                      <a:pt x="187" y="16"/>
                    </a:lnTo>
                    <a:lnTo>
                      <a:pt x="206" y="16"/>
                    </a:lnTo>
                    <a:lnTo>
                      <a:pt x="206" y="16"/>
                    </a:lnTo>
                    <a:lnTo>
                      <a:pt x="225" y="16"/>
                    </a:lnTo>
                    <a:lnTo>
                      <a:pt x="245" y="19"/>
                    </a:lnTo>
                    <a:lnTo>
                      <a:pt x="263" y="24"/>
                    </a:lnTo>
                    <a:lnTo>
                      <a:pt x="280" y="31"/>
                    </a:lnTo>
                    <a:lnTo>
                      <a:pt x="298" y="38"/>
                    </a:lnTo>
                    <a:lnTo>
                      <a:pt x="313" y="48"/>
                    </a:lnTo>
                    <a:lnTo>
                      <a:pt x="328" y="59"/>
                    </a:lnTo>
                    <a:lnTo>
                      <a:pt x="342" y="72"/>
                    </a:lnTo>
                    <a:lnTo>
                      <a:pt x="354" y="85"/>
                    </a:lnTo>
                    <a:lnTo>
                      <a:pt x="366" y="100"/>
                    </a:lnTo>
                    <a:lnTo>
                      <a:pt x="374" y="116"/>
                    </a:lnTo>
                    <a:lnTo>
                      <a:pt x="383" y="132"/>
                    </a:lnTo>
                    <a:lnTo>
                      <a:pt x="390" y="151"/>
                    </a:lnTo>
                    <a:lnTo>
                      <a:pt x="394" y="169"/>
                    </a:lnTo>
                    <a:lnTo>
                      <a:pt x="397" y="187"/>
                    </a:lnTo>
                    <a:lnTo>
                      <a:pt x="398" y="207"/>
                    </a:lnTo>
                    <a:lnTo>
                      <a:pt x="398" y="207"/>
                    </a:lnTo>
                    <a:lnTo>
                      <a:pt x="397" y="226"/>
                    </a:lnTo>
                    <a:lnTo>
                      <a:pt x="394" y="246"/>
                    </a:lnTo>
                    <a:lnTo>
                      <a:pt x="390" y="264"/>
                    </a:lnTo>
                    <a:lnTo>
                      <a:pt x="383" y="281"/>
                    </a:lnTo>
                    <a:lnTo>
                      <a:pt x="374" y="298"/>
                    </a:lnTo>
                    <a:lnTo>
                      <a:pt x="366" y="315"/>
                    </a:lnTo>
                    <a:lnTo>
                      <a:pt x="354" y="329"/>
                    </a:lnTo>
                    <a:lnTo>
                      <a:pt x="342" y="343"/>
                    </a:lnTo>
                    <a:lnTo>
                      <a:pt x="328" y="355"/>
                    </a:lnTo>
                    <a:lnTo>
                      <a:pt x="313" y="367"/>
                    </a:lnTo>
                    <a:lnTo>
                      <a:pt x="298" y="376"/>
                    </a:lnTo>
                    <a:lnTo>
                      <a:pt x="280" y="384"/>
                    </a:lnTo>
                    <a:lnTo>
                      <a:pt x="263" y="390"/>
                    </a:lnTo>
                    <a:lnTo>
                      <a:pt x="245" y="395"/>
                    </a:lnTo>
                    <a:lnTo>
                      <a:pt x="225" y="398"/>
                    </a:lnTo>
                    <a:lnTo>
                      <a:pt x="206" y="399"/>
                    </a:lnTo>
                    <a:lnTo>
                      <a:pt x="206" y="399"/>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52" name="Rectangle 99">
                <a:extLst>
                  <a:ext uri="{FF2B5EF4-FFF2-40B4-BE49-F238E27FC236}">
                    <a16:creationId xmlns:a16="http://schemas.microsoft.com/office/drawing/2014/main" id="{E6E9AAB3-2A4D-46FC-A53E-4577581B269B}"/>
                  </a:ext>
                </a:extLst>
              </p:cNvPr>
              <p:cNvSpPr>
                <a:spLocks noChangeArrowheads="1"/>
              </p:cNvSpPr>
              <p:nvPr/>
            </p:nvSpPr>
            <p:spPr bwMode="auto">
              <a:xfrm>
                <a:off x="5505450" y="4470400"/>
                <a:ext cx="23813" cy="57150"/>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53" name="Freeform 100">
                <a:extLst>
                  <a:ext uri="{FF2B5EF4-FFF2-40B4-BE49-F238E27FC236}">
                    <a16:creationId xmlns:a16="http://schemas.microsoft.com/office/drawing/2014/main" id="{96CB9B34-90AC-43B5-9E0D-911ACAEBC552}"/>
                  </a:ext>
                </a:extLst>
              </p:cNvPr>
              <p:cNvSpPr/>
              <p:nvPr/>
            </p:nvSpPr>
            <p:spPr bwMode="auto">
              <a:xfrm>
                <a:off x="5365750" y="4502150"/>
                <a:ext cx="49213" cy="61913"/>
              </a:xfrm>
              <a:custGeom>
                <a:avLst/>
                <a:gdLst>
                  <a:gd name="T0" fmla="*/ 31 w 31"/>
                  <a:gd name="T1" fmla="*/ 31 h 39"/>
                  <a:gd name="T2" fmla="*/ 13 w 31"/>
                  <a:gd name="T3" fmla="*/ 0 h 39"/>
                  <a:gd name="T4" fmla="*/ 0 w 31"/>
                  <a:gd name="T5" fmla="*/ 7 h 39"/>
                  <a:gd name="T6" fmla="*/ 18 w 31"/>
                  <a:gd name="T7" fmla="*/ 39 h 39"/>
                  <a:gd name="T8" fmla="*/ 31 w 31"/>
                  <a:gd name="T9" fmla="*/ 31 h 39"/>
                </a:gdLst>
                <a:ahLst/>
                <a:cxnLst>
                  <a:cxn ang="0">
                    <a:pos x="T0" y="T1"/>
                  </a:cxn>
                  <a:cxn ang="0">
                    <a:pos x="T2" y="T3"/>
                  </a:cxn>
                  <a:cxn ang="0">
                    <a:pos x="T4" y="T5"/>
                  </a:cxn>
                  <a:cxn ang="0">
                    <a:pos x="T6" y="T7"/>
                  </a:cxn>
                  <a:cxn ang="0">
                    <a:pos x="T8" y="T9"/>
                  </a:cxn>
                </a:cxnLst>
                <a:rect l="0" t="0" r="r" b="b"/>
                <a:pathLst>
                  <a:path w="31" h="39">
                    <a:moveTo>
                      <a:pt x="31" y="31"/>
                    </a:moveTo>
                    <a:lnTo>
                      <a:pt x="13" y="0"/>
                    </a:lnTo>
                    <a:lnTo>
                      <a:pt x="0" y="7"/>
                    </a:lnTo>
                    <a:lnTo>
                      <a:pt x="18" y="39"/>
                    </a:lnTo>
                    <a:lnTo>
                      <a:pt x="31" y="31"/>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54" name="Freeform 101">
                <a:extLst>
                  <a:ext uri="{FF2B5EF4-FFF2-40B4-BE49-F238E27FC236}">
                    <a16:creationId xmlns:a16="http://schemas.microsoft.com/office/drawing/2014/main" id="{50925738-0861-48DD-914D-5C5D6B5B5116}"/>
                  </a:ext>
                </a:extLst>
              </p:cNvPr>
              <p:cNvSpPr/>
              <p:nvPr/>
            </p:nvSpPr>
            <p:spPr bwMode="auto">
              <a:xfrm>
                <a:off x="5265738" y="4600575"/>
                <a:ext cx="63500" cy="49213"/>
              </a:xfrm>
              <a:custGeom>
                <a:avLst/>
                <a:gdLst>
                  <a:gd name="T0" fmla="*/ 0 w 40"/>
                  <a:gd name="T1" fmla="*/ 13 h 31"/>
                  <a:gd name="T2" fmla="*/ 33 w 40"/>
                  <a:gd name="T3" fmla="*/ 31 h 31"/>
                  <a:gd name="T4" fmla="*/ 40 w 40"/>
                  <a:gd name="T5" fmla="*/ 19 h 31"/>
                  <a:gd name="T6" fmla="*/ 8 w 40"/>
                  <a:gd name="T7" fmla="*/ 0 h 31"/>
                  <a:gd name="T8" fmla="*/ 0 w 40"/>
                  <a:gd name="T9" fmla="*/ 13 h 31"/>
                </a:gdLst>
                <a:ahLst/>
                <a:cxnLst>
                  <a:cxn ang="0">
                    <a:pos x="T0" y="T1"/>
                  </a:cxn>
                  <a:cxn ang="0">
                    <a:pos x="T2" y="T3"/>
                  </a:cxn>
                  <a:cxn ang="0">
                    <a:pos x="T4" y="T5"/>
                  </a:cxn>
                  <a:cxn ang="0">
                    <a:pos x="T6" y="T7"/>
                  </a:cxn>
                  <a:cxn ang="0">
                    <a:pos x="T8" y="T9"/>
                  </a:cxn>
                </a:cxnLst>
                <a:rect l="0" t="0" r="r" b="b"/>
                <a:pathLst>
                  <a:path w="40" h="31">
                    <a:moveTo>
                      <a:pt x="0" y="13"/>
                    </a:moveTo>
                    <a:lnTo>
                      <a:pt x="33" y="31"/>
                    </a:lnTo>
                    <a:lnTo>
                      <a:pt x="40" y="19"/>
                    </a:lnTo>
                    <a:lnTo>
                      <a:pt x="8" y="0"/>
                    </a:lnTo>
                    <a:lnTo>
                      <a:pt x="0" y="1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55" name="Rectangle 102">
                <a:extLst>
                  <a:ext uri="{FF2B5EF4-FFF2-40B4-BE49-F238E27FC236}">
                    <a16:creationId xmlns:a16="http://schemas.microsoft.com/office/drawing/2014/main" id="{3046AFD3-6661-497D-A91D-6EA9BAB9196D}"/>
                  </a:ext>
                </a:extLst>
              </p:cNvPr>
              <p:cNvSpPr>
                <a:spLocks noChangeArrowheads="1"/>
              </p:cNvSpPr>
              <p:nvPr/>
            </p:nvSpPr>
            <p:spPr bwMode="auto">
              <a:xfrm>
                <a:off x="5235575" y="4740275"/>
                <a:ext cx="58738" cy="22225"/>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56" name="Freeform 103">
                <a:extLst>
                  <a:ext uri="{FF2B5EF4-FFF2-40B4-BE49-F238E27FC236}">
                    <a16:creationId xmlns:a16="http://schemas.microsoft.com/office/drawing/2014/main" id="{440341C5-4FA0-4D80-BB13-FD822ED1DD6E}"/>
                  </a:ext>
                </a:extLst>
              </p:cNvPr>
              <p:cNvSpPr/>
              <p:nvPr/>
            </p:nvSpPr>
            <p:spPr bwMode="auto">
              <a:xfrm>
                <a:off x="5265738" y="4852988"/>
                <a:ext cx="63500" cy="49213"/>
              </a:xfrm>
              <a:custGeom>
                <a:avLst/>
                <a:gdLst>
                  <a:gd name="T0" fmla="*/ 0 w 40"/>
                  <a:gd name="T1" fmla="*/ 19 h 31"/>
                  <a:gd name="T2" fmla="*/ 8 w 40"/>
                  <a:gd name="T3" fmla="*/ 31 h 31"/>
                  <a:gd name="T4" fmla="*/ 40 w 40"/>
                  <a:gd name="T5" fmla="*/ 12 h 31"/>
                  <a:gd name="T6" fmla="*/ 33 w 40"/>
                  <a:gd name="T7" fmla="*/ 0 h 31"/>
                  <a:gd name="T8" fmla="*/ 0 w 40"/>
                  <a:gd name="T9" fmla="*/ 19 h 31"/>
                </a:gdLst>
                <a:ahLst/>
                <a:cxnLst>
                  <a:cxn ang="0">
                    <a:pos x="T0" y="T1"/>
                  </a:cxn>
                  <a:cxn ang="0">
                    <a:pos x="T2" y="T3"/>
                  </a:cxn>
                  <a:cxn ang="0">
                    <a:pos x="T4" y="T5"/>
                  </a:cxn>
                  <a:cxn ang="0">
                    <a:pos x="T6" y="T7"/>
                  </a:cxn>
                  <a:cxn ang="0">
                    <a:pos x="T8" y="T9"/>
                  </a:cxn>
                </a:cxnLst>
                <a:rect l="0" t="0" r="r" b="b"/>
                <a:pathLst>
                  <a:path w="40" h="31">
                    <a:moveTo>
                      <a:pt x="0" y="19"/>
                    </a:moveTo>
                    <a:lnTo>
                      <a:pt x="8" y="31"/>
                    </a:lnTo>
                    <a:lnTo>
                      <a:pt x="40" y="12"/>
                    </a:lnTo>
                    <a:lnTo>
                      <a:pt x="33" y="0"/>
                    </a:lnTo>
                    <a:lnTo>
                      <a:pt x="0" y="19"/>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57" name="Freeform 104">
                <a:extLst>
                  <a:ext uri="{FF2B5EF4-FFF2-40B4-BE49-F238E27FC236}">
                    <a16:creationId xmlns:a16="http://schemas.microsoft.com/office/drawing/2014/main" id="{60C70CB3-261B-47F7-B6DA-BA823D7E3D94}"/>
                  </a:ext>
                </a:extLst>
              </p:cNvPr>
              <p:cNvSpPr/>
              <p:nvPr/>
            </p:nvSpPr>
            <p:spPr bwMode="auto">
              <a:xfrm>
                <a:off x="5365750" y="4938713"/>
                <a:ext cx="49213" cy="61913"/>
              </a:xfrm>
              <a:custGeom>
                <a:avLst/>
                <a:gdLst>
                  <a:gd name="T0" fmla="*/ 0 w 31"/>
                  <a:gd name="T1" fmla="*/ 32 h 39"/>
                  <a:gd name="T2" fmla="*/ 13 w 31"/>
                  <a:gd name="T3" fmla="*/ 39 h 39"/>
                  <a:gd name="T4" fmla="*/ 31 w 31"/>
                  <a:gd name="T5" fmla="*/ 7 h 39"/>
                  <a:gd name="T6" fmla="*/ 18 w 31"/>
                  <a:gd name="T7" fmla="*/ 0 h 39"/>
                  <a:gd name="T8" fmla="*/ 0 w 31"/>
                  <a:gd name="T9" fmla="*/ 32 h 39"/>
                </a:gdLst>
                <a:ahLst/>
                <a:cxnLst>
                  <a:cxn ang="0">
                    <a:pos x="T0" y="T1"/>
                  </a:cxn>
                  <a:cxn ang="0">
                    <a:pos x="T2" y="T3"/>
                  </a:cxn>
                  <a:cxn ang="0">
                    <a:pos x="T4" y="T5"/>
                  </a:cxn>
                  <a:cxn ang="0">
                    <a:pos x="T6" y="T7"/>
                  </a:cxn>
                  <a:cxn ang="0">
                    <a:pos x="T8" y="T9"/>
                  </a:cxn>
                </a:cxnLst>
                <a:rect l="0" t="0" r="r" b="b"/>
                <a:pathLst>
                  <a:path w="31" h="39">
                    <a:moveTo>
                      <a:pt x="0" y="32"/>
                    </a:moveTo>
                    <a:lnTo>
                      <a:pt x="13" y="39"/>
                    </a:lnTo>
                    <a:lnTo>
                      <a:pt x="31" y="7"/>
                    </a:lnTo>
                    <a:lnTo>
                      <a:pt x="18" y="0"/>
                    </a:lnTo>
                    <a:lnTo>
                      <a:pt x="0" y="32"/>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58" name="Rectangle 105">
                <a:extLst>
                  <a:ext uri="{FF2B5EF4-FFF2-40B4-BE49-F238E27FC236}">
                    <a16:creationId xmlns:a16="http://schemas.microsoft.com/office/drawing/2014/main" id="{11A34162-83DC-4ECA-AADD-2F8EC49F7E4D}"/>
                  </a:ext>
                </a:extLst>
              </p:cNvPr>
              <p:cNvSpPr>
                <a:spLocks noChangeArrowheads="1"/>
              </p:cNvSpPr>
              <p:nvPr/>
            </p:nvSpPr>
            <p:spPr bwMode="auto">
              <a:xfrm>
                <a:off x="5505450" y="4975225"/>
                <a:ext cx="23813" cy="58738"/>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59" name="Freeform 106">
                <a:extLst>
                  <a:ext uri="{FF2B5EF4-FFF2-40B4-BE49-F238E27FC236}">
                    <a16:creationId xmlns:a16="http://schemas.microsoft.com/office/drawing/2014/main" id="{8A5D9C6E-BE7D-4325-890F-A54CC1EA163E}"/>
                  </a:ext>
                </a:extLst>
              </p:cNvPr>
              <p:cNvSpPr/>
              <p:nvPr/>
            </p:nvSpPr>
            <p:spPr bwMode="auto">
              <a:xfrm>
                <a:off x="5619750" y="4938713"/>
                <a:ext cx="47625" cy="61913"/>
              </a:xfrm>
              <a:custGeom>
                <a:avLst/>
                <a:gdLst>
                  <a:gd name="T0" fmla="*/ 0 w 30"/>
                  <a:gd name="T1" fmla="*/ 7 h 39"/>
                  <a:gd name="T2" fmla="*/ 18 w 30"/>
                  <a:gd name="T3" fmla="*/ 39 h 39"/>
                  <a:gd name="T4" fmla="*/ 30 w 30"/>
                  <a:gd name="T5" fmla="*/ 32 h 39"/>
                  <a:gd name="T6" fmla="*/ 12 w 30"/>
                  <a:gd name="T7" fmla="*/ 0 h 39"/>
                  <a:gd name="T8" fmla="*/ 0 w 30"/>
                  <a:gd name="T9" fmla="*/ 7 h 39"/>
                </a:gdLst>
                <a:ahLst/>
                <a:cxnLst>
                  <a:cxn ang="0">
                    <a:pos x="T0" y="T1"/>
                  </a:cxn>
                  <a:cxn ang="0">
                    <a:pos x="T2" y="T3"/>
                  </a:cxn>
                  <a:cxn ang="0">
                    <a:pos x="T4" y="T5"/>
                  </a:cxn>
                  <a:cxn ang="0">
                    <a:pos x="T6" y="T7"/>
                  </a:cxn>
                  <a:cxn ang="0">
                    <a:pos x="T8" y="T9"/>
                  </a:cxn>
                </a:cxnLst>
                <a:rect l="0" t="0" r="r" b="b"/>
                <a:pathLst>
                  <a:path w="30" h="39">
                    <a:moveTo>
                      <a:pt x="0" y="7"/>
                    </a:moveTo>
                    <a:lnTo>
                      <a:pt x="18" y="39"/>
                    </a:lnTo>
                    <a:lnTo>
                      <a:pt x="30" y="32"/>
                    </a:lnTo>
                    <a:lnTo>
                      <a:pt x="12" y="0"/>
                    </a:lnTo>
                    <a:lnTo>
                      <a:pt x="0" y="7"/>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60" name="Freeform 107">
                <a:extLst>
                  <a:ext uri="{FF2B5EF4-FFF2-40B4-BE49-F238E27FC236}">
                    <a16:creationId xmlns:a16="http://schemas.microsoft.com/office/drawing/2014/main" id="{3ABB47F6-5FA0-4723-8620-319E285AE33E}"/>
                  </a:ext>
                </a:extLst>
              </p:cNvPr>
              <p:cNvSpPr/>
              <p:nvPr/>
            </p:nvSpPr>
            <p:spPr bwMode="auto">
              <a:xfrm>
                <a:off x="5705475" y="4852988"/>
                <a:ext cx="61913" cy="49213"/>
              </a:xfrm>
              <a:custGeom>
                <a:avLst/>
                <a:gdLst>
                  <a:gd name="T0" fmla="*/ 0 w 39"/>
                  <a:gd name="T1" fmla="*/ 12 h 31"/>
                  <a:gd name="T2" fmla="*/ 31 w 39"/>
                  <a:gd name="T3" fmla="*/ 31 h 31"/>
                  <a:gd name="T4" fmla="*/ 39 w 39"/>
                  <a:gd name="T5" fmla="*/ 19 h 31"/>
                  <a:gd name="T6" fmla="*/ 6 w 39"/>
                  <a:gd name="T7" fmla="*/ 0 h 31"/>
                  <a:gd name="T8" fmla="*/ 0 w 39"/>
                  <a:gd name="T9" fmla="*/ 12 h 31"/>
                </a:gdLst>
                <a:ahLst/>
                <a:cxnLst>
                  <a:cxn ang="0">
                    <a:pos x="T0" y="T1"/>
                  </a:cxn>
                  <a:cxn ang="0">
                    <a:pos x="T2" y="T3"/>
                  </a:cxn>
                  <a:cxn ang="0">
                    <a:pos x="T4" y="T5"/>
                  </a:cxn>
                  <a:cxn ang="0">
                    <a:pos x="T6" y="T7"/>
                  </a:cxn>
                  <a:cxn ang="0">
                    <a:pos x="T8" y="T9"/>
                  </a:cxn>
                </a:cxnLst>
                <a:rect l="0" t="0" r="r" b="b"/>
                <a:pathLst>
                  <a:path w="39" h="31">
                    <a:moveTo>
                      <a:pt x="0" y="12"/>
                    </a:moveTo>
                    <a:lnTo>
                      <a:pt x="31" y="31"/>
                    </a:lnTo>
                    <a:lnTo>
                      <a:pt x="39" y="19"/>
                    </a:lnTo>
                    <a:lnTo>
                      <a:pt x="6" y="0"/>
                    </a:lnTo>
                    <a:lnTo>
                      <a:pt x="0" y="12"/>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61" name="Rectangle 108">
                <a:extLst>
                  <a:ext uri="{FF2B5EF4-FFF2-40B4-BE49-F238E27FC236}">
                    <a16:creationId xmlns:a16="http://schemas.microsoft.com/office/drawing/2014/main" id="{A40676B4-FAD2-417F-AB6E-041DC04EC96D}"/>
                  </a:ext>
                </a:extLst>
              </p:cNvPr>
              <p:cNvSpPr>
                <a:spLocks noChangeArrowheads="1"/>
              </p:cNvSpPr>
              <p:nvPr/>
            </p:nvSpPr>
            <p:spPr bwMode="auto">
              <a:xfrm>
                <a:off x="5738813" y="4740275"/>
                <a:ext cx="60325" cy="22225"/>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62" name="Freeform 109">
                <a:extLst>
                  <a:ext uri="{FF2B5EF4-FFF2-40B4-BE49-F238E27FC236}">
                    <a16:creationId xmlns:a16="http://schemas.microsoft.com/office/drawing/2014/main" id="{79B5B407-BCD9-4310-9D6F-26ECA927F7F9}"/>
                  </a:ext>
                </a:extLst>
              </p:cNvPr>
              <p:cNvSpPr/>
              <p:nvPr/>
            </p:nvSpPr>
            <p:spPr bwMode="auto">
              <a:xfrm>
                <a:off x="5705475" y="4600575"/>
                <a:ext cx="61913" cy="49213"/>
              </a:xfrm>
              <a:custGeom>
                <a:avLst/>
                <a:gdLst>
                  <a:gd name="T0" fmla="*/ 39 w 39"/>
                  <a:gd name="T1" fmla="*/ 13 h 31"/>
                  <a:gd name="T2" fmla="*/ 31 w 39"/>
                  <a:gd name="T3" fmla="*/ 0 h 31"/>
                  <a:gd name="T4" fmla="*/ 0 w 39"/>
                  <a:gd name="T5" fmla="*/ 19 h 31"/>
                  <a:gd name="T6" fmla="*/ 6 w 39"/>
                  <a:gd name="T7" fmla="*/ 31 h 31"/>
                  <a:gd name="T8" fmla="*/ 39 w 39"/>
                  <a:gd name="T9" fmla="*/ 13 h 31"/>
                </a:gdLst>
                <a:ahLst/>
                <a:cxnLst>
                  <a:cxn ang="0">
                    <a:pos x="T0" y="T1"/>
                  </a:cxn>
                  <a:cxn ang="0">
                    <a:pos x="T2" y="T3"/>
                  </a:cxn>
                  <a:cxn ang="0">
                    <a:pos x="T4" y="T5"/>
                  </a:cxn>
                  <a:cxn ang="0">
                    <a:pos x="T6" y="T7"/>
                  </a:cxn>
                  <a:cxn ang="0">
                    <a:pos x="T8" y="T9"/>
                  </a:cxn>
                </a:cxnLst>
                <a:rect l="0" t="0" r="r" b="b"/>
                <a:pathLst>
                  <a:path w="39" h="31">
                    <a:moveTo>
                      <a:pt x="39" y="13"/>
                    </a:moveTo>
                    <a:lnTo>
                      <a:pt x="31" y="0"/>
                    </a:lnTo>
                    <a:lnTo>
                      <a:pt x="0" y="19"/>
                    </a:lnTo>
                    <a:lnTo>
                      <a:pt x="6" y="31"/>
                    </a:lnTo>
                    <a:lnTo>
                      <a:pt x="39" y="1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63" name="Freeform 110">
                <a:extLst>
                  <a:ext uri="{FF2B5EF4-FFF2-40B4-BE49-F238E27FC236}">
                    <a16:creationId xmlns:a16="http://schemas.microsoft.com/office/drawing/2014/main" id="{695159B3-4205-43CC-BE0B-EE9C00D2CB01}"/>
                  </a:ext>
                </a:extLst>
              </p:cNvPr>
              <p:cNvSpPr/>
              <p:nvPr/>
            </p:nvSpPr>
            <p:spPr bwMode="auto">
              <a:xfrm>
                <a:off x="5619750" y="4502150"/>
                <a:ext cx="47625" cy="61913"/>
              </a:xfrm>
              <a:custGeom>
                <a:avLst/>
                <a:gdLst>
                  <a:gd name="T0" fmla="*/ 30 w 30"/>
                  <a:gd name="T1" fmla="*/ 7 h 39"/>
                  <a:gd name="T2" fmla="*/ 18 w 30"/>
                  <a:gd name="T3" fmla="*/ 0 h 39"/>
                  <a:gd name="T4" fmla="*/ 0 w 30"/>
                  <a:gd name="T5" fmla="*/ 31 h 39"/>
                  <a:gd name="T6" fmla="*/ 12 w 30"/>
                  <a:gd name="T7" fmla="*/ 39 h 39"/>
                  <a:gd name="T8" fmla="*/ 30 w 30"/>
                  <a:gd name="T9" fmla="*/ 7 h 39"/>
                </a:gdLst>
                <a:ahLst/>
                <a:cxnLst>
                  <a:cxn ang="0">
                    <a:pos x="T0" y="T1"/>
                  </a:cxn>
                  <a:cxn ang="0">
                    <a:pos x="T2" y="T3"/>
                  </a:cxn>
                  <a:cxn ang="0">
                    <a:pos x="T4" y="T5"/>
                  </a:cxn>
                  <a:cxn ang="0">
                    <a:pos x="T6" y="T7"/>
                  </a:cxn>
                  <a:cxn ang="0">
                    <a:pos x="T8" y="T9"/>
                  </a:cxn>
                </a:cxnLst>
                <a:rect l="0" t="0" r="r" b="b"/>
                <a:pathLst>
                  <a:path w="30" h="39">
                    <a:moveTo>
                      <a:pt x="30" y="7"/>
                    </a:moveTo>
                    <a:lnTo>
                      <a:pt x="18" y="0"/>
                    </a:lnTo>
                    <a:lnTo>
                      <a:pt x="0" y="31"/>
                    </a:lnTo>
                    <a:lnTo>
                      <a:pt x="12" y="39"/>
                    </a:lnTo>
                    <a:lnTo>
                      <a:pt x="30" y="7"/>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64" name="Freeform 111">
                <a:extLst>
                  <a:ext uri="{FF2B5EF4-FFF2-40B4-BE49-F238E27FC236}">
                    <a16:creationId xmlns:a16="http://schemas.microsoft.com/office/drawing/2014/main" id="{A5D29F21-1752-47BE-A6B3-AF04E5F4B8CD}"/>
                  </a:ext>
                </a:extLst>
              </p:cNvPr>
              <p:cNvSpPr>
                <a:spLocks noEditPoints="1"/>
              </p:cNvSpPr>
              <p:nvPr/>
            </p:nvSpPr>
            <p:spPr bwMode="auto">
              <a:xfrm>
                <a:off x="5373688" y="4592638"/>
                <a:ext cx="277813" cy="187325"/>
              </a:xfrm>
              <a:custGeom>
                <a:avLst/>
                <a:gdLst>
                  <a:gd name="T0" fmla="*/ 175 w 175"/>
                  <a:gd name="T1" fmla="*/ 33 h 118"/>
                  <a:gd name="T2" fmla="*/ 167 w 175"/>
                  <a:gd name="T3" fmla="*/ 22 h 118"/>
                  <a:gd name="T4" fmla="*/ 98 w 175"/>
                  <a:gd name="T5" fmla="*/ 83 h 118"/>
                  <a:gd name="T6" fmla="*/ 98 w 175"/>
                  <a:gd name="T7" fmla="*/ 83 h 118"/>
                  <a:gd name="T8" fmla="*/ 94 w 175"/>
                  <a:gd name="T9" fmla="*/ 82 h 118"/>
                  <a:gd name="T10" fmla="*/ 90 w 175"/>
                  <a:gd name="T11" fmla="*/ 81 h 118"/>
                  <a:gd name="T12" fmla="*/ 90 w 175"/>
                  <a:gd name="T13" fmla="*/ 81 h 118"/>
                  <a:gd name="T14" fmla="*/ 85 w 175"/>
                  <a:gd name="T15" fmla="*/ 82 h 118"/>
                  <a:gd name="T16" fmla="*/ 11 w 175"/>
                  <a:gd name="T17" fmla="*/ 0 h 118"/>
                  <a:gd name="T18" fmla="*/ 0 w 175"/>
                  <a:gd name="T19" fmla="*/ 10 h 118"/>
                  <a:gd name="T20" fmla="*/ 74 w 175"/>
                  <a:gd name="T21" fmla="*/ 92 h 118"/>
                  <a:gd name="T22" fmla="*/ 74 w 175"/>
                  <a:gd name="T23" fmla="*/ 92 h 118"/>
                  <a:gd name="T24" fmla="*/ 73 w 175"/>
                  <a:gd name="T25" fmla="*/ 95 h 118"/>
                  <a:gd name="T26" fmla="*/ 72 w 175"/>
                  <a:gd name="T27" fmla="*/ 99 h 118"/>
                  <a:gd name="T28" fmla="*/ 72 w 175"/>
                  <a:gd name="T29" fmla="*/ 99 h 118"/>
                  <a:gd name="T30" fmla="*/ 72 w 175"/>
                  <a:gd name="T31" fmla="*/ 103 h 118"/>
                  <a:gd name="T32" fmla="*/ 73 w 175"/>
                  <a:gd name="T33" fmla="*/ 106 h 118"/>
                  <a:gd name="T34" fmla="*/ 75 w 175"/>
                  <a:gd name="T35" fmla="*/ 109 h 118"/>
                  <a:gd name="T36" fmla="*/ 77 w 175"/>
                  <a:gd name="T37" fmla="*/ 113 h 118"/>
                  <a:gd name="T38" fmla="*/ 77 w 175"/>
                  <a:gd name="T39" fmla="*/ 113 h 118"/>
                  <a:gd name="T40" fmla="*/ 79 w 175"/>
                  <a:gd name="T41" fmla="*/ 115 h 118"/>
                  <a:gd name="T42" fmla="*/ 82 w 175"/>
                  <a:gd name="T43" fmla="*/ 117 h 118"/>
                  <a:gd name="T44" fmla="*/ 87 w 175"/>
                  <a:gd name="T45" fmla="*/ 118 h 118"/>
                  <a:gd name="T46" fmla="*/ 90 w 175"/>
                  <a:gd name="T47" fmla="*/ 118 h 118"/>
                  <a:gd name="T48" fmla="*/ 90 w 175"/>
                  <a:gd name="T49" fmla="*/ 118 h 118"/>
                  <a:gd name="T50" fmla="*/ 96 w 175"/>
                  <a:gd name="T51" fmla="*/ 117 h 118"/>
                  <a:gd name="T52" fmla="*/ 102 w 175"/>
                  <a:gd name="T53" fmla="*/ 114 h 118"/>
                  <a:gd name="T54" fmla="*/ 102 w 175"/>
                  <a:gd name="T55" fmla="*/ 114 h 118"/>
                  <a:gd name="T56" fmla="*/ 106 w 175"/>
                  <a:gd name="T57" fmla="*/ 109 h 118"/>
                  <a:gd name="T58" fmla="*/ 107 w 175"/>
                  <a:gd name="T59" fmla="*/ 104 h 118"/>
                  <a:gd name="T60" fmla="*/ 108 w 175"/>
                  <a:gd name="T61" fmla="*/ 100 h 118"/>
                  <a:gd name="T62" fmla="*/ 107 w 175"/>
                  <a:gd name="T63" fmla="*/ 94 h 118"/>
                  <a:gd name="T64" fmla="*/ 175 w 175"/>
                  <a:gd name="T65" fmla="*/ 33 h 118"/>
                  <a:gd name="T66" fmla="*/ 93 w 175"/>
                  <a:gd name="T67" fmla="*/ 103 h 118"/>
                  <a:gd name="T68" fmla="*/ 93 w 175"/>
                  <a:gd name="T69" fmla="*/ 103 h 118"/>
                  <a:gd name="T70" fmla="*/ 91 w 175"/>
                  <a:gd name="T71" fmla="*/ 104 h 118"/>
                  <a:gd name="T72" fmla="*/ 90 w 175"/>
                  <a:gd name="T73" fmla="*/ 104 h 118"/>
                  <a:gd name="T74" fmla="*/ 90 w 175"/>
                  <a:gd name="T75" fmla="*/ 104 h 118"/>
                  <a:gd name="T76" fmla="*/ 89 w 175"/>
                  <a:gd name="T77" fmla="*/ 104 h 118"/>
                  <a:gd name="T78" fmla="*/ 87 w 175"/>
                  <a:gd name="T79" fmla="*/ 103 h 118"/>
                  <a:gd name="T80" fmla="*/ 87 w 175"/>
                  <a:gd name="T81" fmla="*/ 103 h 118"/>
                  <a:gd name="T82" fmla="*/ 86 w 175"/>
                  <a:gd name="T83" fmla="*/ 100 h 118"/>
                  <a:gd name="T84" fmla="*/ 86 w 175"/>
                  <a:gd name="T85" fmla="*/ 100 h 118"/>
                  <a:gd name="T86" fmla="*/ 88 w 175"/>
                  <a:gd name="T87" fmla="*/ 98 h 118"/>
                  <a:gd name="T88" fmla="*/ 88 w 175"/>
                  <a:gd name="T89" fmla="*/ 98 h 118"/>
                  <a:gd name="T90" fmla="*/ 89 w 175"/>
                  <a:gd name="T91" fmla="*/ 96 h 118"/>
                  <a:gd name="T92" fmla="*/ 90 w 175"/>
                  <a:gd name="T93" fmla="*/ 96 h 118"/>
                  <a:gd name="T94" fmla="*/ 90 w 175"/>
                  <a:gd name="T95" fmla="*/ 96 h 118"/>
                  <a:gd name="T96" fmla="*/ 91 w 175"/>
                  <a:gd name="T97" fmla="*/ 96 h 118"/>
                  <a:gd name="T98" fmla="*/ 93 w 175"/>
                  <a:gd name="T99" fmla="*/ 98 h 118"/>
                  <a:gd name="T100" fmla="*/ 93 w 175"/>
                  <a:gd name="T101" fmla="*/ 98 h 118"/>
                  <a:gd name="T102" fmla="*/ 94 w 175"/>
                  <a:gd name="T103" fmla="*/ 101 h 118"/>
                  <a:gd name="T104" fmla="*/ 93 w 175"/>
                  <a:gd name="T105" fmla="*/ 103 h 118"/>
                  <a:gd name="T106" fmla="*/ 93 w 175"/>
                  <a:gd name="T107" fmla="*/ 10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5" h="118">
                    <a:moveTo>
                      <a:pt x="175" y="33"/>
                    </a:moveTo>
                    <a:lnTo>
                      <a:pt x="167" y="22"/>
                    </a:lnTo>
                    <a:lnTo>
                      <a:pt x="98" y="83"/>
                    </a:lnTo>
                    <a:lnTo>
                      <a:pt x="98" y="83"/>
                    </a:lnTo>
                    <a:lnTo>
                      <a:pt x="94" y="82"/>
                    </a:lnTo>
                    <a:lnTo>
                      <a:pt x="90" y="81"/>
                    </a:lnTo>
                    <a:lnTo>
                      <a:pt x="90" y="81"/>
                    </a:lnTo>
                    <a:lnTo>
                      <a:pt x="85" y="82"/>
                    </a:lnTo>
                    <a:lnTo>
                      <a:pt x="11" y="0"/>
                    </a:lnTo>
                    <a:lnTo>
                      <a:pt x="0" y="10"/>
                    </a:lnTo>
                    <a:lnTo>
                      <a:pt x="74" y="92"/>
                    </a:lnTo>
                    <a:lnTo>
                      <a:pt x="74" y="92"/>
                    </a:lnTo>
                    <a:lnTo>
                      <a:pt x="73" y="95"/>
                    </a:lnTo>
                    <a:lnTo>
                      <a:pt x="72" y="99"/>
                    </a:lnTo>
                    <a:lnTo>
                      <a:pt x="72" y="99"/>
                    </a:lnTo>
                    <a:lnTo>
                      <a:pt x="72" y="103"/>
                    </a:lnTo>
                    <a:lnTo>
                      <a:pt x="73" y="106"/>
                    </a:lnTo>
                    <a:lnTo>
                      <a:pt x="75" y="109"/>
                    </a:lnTo>
                    <a:lnTo>
                      <a:pt x="77" y="113"/>
                    </a:lnTo>
                    <a:lnTo>
                      <a:pt x="77" y="113"/>
                    </a:lnTo>
                    <a:lnTo>
                      <a:pt x="79" y="115"/>
                    </a:lnTo>
                    <a:lnTo>
                      <a:pt x="82" y="117"/>
                    </a:lnTo>
                    <a:lnTo>
                      <a:pt x="87" y="118"/>
                    </a:lnTo>
                    <a:lnTo>
                      <a:pt x="90" y="118"/>
                    </a:lnTo>
                    <a:lnTo>
                      <a:pt x="90" y="118"/>
                    </a:lnTo>
                    <a:lnTo>
                      <a:pt x="96" y="117"/>
                    </a:lnTo>
                    <a:lnTo>
                      <a:pt x="102" y="114"/>
                    </a:lnTo>
                    <a:lnTo>
                      <a:pt x="102" y="114"/>
                    </a:lnTo>
                    <a:lnTo>
                      <a:pt x="106" y="109"/>
                    </a:lnTo>
                    <a:lnTo>
                      <a:pt x="107" y="104"/>
                    </a:lnTo>
                    <a:lnTo>
                      <a:pt x="108" y="100"/>
                    </a:lnTo>
                    <a:lnTo>
                      <a:pt x="107" y="94"/>
                    </a:lnTo>
                    <a:lnTo>
                      <a:pt x="175" y="33"/>
                    </a:lnTo>
                    <a:close/>
                    <a:moveTo>
                      <a:pt x="93" y="103"/>
                    </a:moveTo>
                    <a:lnTo>
                      <a:pt x="93" y="103"/>
                    </a:lnTo>
                    <a:lnTo>
                      <a:pt x="91" y="104"/>
                    </a:lnTo>
                    <a:lnTo>
                      <a:pt x="90" y="104"/>
                    </a:lnTo>
                    <a:lnTo>
                      <a:pt x="90" y="104"/>
                    </a:lnTo>
                    <a:lnTo>
                      <a:pt x="89" y="104"/>
                    </a:lnTo>
                    <a:lnTo>
                      <a:pt x="87" y="103"/>
                    </a:lnTo>
                    <a:lnTo>
                      <a:pt x="87" y="103"/>
                    </a:lnTo>
                    <a:lnTo>
                      <a:pt x="86" y="100"/>
                    </a:lnTo>
                    <a:lnTo>
                      <a:pt x="86" y="100"/>
                    </a:lnTo>
                    <a:lnTo>
                      <a:pt x="88" y="98"/>
                    </a:lnTo>
                    <a:lnTo>
                      <a:pt x="88" y="98"/>
                    </a:lnTo>
                    <a:lnTo>
                      <a:pt x="89" y="96"/>
                    </a:lnTo>
                    <a:lnTo>
                      <a:pt x="90" y="96"/>
                    </a:lnTo>
                    <a:lnTo>
                      <a:pt x="90" y="96"/>
                    </a:lnTo>
                    <a:lnTo>
                      <a:pt x="91" y="96"/>
                    </a:lnTo>
                    <a:lnTo>
                      <a:pt x="93" y="98"/>
                    </a:lnTo>
                    <a:lnTo>
                      <a:pt x="93" y="98"/>
                    </a:lnTo>
                    <a:lnTo>
                      <a:pt x="94" y="101"/>
                    </a:lnTo>
                    <a:lnTo>
                      <a:pt x="93" y="103"/>
                    </a:lnTo>
                    <a:lnTo>
                      <a:pt x="93" y="10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sp>
          <p:nvSpPr>
            <p:cNvPr id="39" name="Oval 65">
              <a:extLst>
                <a:ext uri="{FF2B5EF4-FFF2-40B4-BE49-F238E27FC236}">
                  <a16:creationId xmlns:a16="http://schemas.microsoft.com/office/drawing/2014/main" id="{2A061471-74AC-4948-BF23-D81B53A2B215}"/>
                </a:ext>
              </a:extLst>
            </p:cNvPr>
            <p:cNvSpPr/>
            <p:nvPr/>
          </p:nvSpPr>
          <p:spPr>
            <a:xfrm>
              <a:off x="5088900" y="5276066"/>
              <a:ext cx="306060" cy="306060"/>
            </a:xfrm>
            <a:prstGeom prst="ellipse">
              <a:avLst/>
            </a:prstGeom>
            <a:gradFill flip="none" rotWithShape="1">
              <a:gsLst>
                <a:gs pos="87000">
                  <a:srgbClr val="0D1325"/>
                </a:gs>
                <a:gs pos="0">
                  <a:srgbClr val="54D0CA"/>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40" name="Freeform 112">
              <a:extLst>
                <a:ext uri="{FF2B5EF4-FFF2-40B4-BE49-F238E27FC236}">
                  <a16:creationId xmlns:a16="http://schemas.microsoft.com/office/drawing/2014/main" id="{48CDFF5F-7126-43E3-8CF0-4C9588B0D55B}"/>
                </a:ext>
              </a:extLst>
            </p:cNvPr>
            <p:cNvSpPr>
              <a:spLocks noEditPoints="1"/>
            </p:cNvSpPr>
            <p:nvPr/>
          </p:nvSpPr>
          <p:spPr bwMode="auto">
            <a:xfrm>
              <a:off x="5155246" y="5350244"/>
              <a:ext cx="173369" cy="157704"/>
            </a:xfrm>
            <a:custGeom>
              <a:avLst/>
              <a:gdLst>
                <a:gd name="T0" fmla="*/ 348 w 498"/>
                <a:gd name="T1" fmla="*/ 251 h 453"/>
                <a:gd name="T2" fmla="*/ 340 w 498"/>
                <a:gd name="T3" fmla="*/ 252 h 453"/>
                <a:gd name="T4" fmla="*/ 376 w 498"/>
                <a:gd name="T5" fmla="*/ 185 h 453"/>
                <a:gd name="T6" fmla="*/ 407 w 498"/>
                <a:gd name="T7" fmla="*/ 194 h 453"/>
                <a:gd name="T8" fmla="*/ 470 w 498"/>
                <a:gd name="T9" fmla="*/ 103 h 453"/>
                <a:gd name="T10" fmla="*/ 495 w 498"/>
                <a:gd name="T11" fmla="*/ 93 h 453"/>
                <a:gd name="T12" fmla="*/ 484 w 498"/>
                <a:gd name="T13" fmla="*/ 68 h 453"/>
                <a:gd name="T14" fmla="*/ 459 w 498"/>
                <a:gd name="T15" fmla="*/ 79 h 453"/>
                <a:gd name="T16" fmla="*/ 394 w 498"/>
                <a:gd name="T17" fmla="*/ 162 h 453"/>
                <a:gd name="T18" fmla="*/ 356 w 498"/>
                <a:gd name="T19" fmla="*/ 140 h 453"/>
                <a:gd name="T20" fmla="*/ 300 w 498"/>
                <a:gd name="T21" fmla="*/ 34 h 453"/>
                <a:gd name="T22" fmla="*/ 185 w 498"/>
                <a:gd name="T23" fmla="*/ 0 h 453"/>
                <a:gd name="T24" fmla="*/ 79 w 498"/>
                <a:gd name="T25" fmla="*/ 57 h 453"/>
                <a:gd name="T26" fmla="*/ 44 w 498"/>
                <a:gd name="T27" fmla="*/ 175 h 453"/>
                <a:gd name="T28" fmla="*/ 88 w 498"/>
                <a:gd name="T29" fmla="*/ 306 h 453"/>
                <a:gd name="T30" fmla="*/ 38 w 498"/>
                <a:gd name="T31" fmla="*/ 280 h 453"/>
                <a:gd name="T32" fmla="*/ 15 w 498"/>
                <a:gd name="T33" fmla="*/ 266 h 453"/>
                <a:gd name="T34" fmla="*/ 0 w 498"/>
                <a:gd name="T35" fmla="*/ 288 h 453"/>
                <a:gd name="T36" fmla="*/ 25 w 498"/>
                <a:gd name="T37" fmla="*/ 302 h 453"/>
                <a:gd name="T38" fmla="*/ 69 w 498"/>
                <a:gd name="T39" fmla="*/ 338 h 453"/>
                <a:gd name="T40" fmla="*/ 96 w 498"/>
                <a:gd name="T41" fmla="*/ 338 h 453"/>
                <a:gd name="T42" fmla="*/ 117 w 498"/>
                <a:gd name="T43" fmla="*/ 289 h 453"/>
                <a:gd name="T44" fmla="*/ 201 w 498"/>
                <a:gd name="T45" fmla="*/ 313 h 453"/>
                <a:gd name="T46" fmla="*/ 292 w 498"/>
                <a:gd name="T47" fmla="*/ 284 h 453"/>
                <a:gd name="T48" fmla="*/ 295 w 498"/>
                <a:gd name="T49" fmla="*/ 301 h 453"/>
                <a:gd name="T50" fmla="*/ 297 w 498"/>
                <a:gd name="T51" fmla="*/ 305 h 453"/>
                <a:gd name="T52" fmla="*/ 447 w 498"/>
                <a:gd name="T53" fmla="*/ 453 h 453"/>
                <a:gd name="T54" fmla="*/ 497 w 498"/>
                <a:gd name="T55" fmla="*/ 413 h 453"/>
                <a:gd name="T56" fmla="*/ 481 w 498"/>
                <a:gd name="T57" fmla="*/ 83 h 453"/>
                <a:gd name="T58" fmla="*/ 346 w 498"/>
                <a:gd name="T59" fmla="*/ 268 h 453"/>
                <a:gd name="T60" fmla="*/ 68 w 498"/>
                <a:gd name="T61" fmla="*/ 101 h 453"/>
                <a:gd name="T62" fmla="*/ 146 w 498"/>
                <a:gd name="T63" fmla="*/ 25 h 453"/>
                <a:gd name="T64" fmla="*/ 255 w 498"/>
                <a:gd name="T65" fmla="*/ 25 h 453"/>
                <a:gd name="T66" fmla="*/ 333 w 498"/>
                <a:gd name="T67" fmla="*/ 101 h 453"/>
                <a:gd name="T68" fmla="*/ 329 w 498"/>
                <a:gd name="T69" fmla="*/ 156 h 453"/>
                <a:gd name="T70" fmla="*/ 292 w 498"/>
                <a:gd name="T71" fmla="*/ 64 h 453"/>
                <a:gd name="T72" fmla="*/ 201 w 498"/>
                <a:gd name="T73" fmla="*/ 27 h 453"/>
                <a:gd name="T74" fmla="*/ 109 w 498"/>
                <a:gd name="T75" fmla="*/ 66 h 453"/>
                <a:gd name="T76" fmla="*/ 71 w 498"/>
                <a:gd name="T77" fmla="*/ 156 h 453"/>
                <a:gd name="T78" fmla="*/ 109 w 498"/>
                <a:gd name="T79" fmla="*/ 247 h 453"/>
                <a:gd name="T80" fmla="*/ 67 w 498"/>
                <a:gd name="T81" fmla="*/ 205 h 453"/>
                <a:gd name="T82" fmla="*/ 204 w 498"/>
                <a:gd name="T83" fmla="*/ 175 h 453"/>
                <a:gd name="T84" fmla="*/ 294 w 498"/>
                <a:gd name="T85" fmla="*/ 224 h 453"/>
                <a:gd name="T86" fmla="*/ 212 w 498"/>
                <a:gd name="T87" fmla="*/ 271 h 453"/>
                <a:gd name="T88" fmla="*/ 140 w 498"/>
                <a:gd name="T89" fmla="*/ 255 h 453"/>
                <a:gd name="T90" fmla="*/ 197 w 498"/>
                <a:gd name="T91" fmla="*/ 139 h 453"/>
                <a:gd name="T92" fmla="*/ 187 w 498"/>
                <a:gd name="T93" fmla="*/ 164 h 453"/>
                <a:gd name="T94" fmla="*/ 91 w 498"/>
                <a:gd name="T95" fmla="*/ 190 h 453"/>
                <a:gd name="T96" fmla="*/ 99 w 498"/>
                <a:gd name="T97" fmla="*/ 102 h 453"/>
                <a:gd name="T98" fmla="*/ 167 w 498"/>
                <a:gd name="T99" fmla="*/ 46 h 453"/>
                <a:gd name="T100" fmla="*/ 255 w 498"/>
                <a:gd name="T101" fmla="*/ 55 h 453"/>
                <a:gd name="T102" fmla="*/ 311 w 498"/>
                <a:gd name="T103" fmla="*/ 123 h 453"/>
                <a:gd name="T104" fmla="*/ 201 w 498"/>
                <a:gd name="T105" fmla="*/ 299 h 453"/>
                <a:gd name="T106" fmla="*/ 125 w 498"/>
                <a:gd name="T107" fmla="*/ 277 h 453"/>
                <a:gd name="T108" fmla="*/ 214 w 498"/>
                <a:gd name="T109" fmla="*/ 285 h 453"/>
                <a:gd name="T110" fmla="*/ 299 w 498"/>
                <a:gd name="T111" fmla="*/ 239 h 453"/>
                <a:gd name="T112" fmla="*/ 341 w 498"/>
                <a:gd name="T113" fmla="*/ 181 h 453"/>
                <a:gd name="T114" fmla="*/ 308 w 498"/>
                <a:gd name="T115" fmla="*/ 250 h 453"/>
                <a:gd name="T116" fmla="*/ 288 w 498"/>
                <a:gd name="T117" fmla="*/ 269 h 453"/>
                <a:gd name="T118" fmla="*/ 225 w 498"/>
                <a:gd name="T119" fmla="*/ 297 h 453"/>
                <a:gd name="T120" fmla="*/ 307 w 498"/>
                <a:gd name="T121" fmla="*/ 272 h 453"/>
                <a:gd name="T122" fmla="*/ 310 w 498"/>
                <a:gd name="T123" fmla="*/ 283 h 453"/>
                <a:gd name="T124" fmla="*/ 483 w 498"/>
                <a:gd name="T125" fmla="*/ 41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98" h="453">
                  <a:moveTo>
                    <a:pt x="496" y="398"/>
                  </a:moveTo>
                  <a:lnTo>
                    <a:pt x="496" y="398"/>
                  </a:lnTo>
                  <a:lnTo>
                    <a:pt x="485" y="387"/>
                  </a:lnTo>
                  <a:lnTo>
                    <a:pt x="485" y="387"/>
                  </a:lnTo>
                  <a:lnTo>
                    <a:pt x="485" y="387"/>
                  </a:lnTo>
                  <a:lnTo>
                    <a:pt x="350" y="252"/>
                  </a:lnTo>
                  <a:lnTo>
                    <a:pt x="350" y="252"/>
                  </a:lnTo>
                  <a:lnTo>
                    <a:pt x="348" y="251"/>
                  </a:lnTo>
                  <a:lnTo>
                    <a:pt x="348" y="251"/>
                  </a:lnTo>
                  <a:lnTo>
                    <a:pt x="348" y="251"/>
                  </a:lnTo>
                  <a:lnTo>
                    <a:pt x="348" y="251"/>
                  </a:lnTo>
                  <a:lnTo>
                    <a:pt x="346" y="250"/>
                  </a:lnTo>
                  <a:lnTo>
                    <a:pt x="346" y="250"/>
                  </a:lnTo>
                  <a:lnTo>
                    <a:pt x="342" y="251"/>
                  </a:lnTo>
                  <a:lnTo>
                    <a:pt x="342" y="251"/>
                  </a:lnTo>
                  <a:lnTo>
                    <a:pt x="342" y="251"/>
                  </a:lnTo>
                  <a:lnTo>
                    <a:pt x="342" y="251"/>
                  </a:lnTo>
                  <a:lnTo>
                    <a:pt x="340" y="252"/>
                  </a:lnTo>
                  <a:lnTo>
                    <a:pt x="337" y="256"/>
                  </a:lnTo>
                  <a:lnTo>
                    <a:pt x="328" y="247"/>
                  </a:lnTo>
                  <a:lnTo>
                    <a:pt x="328" y="247"/>
                  </a:lnTo>
                  <a:lnTo>
                    <a:pt x="338" y="232"/>
                  </a:lnTo>
                  <a:lnTo>
                    <a:pt x="346" y="217"/>
                  </a:lnTo>
                  <a:lnTo>
                    <a:pt x="351" y="199"/>
                  </a:lnTo>
                  <a:lnTo>
                    <a:pt x="355" y="183"/>
                  </a:lnTo>
                  <a:lnTo>
                    <a:pt x="376" y="185"/>
                  </a:lnTo>
                  <a:lnTo>
                    <a:pt x="376" y="185"/>
                  </a:lnTo>
                  <a:lnTo>
                    <a:pt x="379" y="191"/>
                  </a:lnTo>
                  <a:lnTo>
                    <a:pt x="382" y="195"/>
                  </a:lnTo>
                  <a:lnTo>
                    <a:pt x="388" y="198"/>
                  </a:lnTo>
                  <a:lnTo>
                    <a:pt x="394" y="199"/>
                  </a:lnTo>
                  <a:lnTo>
                    <a:pt x="394" y="199"/>
                  </a:lnTo>
                  <a:lnTo>
                    <a:pt x="399" y="199"/>
                  </a:lnTo>
                  <a:lnTo>
                    <a:pt x="402" y="198"/>
                  </a:lnTo>
                  <a:lnTo>
                    <a:pt x="405" y="196"/>
                  </a:lnTo>
                  <a:lnTo>
                    <a:pt x="407" y="194"/>
                  </a:lnTo>
                  <a:lnTo>
                    <a:pt x="410" y="191"/>
                  </a:lnTo>
                  <a:lnTo>
                    <a:pt x="412" y="188"/>
                  </a:lnTo>
                  <a:lnTo>
                    <a:pt x="413" y="184"/>
                  </a:lnTo>
                  <a:lnTo>
                    <a:pt x="414" y="181"/>
                  </a:lnTo>
                  <a:lnTo>
                    <a:pt x="414" y="181"/>
                  </a:lnTo>
                  <a:lnTo>
                    <a:pt x="413" y="176"/>
                  </a:lnTo>
                  <a:lnTo>
                    <a:pt x="412" y="172"/>
                  </a:lnTo>
                  <a:lnTo>
                    <a:pt x="470" y="103"/>
                  </a:lnTo>
                  <a:lnTo>
                    <a:pt x="470" y="103"/>
                  </a:lnTo>
                  <a:lnTo>
                    <a:pt x="473" y="104"/>
                  </a:lnTo>
                  <a:lnTo>
                    <a:pt x="477" y="104"/>
                  </a:lnTo>
                  <a:lnTo>
                    <a:pt x="477" y="104"/>
                  </a:lnTo>
                  <a:lnTo>
                    <a:pt x="481" y="104"/>
                  </a:lnTo>
                  <a:lnTo>
                    <a:pt x="484" y="103"/>
                  </a:lnTo>
                  <a:lnTo>
                    <a:pt x="487" y="101"/>
                  </a:lnTo>
                  <a:lnTo>
                    <a:pt x="490" y="99"/>
                  </a:lnTo>
                  <a:lnTo>
                    <a:pt x="493" y="96"/>
                  </a:lnTo>
                  <a:lnTo>
                    <a:pt x="495" y="93"/>
                  </a:lnTo>
                  <a:lnTo>
                    <a:pt x="496" y="89"/>
                  </a:lnTo>
                  <a:lnTo>
                    <a:pt x="496" y="86"/>
                  </a:lnTo>
                  <a:lnTo>
                    <a:pt x="496" y="86"/>
                  </a:lnTo>
                  <a:lnTo>
                    <a:pt x="496" y="82"/>
                  </a:lnTo>
                  <a:lnTo>
                    <a:pt x="495" y="79"/>
                  </a:lnTo>
                  <a:lnTo>
                    <a:pt x="493" y="75"/>
                  </a:lnTo>
                  <a:lnTo>
                    <a:pt x="490" y="72"/>
                  </a:lnTo>
                  <a:lnTo>
                    <a:pt x="487" y="70"/>
                  </a:lnTo>
                  <a:lnTo>
                    <a:pt x="484" y="68"/>
                  </a:lnTo>
                  <a:lnTo>
                    <a:pt x="481" y="67"/>
                  </a:lnTo>
                  <a:lnTo>
                    <a:pt x="477" y="67"/>
                  </a:lnTo>
                  <a:lnTo>
                    <a:pt x="477" y="67"/>
                  </a:lnTo>
                  <a:lnTo>
                    <a:pt x="473" y="67"/>
                  </a:lnTo>
                  <a:lnTo>
                    <a:pt x="470" y="68"/>
                  </a:lnTo>
                  <a:lnTo>
                    <a:pt x="467" y="70"/>
                  </a:lnTo>
                  <a:lnTo>
                    <a:pt x="463" y="72"/>
                  </a:lnTo>
                  <a:lnTo>
                    <a:pt x="461" y="75"/>
                  </a:lnTo>
                  <a:lnTo>
                    <a:pt x="459" y="79"/>
                  </a:lnTo>
                  <a:lnTo>
                    <a:pt x="458" y="82"/>
                  </a:lnTo>
                  <a:lnTo>
                    <a:pt x="458" y="86"/>
                  </a:lnTo>
                  <a:lnTo>
                    <a:pt x="458" y="86"/>
                  </a:lnTo>
                  <a:lnTo>
                    <a:pt x="459" y="89"/>
                  </a:lnTo>
                  <a:lnTo>
                    <a:pt x="460" y="94"/>
                  </a:lnTo>
                  <a:lnTo>
                    <a:pt x="401" y="163"/>
                  </a:lnTo>
                  <a:lnTo>
                    <a:pt x="401" y="163"/>
                  </a:lnTo>
                  <a:lnTo>
                    <a:pt x="394" y="162"/>
                  </a:lnTo>
                  <a:lnTo>
                    <a:pt x="394" y="162"/>
                  </a:lnTo>
                  <a:lnTo>
                    <a:pt x="389" y="163"/>
                  </a:lnTo>
                  <a:lnTo>
                    <a:pt x="385" y="165"/>
                  </a:lnTo>
                  <a:lnTo>
                    <a:pt x="381" y="167"/>
                  </a:lnTo>
                  <a:lnTo>
                    <a:pt x="378" y="171"/>
                  </a:lnTo>
                  <a:lnTo>
                    <a:pt x="358" y="169"/>
                  </a:lnTo>
                  <a:lnTo>
                    <a:pt x="358" y="169"/>
                  </a:lnTo>
                  <a:lnTo>
                    <a:pt x="358" y="156"/>
                  </a:lnTo>
                  <a:lnTo>
                    <a:pt x="358" y="156"/>
                  </a:lnTo>
                  <a:lnTo>
                    <a:pt x="356" y="140"/>
                  </a:lnTo>
                  <a:lnTo>
                    <a:pt x="354" y="125"/>
                  </a:lnTo>
                  <a:lnTo>
                    <a:pt x="351" y="111"/>
                  </a:lnTo>
                  <a:lnTo>
                    <a:pt x="346" y="96"/>
                  </a:lnTo>
                  <a:lnTo>
                    <a:pt x="339" y="82"/>
                  </a:lnTo>
                  <a:lnTo>
                    <a:pt x="332" y="69"/>
                  </a:lnTo>
                  <a:lnTo>
                    <a:pt x="322" y="57"/>
                  </a:lnTo>
                  <a:lnTo>
                    <a:pt x="312" y="45"/>
                  </a:lnTo>
                  <a:lnTo>
                    <a:pt x="312" y="45"/>
                  </a:lnTo>
                  <a:lnTo>
                    <a:pt x="300" y="34"/>
                  </a:lnTo>
                  <a:lnTo>
                    <a:pt x="287" y="26"/>
                  </a:lnTo>
                  <a:lnTo>
                    <a:pt x="274" y="18"/>
                  </a:lnTo>
                  <a:lnTo>
                    <a:pt x="260" y="12"/>
                  </a:lnTo>
                  <a:lnTo>
                    <a:pt x="246" y="6"/>
                  </a:lnTo>
                  <a:lnTo>
                    <a:pt x="231" y="2"/>
                  </a:lnTo>
                  <a:lnTo>
                    <a:pt x="216" y="0"/>
                  </a:lnTo>
                  <a:lnTo>
                    <a:pt x="201" y="0"/>
                  </a:lnTo>
                  <a:lnTo>
                    <a:pt x="201" y="0"/>
                  </a:lnTo>
                  <a:lnTo>
                    <a:pt x="185" y="0"/>
                  </a:lnTo>
                  <a:lnTo>
                    <a:pt x="170" y="2"/>
                  </a:lnTo>
                  <a:lnTo>
                    <a:pt x="155" y="6"/>
                  </a:lnTo>
                  <a:lnTo>
                    <a:pt x="140" y="12"/>
                  </a:lnTo>
                  <a:lnTo>
                    <a:pt x="126" y="18"/>
                  </a:lnTo>
                  <a:lnTo>
                    <a:pt x="113" y="26"/>
                  </a:lnTo>
                  <a:lnTo>
                    <a:pt x="102" y="35"/>
                  </a:lnTo>
                  <a:lnTo>
                    <a:pt x="90" y="45"/>
                  </a:lnTo>
                  <a:lnTo>
                    <a:pt x="90" y="45"/>
                  </a:lnTo>
                  <a:lnTo>
                    <a:pt x="79" y="57"/>
                  </a:lnTo>
                  <a:lnTo>
                    <a:pt x="70" y="70"/>
                  </a:lnTo>
                  <a:lnTo>
                    <a:pt x="62" y="83"/>
                  </a:lnTo>
                  <a:lnTo>
                    <a:pt x="55" y="96"/>
                  </a:lnTo>
                  <a:lnTo>
                    <a:pt x="51" y="111"/>
                  </a:lnTo>
                  <a:lnTo>
                    <a:pt x="47" y="125"/>
                  </a:lnTo>
                  <a:lnTo>
                    <a:pt x="44" y="141"/>
                  </a:lnTo>
                  <a:lnTo>
                    <a:pt x="43" y="156"/>
                  </a:lnTo>
                  <a:lnTo>
                    <a:pt x="43" y="156"/>
                  </a:lnTo>
                  <a:lnTo>
                    <a:pt x="44" y="175"/>
                  </a:lnTo>
                  <a:lnTo>
                    <a:pt x="48" y="193"/>
                  </a:lnTo>
                  <a:lnTo>
                    <a:pt x="53" y="210"/>
                  </a:lnTo>
                  <a:lnTo>
                    <a:pt x="61" y="226"/>
                  </a:lnTo>
                  <a:lnTo>
                    <a:pt x="69" y="242"/>
                  </a:lnTo>
                  <a:lnTo>
                    <a:pt x="80" y="256"/>
                  </a:lnTo>
                  <a:lnTo>
                    <a:pt x="92" y="269"/>
                  </a:lnTo>
                  <a:lnTo>
                    <a:pt x="105" y="280"/>
                  </a:lnTo>
                  <a:lnTo>
                    <a:pt x="88" y="306"/>
                  </a:lnTo>
                  <a:lnTo>
                    <a:pt x="88" y="306"/>
                  </a:lnTo>
                  <a:lnTo>
                    <a:pt x="83" y="305"/>
                  </a:lnTo>
                  <a:lnTo>
                    <a:pt x="83" y="305"/>
                  </a:lnTo>
                  <a:lnTo>
                    <a:pt x="77" y="306"/>
                  </a:lnTo>
                  <a:lnTo>
                    <a:pt x="71" y="310"/>
                  </a:lnTo>
                  <a:lnTo>
                    <a:pt x="38" y="288"/>
                  </a:lnTo>
                  <a:lnTo>
                    <a:pt x="38" y="288"/>
                  </a:lnTo>
                  <a:lnTo>
                    <a:pt x="38" y="285"/>
                  </a:lnTo>
                  <a:lnTo>
                    <a:pt x="38" y="285"/>
                  </a:lnTo>
                  <a:lnTo>
                    <a:pt x="38" y="280"/>
                  </a:lnTo>
                  <a:lnTo>
                    <a:pt x="37" y="277"/>
                  </a:lnTo>
                  <a:lnTo>
                    <a:pt x="35" y="274"/>
                  </a:lnTo>
                  <a:lnTo>
                    <a:pt x="32" y="271"/>
                  </a:lnTo>
                  <a:lnTo>
                    <a:pt x="29" y="269"/>
                  </a:lnTo>
                  <a:lnTo>
                    <a:pt x="26" y="268"/>
                  </a:lnTo>
                  <a:lnTo>
                    <a:pt x="23" y="266"/>
                  </a:lnTo>
                  <a:lnTo>
                    <a:pt x="20" y="265"/>
                  </a:lnTo>
                  <a:lnTo>
                    <a:pt x="20" y="265"/>
                  </a:lnTo>
                  <a:lnTo>
                    <a:pt x="15" y="266"/>
                  </a:lnTo>
                  <a:lnTo>
                    <a:pt x="12" y="268"/>
                  </a:lnTo>
                  <a:lnTo>
                    <a:pt x="9" y="269"/>
                  </a:lnTo>
                  <a:lnTo>
                    <a:pt x="5" y="271"/>
                  </a:lnTo>
                  <a:lnTo>
                    <a:pt x="3" y="274"/>
                  </a:lnTo>
                  <a:lnTo>
                    <a:pt x="1" y="277"/>
                  </a:lnTo>
                  <a:lnTo>
                    <a:pt x="0" y="280"/>
                  </a:lnTo>
                  <a:lnTo>
                    <a:pt x="0" y="285"/>
                  </a:lnTo>
                  <a:lnTo>
                    <a:pt x="0" y="285"/>
                  </a:lnTo>
                  <a:lnTo>
                    <a:pt x="0" y="288"/>
                  </a:lnTo>
                  <a:lnTo>
                    <a:pt x="1" y="292"/>
                  </a:lnTo>
                  <a:lnTo>
                    <a:pt x="3" y="295"/>
                  </a:lnTo>
                  <a:lnTo>
                    <a:pt x="5" y="298"/>
                  </a:lnTo>
                  <a:lnTo>
                    <a:pt x="9" y="300"/>
                  </a:lnTo>
                  <a:lnTo>
                    <a:pt x="12" y="302"/>
                  </a:lnTo>
                  <a:lnTo>
                    <a:pt x="15" y="303"/>
                  </a:lnTo>
                  <a:lnTo>
                    <a:pt x="20" y="303"/>
                  </a:lnTo>
                  <a:lnTo>
                    <a:pt x="20" y="303"/>
                  </a:lnTo>
                  <a:lnTo>
                    <a:pt x="25" y="302"/>
                  </a:lnTo>
                  <a:lnTo>
                    <a:pt x="29" y="300"/>
                  </a:lnTo>
                  <a:lnTo>
                    <a:pt x="64" y="322"/>
                  </a:lnTo>
                  <a:lnTo>
                    <a:pt x="64" y="322"/>
                  </a:lnTo>
                  <a:lnTo>
                    <a:pt x="64" y="325"/>
                  </a:lnTo>
                  <a:lnTo>
                    <a:pt x="64" y="325"/>
                  </a:lnTo>
                  <a:lnTo>
                    <a:pt x="64" y="328"/>
                  </a:lnTo>
                  <a:lnTo>
                    <a:pt x="65" y="332"/>
                  </a:lnTo>
                  <a:lnTo>
                    <a:pt x="67" y="336"/>
                  </a:lnTo>
                  <a:lnTo>
                    <a:pt x="69" y="338"/>
                  </a:lnTo>
                  <a:lnTo>
                    <a:pt x="72" y="340"/>
                  </a:lnTo>
                  <a:lnTo>
                    <a:pt x="76" y="342"/>
                  </a:lnTo>
                  <a:lnTo>
                    <a:pt x="79" y="343"/>
                  </a:lnTo>
                  <a:lnTo>
                    <a:pt x="83" y="343"/>
                  </a:lnTo>
                  <a:lnTo>
                    <a:pt x="83" y="343"/>
                  </a:lnTo>
                  <a:lnTo>
                    <a:pt x="86" y="343"/>
                  </a:lnTo>
                  <a:lnTo>
                    <a:pt x="90" y="342"/>
                  </a:lnTo>
                  <a:lnTo>
                    <a:pt x="93" y="340"/>
                  </a:lnTo>
                  <a:lnTo>
                    <a:pt x="96" y="338"/>
                  </a:lnTo>
                  <a:lnTo>
                    <a:pt x="98" y="336"/>
                  </a:lnTo>
                  <a:lnTo>
                    <a:pt x="101" y="332"/>
                  </a:lnTo>
                  <a:lnTo>
                    <a:pt x="102" y="328"/>
                  </a:lnTo>
                  <a:lnTo>
                    <a:pt x="102" y="325"/>
                  </a:lnTo>
                  <a:lnTo>
                    <a:pt x="102" y="325"/>
                  </a:lnTo>
                  <a:lnTo>
                    <a:pt x="101" y="319"/>
                  </a:lnTo>
                  <a:lnTo>
                    <a:pt x="98" y="314"/>
                  </a:lnTo>
                  <a:lnTo>
                    <a:pt x="117" y="289"/>
                  </a:lnTo>
                  <a:lnTo>
                    <a:pt x="117" y="289"/>
                  </a:lnTo>
                  <a:lnTo>
                    <a:pt x="126" y="295"/>
                  </a:lnTo>
                  <a:lnTo>
                    <a:pt x="136" y="299"/>
                  </a:lnTo>
                  <a:lnTo>
                    <a:pt x="146" y="303"/>
                  </a:lnTo>
                  <a:lnTo>
                    <a:pt x="157" y="306"/>
                  </a:lnTo>
                  <a:lnTo>
                    <a:pt x="166" y="310"/>
                  </a:lnTo>
                  <a:lnTo>
                    <a:pt x="178" y="312"/>
                  </a:lnTo>
                  <a:lnTo>
                    <a:pt x="189" y="313"/>
                  </a:lnTo>
                  <a:lnTo>
                    <a:pt x="201" y="313"/>
                  </a:lnTo>
                  <a:lnTo>
                    <a:pt x="201" y="313"/>
                  </a:lnTo>
                  <a:lnTo>
                    <a:pt x="201" y="313"/>
                  </a:lnTo>
                  <a:lnTo>
                    <a:pt x="213" y="313"/>
                  </a:lnTo>
                  <a:lnTo>
                    <a:pt x="225" y="311"/>
                  </a:lnTo>
                  <a:lnTo>
                    <a:pt x="237" y="309"/>
                  </a:lnTo>
                  <a:lnTo>
                    <a:pt x="248" y="305"/>
                  </a:lnTo>
                  <a:lnTo>
                    <a:pt x="260" y="302"/>
                  </a:lnTo>
                  <a:lnTo>
                    <a:pt x="271" y="297"/>
                  </a:lnTo>
                  <a:lnTo>
                    <a:pt x="282" y="291"/>
                  </a:lnTo>
                  <a:lnTo>
                    <a:pt x="292" y="284"/>
                  </a:lnTo>
                  <a:lnTo>
                    <a:pt x="300" y="292"/>
                  </a:lnTo>
                  <a:lnTo>
                    <a:pt x="297" y="296"/>
                  </a:lnTo>
                  <a:lnTo>
                    <a:pt x="297" y="296"/>
                  </a:lnTo>
                  <a:lnTo>
                    <a:pt x="295" y="298"/>
                  </a:lnTo>
                  <a:lnTo>
                    <a:pt x="295" y="298"/>
                  </a:lnTo>
                  <a:lnTo>
                    <a:pt x="295" y="298"/>
                  </a:lnTo>
                  <a:lnTo>
                    <a:pt x="295" y="298"/>
                  </a:lnTo>
                  <a:lnTo>
                    <a:pt x="295" y="301"/>
                  </a:lnTo>
                  <a:lnTo>
                    <a:pt x="295" y="301"/>
                  </a:lnTo>
                  <a:lnTo>
                    <a:pt x="295" y="301"/>
                  </a:lnTo>
                  <a:lnTo>
                    <a:pt x="295" y="301"/>
                  </a:lnTo>
                  <a:lnTo>
                    <a:pt x="295" y="303"/>
                  </a:lnTo>
                  <a:lnTo>
                    <a:pt x="295" y="303"/>
                  </a:lnTo>
                  <a:lnTo>
                    <a:pt x="295" y="303"/>
                  </a:lnTo>
                  <a:lnTo>
                    <a:pt x="295" y="303"/>
                  </a:lnTo>
                  <a:lnTo>
                    <a:pt x="297" y="305"/>
                  </a:lnTo>
                  <a:lnTo>
                    <a:pt x="297" y="305"/>
                  </a:lnTo>
                  <a:lnTo>
                    <a:pt x="297" y="305"/>
                  </a:lnTo>
                  <a:lnTo>
                    <a:pt x="312" y="322"/>
                  </a:lnTo>
                  <a:lnTo>
                    <a:pt x="312" y="322"/>
                  </a:lnTo>
                  <a:lnTo>
                    <a:pt x="312" y="322"/>
                  </a:lnTo>
                  <a:lnTo>
                    <a:pt x="432" y="440"/>
                  </a:lnTo>
                  <a:lnTo>
                    <a:pt x="443" y="451"/>
                  </a:lnTo>
                  <a:lnTo>
                    <a:pt x="443" y="451"/>
                  </a:lnTo>
                  <a:lnTo>
                    <a:pt x="445" y="452"/>
                  </a:lnTo>
                  <a:lnTo>
                    <a:pt x="447" y="453"/>
                  </a:lnTo>
                  <a:lnTo>
                    <a:pt x="447" y="453"/>
                  </a:lnTo>
                  <a:lnTo>
                    <a:pt x="447" y="453"/>
                  </a:lnTo>
                  <a:lnTo>
                    <a:pt x="447" y="453"/>
                  </a:lnTo>
                  <a:lnTo>
                    <a:pt x="458" y="452"/>
                  </a:lnTo>
                  <a:lnTo>
                    <a:pt x="467" y="449"/>
                  </a:lnTo>
                  <a:lnTo>
                    <a:pt x="475" y="445"/>
                  </a:lnTo>
                  <a:lnTo>
                    <a:pt x="483" y="438"/>
                  </a:lnTo>
                  <a:lnTo>
                    <a:pt x="489" y="431"/>
                  </a:lnTo>
                  <a:lnTo>
                    <a:pt x="494" y="422"/>
                  </a:lnTo>
                  <a:lnTo>
                    <a:pt x="497" y="413"/>
                  </a:lnTo>
                  <a:lnTo>
                    <a:pt x="498" y="403"/>
                  </a:lnTo>
                  <a:lnTo>
                    <a:pt x="498" y="403"/>
                  </a:lnTo>
                  <a:lnTo>
                    <a:pt x="497" y="400"/>
                  </a:lnTo>
                  <a:lnTo>
                    <a:pt x="496" y="398"/>
                  </a:lnTo>
                  <a:lnTo>
                    <a:pt x="496" y="398"/>
                  </a:lnTo>
                  <a:close/>
                  <a:moveTo>
                    <a:pt x="481" y="83"/>
                  </a:moveTo>
                  <a:lnTo>
                    <a:pt x="480" y="82"/>
                  </a:lnTo>
                  <a:lnTo>
                    <a:pt x="480" y="82"/>
                  </a:lnTo>
                  <a:lnTo>
                    <a:pt x="481" y="83"/>
                  </a:lnTo>
                  <a:lnTo>
                    <a:pt x="481" y="83"/>
                  </a:lnTo>
                  <a:close/>
                  <a:moveTo>
                    <a:pt x="327" y="316"/>
                  </a:moveTo>
                  <a:lnTo>
                    <a:pt x="361" y="283"/>
                  </a:lnTo>
                  <a:lnTo>
                    <a:pt x="470" y="393"/>
                  </a:lnTo>
                  <a:lnTo>
                    <a:pt x="470" y="393"/>
                  </a:lnTo>
                  <a:lnTo>
                    <a:pt x="437" y="426"/>
                  </a:lnTo>
                  <a:lnTo>
                    <a:pt x="327" y="316"/>
                  </a:lnTo>
                  <a:close/>
                  <a:moveTo>
                    <a:pt x="312" y="301"/>
                  </a:moveTo>
                  <a:lnTo>
                    <a:pt x="346" y="268"/>
                  </a:lnTo>
                  <a:lnTo>
                    <a:pt x="351" y="273"/>
                  </a:lnTo>
                  <a:lnTo>
                    <a:pt x="318" y="306"/>
                  </a:lnTo>
                  <a:lnTo>
                    <a:pt x="312" y="301"/>
                  </a:lnTo>
                  <a:close/>
                  <a:moveTo>
                    <a:pt x="58" y="156"/>
                  </a:moveTo>
                  <a:lnTo>
                    <a:pt x="58" y="156"/>
                  </a:lnTo>
                  <a:lnTo>
                    <a:pt x="58" y="142"/>
                  </a:lnTo>
                  <a:lnTo>
                    <a:pt x="61" y="128"/>
                  </a:lnTo>
                  <a:lnTo>
                    <a:pt x="64" y="115"/>
                  </a:lnTo>
                  <a:lnTo>
                    <a:pt x="68" y="101"/>
                  </a:lnTo>
                  <a:lnTo>
                    <a:pt x="75" y="89"/>
                  </a:lnTo>
                  <a:lnTo>
                    <a:pt x="82" y="77"/>
                  </a:lnTo>
                  <a:lnTo>
                    <a:pt x="90" y="66"/>
                  </a:lnTo>
                  <a:lnTo>
                    <a:pt x="99" y="56"/>
                  </a:lnTo>
                  <a:lnTo>
                    <a:pt x="99" y="56"/>
                  </a:lnTo>
                  <a:lnTo>
                    <a:pt x="110" y="46"/>
                  </a:lnTo>
                  <a:lnTo>
                    <a:pt x="121" y="37"/>
                  </a:lnTo>
                  <a:lnTo>
                    <a:pt x="133" y="30"/>
                  </a:lnTo>
                  <a:lnTo>
                    <a:pt x="146" y="25"/>
                  </a:lnTo>
                  <a:lnTo>
                    <a:pt x="159" y="19"/>
                  </a:lnTo>
                  <a:lnTo>
                    <a:pt x="173" y="16"/>
                  </a:lnTo>
                  <a:lnTo>
                    <a:pt x="187" y="14"/>
                  </a:lnTo>
                  <a:lnTo>
                    <a:pt x="201" y="14"/>
                  </a:lnTo>
                  <a:lnTo>
                    <a:pt x="201" y="14"/>
                  </a:lnTo>
                  <a:lnTo>
                    <a:pt x="215" y="14"/>
                  </a:lnTo>
                  <a:lnTo>
                    <a:pt x="229" y="16"/>
                  </a:lnTo>
                  <a:lnTo>
                    <a:pt x="242" y="19"/>
                  </a:lnTo>
                  <a:lnTo>
                    <a:pt x="255" y="25"/>
                  </a:lnTo>
                  <a:lnTo>
                    <a:pt x="268" y="30"/>
                  </a:lnTo>
                  <a:lnTo>
                    <a:pt x="280" y="37"/>
                  </a:lnTo>
                  <a:lnTo>
                    <a:pt x="291" y="46"/>
                  </a:lnTo>
                  <a:lnTo>
                    <a:pt x="301" y="55"/>
                  </a:lnTo>
                  <a:lnTo>
                    <a:pt x="301" y="55"/>
                  </a:lnTo>
                  <a:lnTo>
                    <a:pt x="311" y="66"/>
                  </a:lnTo>
                  <a:lnTo>
                    <a:pt x="320" y="77"/>
                  </a:lnTo>
                  <a:lnTo>
                    <a:pt x="327" y="89"/>
                  </a:lnTo>
                  <a:lnTo>
                    <a:pt x="333" y="101"/>
                  </a:lnTo>
                  <a:lnTo>
                    <a:pt x="337" y="114"/>
                  </a:lnTo>
                  <a:lnTo>
                    <a:pt x="340" y="128"/>
                  </a:lnTo>
                  <a:lnTo>
                    <a:pt x="342" y="142"/>
                  </a:lnTo>
                  <a:lnTo>
                    <a:pt x="344" y="156"/>
                  </a:lnTo>
                  <a:lnTo>
                    <a:pt x="344" y="156"/>
                  </a:lnTo>
                  <a:lnTo>
                    <a:pt x="344" y="167"/>
                  </a:lnTo>
                  <a:lnTo>
                    <a:pt x="329" y="165"/>
                  </a:lnTo>
                  <a:lnTo>
                    <a:pt x="329" y="165"/>
                  </a:lnTo>
                  <a:lnTo>
                    <a:pt x="329" y="156"/>
                  </a:lnTo>
                  <a:lnTo>
                    <a:pt x="329" y="156"/>
                  </a:lnTo>
                  <a:lnTo>
                    <a:pt x="329" y="143"/>
                  </a:lnTo>
                  <a:lnTo>
                    <a:pt x="327" y="130"/>
                  </a:lnTo>
                  <a:lnTo>
                    <a:pt x="324" y="118"/>
                  </a:lnTo>
                  <a:lnTo>
                    <a:pt x="320" y="107"/>
                  </a:lnTo>
                  <a:lnTo>
                    <a:pt x="314" y="96"/>
                  </a:lnTo>
                  <a:lnTo>
                    <a:pt x="308" y="85"/>
                  </a:lnTo>
                  <a:lnTo>
                    <a:pt x="300" y="74"/>
                  </a:lnTo>
                  <a:lnTo>
                    <a:pt x="292" y="64"/>
                  </a:lnTo>
                  <a:lnTo>
                    <a:pt x="292" y="64"/>
                  </a:lnTo>
                  <a:lnTo>
                    <a:pt x="282" y="56"/>
                  </a:lnTo>
                  <a:lnTo>
                    <a:pt x="272" y="48"/>
                  </a:lnTo>
                  <a:lnTo>
                    <a:pt x="261" y="42"/>
                  </a:lnTo>
                  <a:lnTo>
                    <a:pt x="250" y="36"/>
                  </a:lnTo>
                  <a:lnTo>
                    <a:pt x="239" y="33"/>
                  </a:lnTo>
                  <a:lnTo>
                    <a:pt x="226" y="30"/>
                  </a:lnTo>
                  <a:lnTo>
                    <a:pt x="214" y="28"/>
                  </a:lnTo>
                  <a:lnTo>
                    <a:pt x="201" y="27"/>
                  </a:lnTo>
                  <a:lnTo>
                    <a:pt x="201" y="27"/>
                  </a:lnTo>
                  <a:lnTo>
                    <a:pt x="188" y="28"/>
                  </a:lnTo>
                  <a:lnTo>
                    <a:pt x="175" y="30"/>
                  </a:lnTo>
                  <a:lnTo>
                    <a:pt x="163" y="33"/>
                  </a:lnTo>
                  <a:lnTo>
                    <a:pt x="151" y="37"/>
                  </a:lnTo>
                  <a:lnTo>
                    <a:pt x="139" y="43"/>
                  </a:lnTo>
                  <a:lnTo>
                    <a:pt x="129" y="49"/>
                  </a:lnTo>
                  <a:lnTo>
                    <a:pt x="119" y="57"/>
                  </a:lnTo>
                  <a:lnTo>
                    <a:pt x="109" y="66"/>
                  </a:lnTo>
                  <a:lnTo>
                    <a:pt x="109" y="66"/>
                  </a:lnTo>
                  <a:lnTo>
                    <a:pt x="101" y="74"/>
                  </a:lnTo>
                  <a:lnTo>
                    <a:pt x="93" y="85"/>
                  </a:lnTo>
                  <a:lnTo>
                    <a:pt x="86" y="96"/>
                  </a:lnTo>
                  <a:lnTo>
                    <a:pt x="81" y="107"/>
                  </a:lnTo>
                  <a:lnTo>
                    <a:pt x="77" y="118"/>
                  </a:lnTo>
                  <a:lnTo>
                    <a:pt x="75" y="131"/>
                  </a:lnTo>
                  <a:lnTo>
                    <a:pt x="72" y="143"/>
                  </a:lnTo>
                  <a:lnTo>
                    <a:pt x="71" y="156"/>
                  </a:lnTo>
                  <a:lnTo>
                    <a:pt x="71" y="156"/>
                  </a:lnTo>
                  <a:lnTo>
                    <a:pt x="72" y="169"/>
                  </a:lnTo>
                  <a:lnTo>
                    <a:pt x="75" y="181"/>
                  </a:lnTo>
                  <a:lnTo>
                    <a:pt x="77" y="194"/>
                  </a:lnTo>
                  <a:lnTo>
                    <a:pt x="81" y="206"/>
                  </a:lnTo>
                  <a:lnTo>
                    <a:pt x="86" y="217"/>
                  </a:lnTo>
                  <a:lnTo>
                    <a:pt x="93" y="228"/>
                  </a:lnTo>
                  <a:lnTo>
                    <a:pt x="101" y="238"/>
                  </a:lnTo>
                  <a:lnTo>
                    <a:pt x="109" y="247"/>
                  </a:lnTo>
                  <a:lnTo>
                    <a:pt x="109" y="247"/>
                  </a:lnTo>
                  <a:lnTo>
                    <a:pt x="121" y="258"/>
                  </a:lnTo>
                  <a:lnTo>
                    <a:pt x="113" y="269"/>
                  </a:lnTo>
                  <a:lnTo>
                    <a:pt x="113" y="269"/>
                  </a:lnTo>
                  <a:lnTo>
                    <a:pt x="102" y="259"/>
                  </a:lnTo>
                  <a:lnTo>
                    <a:pt x="91" y="247"/>
                  </a:lnTo>
                  <a:lnTo>
                    <a:pt x="81" y="234"/>
                  </a:lnTo>
                  <a:lnTo>
                    <a:pt x="72" y="220"/>
                  </a:lnTo>
                  <a:lnTo>
                    <a:pt x="67" y="205"/>
                  </a:lnTo>
                  <a:lnTo>
                    <a:pt x="62" y="190"/>
                  </a:lnTo>
                  <a:lnTo>
                    <a:pt x="58" y="174"/>
                  </a:lnTo>
                  <a:lnTo>
                    <a:pt x="58" y="156"/>
                  </a:lnTo>
                  <a:lnTo>
                    <a:pt x="58" y="156"/>
                  </a:lnTo>
                  <a:close/>
                  <a:moveTo>
                    <a:pt x="140" y="255"/>
                  </a:moveTo>
                  <a:lnTo>
                    <a:pt x="198" y="174"/>
                  </a:lnTo>
                  <a:lnTo>
                    <a:pt x="198" y="174"/>
                  </a:lnTo>
                  <a:lnTo>
                    <a:pt x="204" y="175"/>
                  </a:lnTo>
                  <a:lnTo>
                    <a:pt x="204" y="175"/>
                  </a:lnTo>
                  <a:lnTo>
                    <a:pt x="209" y="175"/>
                  </a:lnTo>
                  <a:lnTo>
                    <a:pt x="213" y="172"/>
                  </a:lnTo>
                  <a:lnTo>
                    <a:pt x="217" y="169"/>
                  </a:lnTo>
                  <a:lnTo>
                    <a:pt x="220" y="166"/>
                  </a:lnTo>
                  <a:lnTo>
                    <a:pt x="313" y="178"/>
                  </a:lnTo>
                  <a:lnTo>
                    <a:pt x="313" y="178"/>
                  </a:lnTo>
                  <a:lnTo>
                    <a:pt x="309" y="194"/>
                  </a:lnTo>
                  <a:lnTo>
                    <a:pt x="302" y="209"/>
                  </a:lnTo>
                  <a:lnTo>
                    <a:pt x="294" y="224"/>
                  </a:lnTo>
                  <a:lnTo>
                    <a:pt x="282" y="237"/>
                  </a:lnTo>
                  <a:lnTo>
                    <a:pt x="282" y="237"/>
                  </a:lnTo>
                  <a:lnTo>
                    <a:pt x="273" y="245"/>
                  </a:lnTo>
                  <a:lnTo>
                    <a:pt x="265" y="251"/>
                  </a:lnTo>
                  <a:lnTo>
                    <a:pt x="255" y="258"/>
                  </a:lnTo>
                  <a:lnTo>
                    <a:pt x="245" y="262"/>
                  </a:lnTo>
                  <a:lnTo>
                    <a:pt x="234" y="266"/>
                  </a:lnTo>
                  <a:lnTo>
                    <a:pt x="224" y="269"/>
                  </a:lnTo>
                  <a:lnTo>
                    <a:pt x="212" y="271"/>
                  </a:lnTo>
                  <a:lnTo>
                    <a:pt x="201" y="271"/>
                  </a:lnTo>
                  <a:lnTo>
                    <a:pt x="201" y="278"/>
                  </a:lnTo>
                  <a:lnTo>
                    <a:pt x="201" y="271"/>
                  </a:lnTo>
                  <a:lnTo>
                    <a:pt x="201" y="271"/>
                  </a:lnTo>
                  <a:lnTo>
                    <a:pt x="185" y="270"/>
                  </a:lnTo>
                  <a:lnTo>
                    <a:pt x="170" y="266"/>
                  </a:lnTo>
                  <a:lnTo>
                    <a:pt x="155" y="261"/>
                  </a:lnTo>
                  <a:lnTo>
                    <a:pt x="140" y="255"/>
                  </a:lnTo>
                  <a:lnTo>
                    <a:pt x="140" y="255"/>
                  </a:lnTo>
                  <a:close/>
                  <a:moveTo>
                    <a:pt x="223" y="152"/>
                  </a:moveTo>
                  <a:lnTo>
                    <a:pt x="223" y="152"/>
                  </a:lnTo>
                  <a:lnTo>
                    <a:pt x="220" y="147"/>
                  </a:lnTo>
                  <a:lnTo>
                    <a:pt x="216" y="141"/>
                  </a:lnTo>
                  <a:lnTo>
                    <a:pt x="211" y="139"/>
                  </a:lnTo>
                  <a:lnTo>
                    <a:pt x="204" y="137"/>
                  </a:lnTo>
                  <a:lnTo>
                    <a:pt x="204" y="137"/>
                  </a:lnTo>
                  <a:lnTo>
                    <a:pt x="200" y="138"/>
                  </a:lnTo>
                  <a:lnTo>
                    <a:pt x="197" y="139"/>
                  </a:lnTo>
                  <a:lnTo>
                    <a:pt x="193" y="140"/>
                  </a:lnTo>
                  <a:lnTo>
                    <a:pt x="190" y="143"/>
                  </a:lnTo>
                  <a:lnTo>
                    <a:pt x="188" y="145"/>
                  </a:lnTo>
                  <a:lnTo>
                    <a:pt x="187" y="149"/>
                  </a:lnTo>
                  <a:lnTo>
                    <a:pt x="186" y="152"/>
                  </a:lnTo>
                  <a:lnTo>
                    <a:pt x="185" y="156"/>
                  </a:lnTo>
                  <a:lnTo>
                    <a:pt x="185" y="156"/>
                  </a:lnTo>
                  <a:lnTo>
                    <a:pt x="186" y="161"/>
                  </a:lnTo>
                  <a:lnTo>
                    <a:pt x="187" y="164"/>
                  </a:lnTo>
                  <a:lnTo>
                    <a:pt x="130" y="246"/>
                  </a:lnTo>
                  <a:lnTo>
                    <a:pt x="130" y="246"/>
                  </a:lnTo>
                  <a:lnTo>
                    <a:pt x="120" y="237"/>
                  </a:lnTo>
                  <a:lnTo>
                    <a:pt x="120" y="237"/>
                  </a:lnTo>
                  <a:lnTo>
                    <a:pt x="111" y="229"/>
                  </a:lnTo>
                  <a:lnTo>
                    <a:pt x="105" y="220"/>
                  </a:lnTo>
                  <a:lnTo>
                    <a:pt x="99" y="210"/>
                  </a:lnTo>
                  <a:lnTo>
                    <a:pt x="94" y="201"/>
                  </a:lnTo>
                  <a:lnTo>
                    <a:pt x="91" y="190"/>
                  </a:lnTo>
                  <a:lnTo>
                    <a:pt x="88" y="179"/>
                  </a:lnTo>
                  <a:lnTo>
                    <a:pt x="86" y="167"/>
                  </a:lnTo>
                  <a:lnTo>
                    <a:pt x="85" y="156"/>
                  </a:lnTo>
                  <a:lnTo>
                    <a:pt x="85" y="156"/>
                  </a:lnTo>
                  <a:lnTo>
                    <a:pt x="86" y="144"/>
                  </a:lnTo>
                  <a:lnTo>
                    <a:pt x="88" y="134"/>
                  </a:lnTo>
                  <a:lnTo>
                    <a:pt x="91" y="123"/>
                  </a:lnTo>
                  <a:lnTo>
                    <a:pt x="94" y="112"/>
                  </a:lnTo>
                  <a:lnTo>
                    <a:pt x="99" y="102"/>
                  </a:lnTo>
                  <a:lnTo>
                    <a:pt x="105" y="93"/>
                  </a:lnTo>
                  <a:lnTo>
                    <a:pt x="111" y="84"/>
                  </a:lnTo>
                  <a:lnTo>
                    <a:pt x="119" y="75"/>
                  </a:lnTo>
                  <a:lnTo>
                    <a:pt x="119" y="75"/>
                  </a:lnTo>
                  <a:lnTo>
                    <a:pt x="128" y="68"/>
                  </a:lnTo>
                  <a:lnTo>
                    <a:pt x="137" y="60"/>
                  </a:lnTo>
                  <a:lnTo>
                    <a:pt x="147" y="55"/>
                  </a:lnTo>
                  <a:lnTo>
                    <a:pt x="157" y="50"/>
                  </a:lnTo>
                  <a:lnTo>
                    <a:pt x="167" y="46"/>
                  </a:lnTo>
                  <a:lnTo>
                    <a:pt x="178" y="44"/>
                  </a:lnTo>
                  <a:lnTo>
                    <a:pt x="189" y="42"/>
                  </a:lnTo>
                  <a:lnTo>
                    <a:pt x="201" y="42"/>
                  </a:lnTo>
                  <a:lnTo>
                    <a:pt x="201" y="42"/>
                  </a:lnTo>
                  <a:lnTo>
                    <a:pt x="212" y="42"/>
                  </a:lnTo>
                  <a:lnTo>
                    <a:pt x="224" y="44"/>
                  </a:lnTo>
                  <a:lnTo>
                    <a:pt x="234" y="46"/>
                  </a:lnTo>
                  <a:lnTo>
                    <a:pt x="244" y="50"/>
                  </a:lnTo>
                  <a:lnTo>
                    <a:pt x="255" y="55"/>
                  </a:lnTo>
                  <a:lnTo>
                    <a:pt x="265" y="60"/>
                  </a:lnTo>
                  <a:lnTo>
                    <a:pt x="273" y="68"/>
                  </a:lnTo>
                  <a:lnTo>
                    <a:pt x="282" y="75"/>
                  </a:lnTo>
                  <a:lnTo>
                    <a:pt x="282" y="75"/>
                  </a:lnTo>
                  <a:lnTo>
                    <a:pt x="290" y="84"/>
                  </a:lnTo>
                  <a:lnTo>
                    <a:pt x="296" y="93"/>
                  </a:lnTo>
                  <a:lnTo>
                    <a:pt x="302" y="102"/>
                  </a:lnTo>
                  <a:lnTo>
                    <a:pt x="307" y="112"/>
                  </a:lnTo>
                  <a:lnTo>
                    <a:pt x="311" y="123"/>
                  </a:lnTo>
                  <a:lnTo>
                    <a:pt x="313" y="134"/>
                  </a:lnTo>
                  <a:lnTo>
                    <a:pt x="315" y="144"/>
                  </a:lnTo>
                  <a:lnTo>
                    <a:pt x="315" y="156"/>
                  </a:lnTo>
                  <a:lnTo>
                    <a:pt x="315" y="156"/>
                  </a:lnTo>
                  <a:lnTo>
                    <a:pt x="315" y="164"/>
                  </a:lnTo>
                  <a:lnTo>
                    <a:pt x="223" y="152"/>
                  </a:lnTo>
                  <a:close/>
                  <a:moveTo>
                    <a:pt x="201" y="299"/>
                  </a:moveTo>
                  <a:lnTo>
                    <a:pt x="201" y="306"/>
                  </a:lnTo>
                  <a:lnTo>
                    <a:pt x="201" y="299"/>
                  </a:lnTo>
                  <a:lnTo>
                    <a:pt x="201" y="299"/>
                  </a:lnTo>
                  <a:lnTo>
                    <a:pt x="190" y="299"/>
                  </a:lnTo>
                  <a:lnTo>
                    <a:pt x="180" y="298"/>
                  </a:lnTo>
                  <a:lnTo>
                    <a:pt x="171" y="296"/>
                  </a:lnTo>
                  <a:lnTo>
                    <a:pt x="161" y="293"/>
                  </a:lnTo>
                  <a:lnTo>
                    <a:pt x="151" y="290"/>
                  </a:lnTo>
                  <a:lnTo>
                    <a:pt x="142" y="286"/>
                  </a:lnTo>
                  <a:lnTo>
                    <a:pt x="133" y="282"/>
                  </a:lnTo>
                  <a:lnTo>
                    <a:pt x="125" y="277"/>
                  </a:lnTo>
                  <a:lnTo>
                    <a:pt x="133" y="265"/>
                  </a:lnTo>
                  <a:lnTo>
                    <a:pt x="133" y="265"/>
                  </a:lnTo>
                  <a:lnTo>
                    <a:pt x="148" y="274"/>
                  </a:lnTo>
                  <a:lnTo>
                    <a:pt x="165" y="280"/>
                  </a:lnTo>
                  <a:lnTo>
                    <a:pt x="183" y="284"/>
                  </a:lnTo>
                  <a:lnTo>
                    <a:pt x="201" y="285"/>
                  </a:lnTo>
                  <a:lnTo>
                    <a:pt x="201" y="285"/>
                  </a:lnTo>
                  <a:lnTo>
                    <a:pt x="201" y="285"/>
                  </a:lnTo>
                  <a:lnTo>
                    <a:pt x="214" y="285"/>
                  </a:lnTo>
                  <a:lnTo>
                    <a:pt x="226" y="283"/>
                  </a:lnTo>
                  <a:lnTo>
                    <a:pt x="239" y="279"/>
                  </a:lnTo>
                  <a:lnTo>
                    <a:pt x="251" y="275"/>
                  </a:lnTo>
                  <a:lnTo>
                    <a:pt x="261" y="270"/>
                  </a:lnTo>
                  <a:lnTo>
                    <a:pt x="272" y="263"/>
                  </a:lnTo>
                  <a:lnTo>
                    <a:pt x="283" y="256"/>
                  </a:lnTo>
                  <a:lnTo>
                    <a:pt x="292" y="247"/>
                  </a:lnTo>
                  <a:lnTo>
                    <a:pt x="292" y="247"/>
                  </a:lnTo>
                  <a:lnTo>
                    <a:pt x="299" y="239"/>
                  </a:lnTo>
                  <a:lnTo>
                    <a:pt x="305" y="232"/>
                  </a:lnTo>
                  <a:lnTo>
                    <a:pt x="310" y="224"/>
                  </a:lnTo>
                  <a:lnTo>
                    <a:pt x="315" y="216"/>
                  </a:lnTo>
                  <a:lnTo>
                    <a:pt x="320" y="207"/>
                  </a:lnTo>
                  <a:lnTo>
                    <a:pt x="323" y="198"/>
                  </a:lnTo>
                  <a:lnTo>
                    <a:pt x="325" y="189"/>
                  </a:lnTo>
                  <a:lnTo>
                    <a:pt x="327" y="179"/>
                  </a:lnTo>
                  <a:lnTo>
                    <a:pt x="341" y="181"/>
                  </a:lnTo>
                  <a:lnTo>
                    <a:pt x="341" y="181"/>
                  </a:lnTo>
                  <a:lnTo>
                    <a:pt x="337" y="197"/>
                  </a:lnTo>
                  <a:lnTo>
                    <a:pt x="332" y="214"/>
                  </a:lnTo>
                  <a:lnTo>
                    <a:pt x="324" y="229"/>
                  </a:lnTo>
                  <a:lnTo>
                    <a:pt x="314" y="243"/>
                  </a:lnTo>
                  <a:lnTo>
                    <a:pt x="314" y="243"/>
                  </a:lnTo>
                  <a:lnTo>
                    <a:pt x="314" y="244"/>
                  </a:lnTo>
                  <a:lnTo>
                    <a:pt x="314" y="244"/>
                  </a:lnTo>
                  <a:lnTo>
                    <a:pt x="308" y="250"/>
                  </a:lnTo>
                  <a:lnTo>
                    <a:pt x="308" y="250"/>
                  </a:lnTo>
                  <a:lnTo>
                    <a:pt x="308" y="250"/>
                  </a:lnTo>
                  <a:lnTo>
                    <a:pt x="308" y="250"/>
                  </a:lnTo>
                  <a:lnTo>
                    <a:pt x="301" y="257"/>
                  </a:lnTo>
                  <a:lnTo>
                    <a:pt x="301" y="257"/>
                  </a:lnTo>
                  <a:lnTo>
                    <a:pt x="295" y="263"/>
                  </a:lnTo>
                  <a:lnTo>
                    <a:pt x="295" y="263"/>
                  </a:lnTo>
                  <a:lnTo>
                    <a:pt x="295" y="263"/>
                  </a:lnTo>
                  <a:lnTo>
                    <a:pt x="295" y="263"/>
                  </a:lnTo>
                  <a:lnTo>
                    <a:pt x="288" y="269"/>
                  </a:lnTo>
                  <a:lnTo>
                    <a:pt x="288" y="269"/>
                  </a:lnTo>
                  <a:lnTo>
                    <a:pt x="288" y="270"/>
                  </a:lnTo>
                  <a:lnTo>
                    <a:pt x="288" y="270"/>
                  </a:lnTo>
                  <a:lnTo>
                    <a:pt x="279" y="276"/>
                  </a:lnTo>
                  <a:lnTo>
                    <a:pt x="268" y="282"/>
                  </a:lnTo>
                  <a:lnTo>
                    <a:pt x="258" y="287"/>
                  </a:lnTo>
                  <a:lnTo>
                    <a:pt x="247" y="291"/>
                  </a:lnTo>
                  <a:lnTo>
                    <a:pt x="236" y="295"/>
                  </a:lnTo>
                  <a:lnTo>
                    <a:pt x="225" y="297"/>
                  </a:lnTo>
                  <a:lnTo>
                    <a:pt x="213" y="299"/>
                  </a:lnTo>
                  <a:lnTo>
                    <a:pt x="201" y="299"/>
                  </a:lnTo>
                  <a:lnTo>
                    <a:pt x="201" y="299"/>
                  </a:lnTo>
                  <a:close/>
                  <a:moveTo>
                    <a:pt x="302" y="275"/>
                  </a:moveTo>
                  <a:lnTo>
                    <a:pt x="302" y="275"/>
                  </a:lnTo>
                  <a:lnTo>
                    <a:pt x="304" y="275"/>
                  </a:lnTo>
                  <a:lnTo>
                    <a:pt x="304" y="275"/>
                  </a:lnTo>
                  <a:lnTo>
                    <a:pt x="307" y="272"/>
                  </a:lnTo>
                  <a:lnTo>
                    <a:pt x="307" y="272"/>
                  </a:lnTo>
                  <a:lnTo>
                    <a:pt x="311" y="268"/>
                  </a:lnTo>
                  <a:lnTo>
                    <a:pt x="311" y="268"/>
                  </a:lnTo>
                  <a:lnTo>
                    <a:pt x="312" y="266"/>
                  </a:lnTo>
                  <a:lnTo>
                    <a:pt x="312" y="266"/>
                  </a:lnTo>
                  <a:lnTo>
                    <a:pt x="320" y="259"/>
                  </a:lnTo>
                  <a:lnTo>
                    <a:pt x="320" y="259"/>
                  </a:lnTo>
                  <a:lnTo>
                    <a:pt x="320" y="258"/>
                  </a:lnTo>
                  <a:lnTo>
                    <a:pt x="327" y="265"/>
                  </a:lnTo>
                  <a:lnTo>
                    <a:pt x="310" y="283"/>
                  </a:lnTo>
                  <a:lnTo>
                    <a:pt x="302" y="275"/>
                  </a:lnTo>
                  <a:close/>
                  <a:moveTo>
                    <a:pt x="450" y="439"/>
                  </a:moveTo>
                  <a:lnTo>
                    <a:pt x="447" y="436"/>
                  </a:lnTo>
                  <a:lnTo>
                    <a:pt x="447" y="436"/>
                  </a:lnTo>
                  <a:lnTo>
                    <a:pt x="481" y="403"/>
                  </a:lnTo>
                  <a:lnTo>
                    <a:pt x="481" y="403"/>
                  </a:lnTo>
                  <a:lnTo>
                    <a:pt x="484" y="406"/>
                  </a:lnTo>
                  <a:lnTo>
                    <a:pt x="484" y="406"/>
                  </a:lnTo>
                  <a:lnTo>
                    <a:pt x="483" y="412"/>
                  </a:lnTo>
                  <a:lnTo>
                    <a:pt x="481" y="418"/>
                  </a:lnTo>
                  <a:lnTo>
                    <a:pt x="477" y="424"/>
                  </a:lnTo>
                  <a:lnTo>
                    <a:pt x="473" y="428"/>
                  </a:lnTo>
                  <a:lnTo>
                    <a:pt x="468" y="433"/>
                  </a:lnTo>
                  <a:lnTo>
                    <a:pt x="462" y="436"/>
                  </a:lnTo>
                  <a:lnTo>
                    <a:pt x="457" y="438"/>
                  </a:lnTo>
                  <a:lnTo>
                    <a:pt x="450" y="439"/>
                  </a:lnTo>
                  <a:lnTo>
                    <a:pt x="450" y="439"/>
                  </a:ln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41" name="Oval 59">
              <a:extLst>
                <a:ext uri="{FF2B5EF4-FFF2-40B4-BE49-F238E27FC236}">
                  <a16:creationId xmlns:a16="http://schemas.microsoft.com/office/drawing/2014/main" id="{8B2166BF-444D-4A97-A76E-6C52BDCFE658}"/>
                </a:ext>
              </a:extLst>
            </p:cNvPr>
            <p:cNvSpPr/>
            <p:nvPr/>
          </p:nvSpPr>
          <p:spPr>
            <a:xfrm>
              <a:off x="7496182" y="4461517"/>
              <a:ext cx="473068" cy="473068"/>
            </a:xfrm>
            <a:prstGeom prst="ellipse">
              <a:avLst/>
            </a:prstGeom>
            <a:gradFill flip="none" rotWithShape="1">
              <a:gsLst>
                <a:gs pos="99099">
                  <a:srgbClr val="00B0F0"/>
                </a:gs>
                <a:gs pos="87000">
                  <a:schemeClr val="accent5">
                    <a:lumMod val="50000"/>
                  </a:schemeClr>
                </a:gs>
                <a:gs pos="0">
                  <a:srgbClr val="54D0CA"/>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grpSp>
          <p:nvGrpSpPr>
            <p:cNvPr id="42" name="Group 114">
              <a:extLst>
                <a:ext uri="{FF2B5EF4-FFF2-40B4-BE49-F238E27FC236}">
                  <a16:creationId xmlns:a16="http://schemas.microsoft.com/office/drawing/2014/main" id="{5DB1D040-503F-4D8F-9BB9-E72F02E8AFBC}"/>
                </a:ext>
              </a:extLst>
            </p:cNvPr>
            <p:cNvGrpSpPr/>
            <p:nvPr/>
          </p:nvGrpSpPr>
          <p:grpSpPr>
            <a:xfrm>
              <a:off x="7599439" y="4571879"/>
              <a:ext cx="266554" cy="252345"/>
              <a:chOff x="2835275" y="3127375"/>
              <a:chExt cx="744538" cy="704850"/>
            </a:xfrm>
            <a:solidFill>
              <a:schemeClr val="bg1"/>
            </a:solidFill>
          </p:grpSpPr>
          <p:sp>
            <p:nvSpPr>
              <p:cNvPr id="43" name="Freeform 115">
                <a:extLst>
                  <a:ext uri="{FF2B5EF4-FFF2-40B4-BE49-F238E27FC236}">
                    <a16:creationId xmlns:a16="http://schemas.microsoft.com/office/drawing/2014/main" id="{570166D0-320B-4DEB-8B10-180B4163D1A2}"/>
                  </a:ext>
                </a:extLst>
              </p:cNvPr>
              <p:cNvSpPr>
                <a:spLocks noEditPoints="1"/>
              </p:cNvSpPr>
              <p:nvPr/>
            </p:nvSpPr>
            <p:spPr bwMode="auto">
              <a:xfrm>
                <a:off x="2835275" y="3324225"/>
                <a:ext cx="504825" cy="508000"/>
              </a:xfrm>
              <a:custGeom>
                <a:avLst/>
                <a:gdLst>
                  <a:gd name="T0" fmla="*/ 284 w 318"/>
                  <a:gd name="T1" fmla="*/ 55 h 320"/>
                  <a:gd name="T2" fmla="*/ 253 w 318"/>
                  <a:gd name="T3" fmla="*/ 61 h 320"/>
                  <a:gd name="T4" fmla="*/ 195 w 318"/>
                  <a:gd name="T5" fmla="*/ 28 h 320"/>
                  <a:gd name="T6" fmla="*/ 185 w 318"/>
                  <a:gd name="T7" fmla="*/ 0 h 320"/>
                  <a:gd name="T8" fmla="*/ 125 w 318"/>
                  <a:gd name="T9" fmla="*/ 27 h 320"/>
                  <a:gd name="T10" fmla="*/ 55 w 318"/>
                  <a:gd name="T11" fmla="*/ 36 h 320"/>
                  <a:gd name="T12" fmla="*/ 57 w 318"/>
                  <a:gd name="T13" fmla="*/ 66 h 320"/>
                  <a:gd name="T14" fmla="*/ 25 w 318"/>
                  <a:gd name="T15" fmla="*/ 120 h 320"/>
                  <a:gd name="T16" fmla="*/ 0 w 318"/>
                  <a:gd name="T17" fmla="*/ 135 h 320"/>
                  <a:gd name="T18" fmla="*/ 20 w 318"/>
                  <a:gd name="T19" fmla="*/ 192 h 320"/>
                  <a:gd name="T20" fmla="*/ 35 w 318"/>
                  <a:gd name="T21" fmla="*/ 264 h 320"/>
                  <a:gd name="T22" fmla="*/ 64 w 318"/>
                  <a:gd name="T23" fmla="*/ 268 h 320"/>
                  <a:gd name="T24" fmla="*/ 116 w 318"/>
                  <a:gd name="T25" fmla="*/ 298 h 320"/>
                  <a:gd name="T26" fmla="*/ 135 w 318"/>
                  <a:gd name="T27" fmla="*/ 320 h 320"/>
                  <a:gd name="T28" fmla="*/ 192 w 318"/>
                  <a:gd name="T29" fmla="*/ 300 h 320"/>
                  <a:gd name="T30" fmla="*/ 263 w 318"/>
                  <a:gd name="T31" fmla="*/ 284 h 320"/>
                  <a:gd name="T32" fmla="*/ 264 w 318"/>
                  <a:gd name="T33" fmla="*/ 255 h 320"/>
                  <a:gd name="T34" fmla="*/ 294 w 318"/>
                  <a:gd name="T35" fmla="*/ 199 h 320"/>
                  <a:gd name="T36" fmla="*/ 318 w 318"/>
                  <a:gd name="T37" fmla="*/ 185 h 320"/>
                  <a:gd name="T38" fmla="*/ 293 w 318"/>
                  <a:gd name="T39" fmla="*/ 126 h 320"/>
                  <a:gd name="T40" fmla="*/ 304 w 318"/>
                  <a:gd name="T41" fmla="*/ 173 h 320"/>
                  <a:gd name="T42" fmla="*/ 283 w 318"/>
                  <a:gd name="T43" fmla="*/ 183 h 320"/>
                  <a:gd name="T44" fmla="*/ 294 w 318"/>
                  <a:gd name="T45" fmla="*/ 218 h 320"/>
                  <a:gd name="T46" fmla="*/ 257 w 318"/>
                  <a:gd name="T47" fmla="*/ 242 h 320"/>
                  <a:gd name="T48" fmla="*/ 244 w 318"/>
                  <a:gd name="T49" fmla="*/ 256 h 320"/>
                  <a:gd name="T50" fmla="*/ 220 w 318"/>
                  <a:gd name="T51" fmla="*/ 293 h 320"/>
                  <a:gd name="T52" fmla="*/ 204 w 318"/>
                  <a:gd name="T53" fmla="*/ 281 h 320"/>
                  <a:gd name="T54" fmla="*/ 180 w 318"/>
                  <a:gd name="T55" fmla="*/ 288 h 320"/>
                  <a:gd name="T56" fmla="*/ 142 w 318"/>
                  <a:gd name="T57" fmla="*/ 290 h 320"/>
                  <a:gd name="T58" fmla="*/ 127 w 318"/>
                  <a:gd name="T59" fmla="*/ 286 h 320"/>
                  <a:gd name="T60" fmla="*/ 101 w 318"/>
                  <a:gd name="T61" fmla="*/ 294 h 320"/>
                  <a:gd name="T62" fmla="*/ 77 w 318"/>
                  <a:gd name="T63" fmla="*/ 260 h 320"/>
                  <a:gd name="T64" fmla="*/ 61 w 318"/>
                  <a:gd name="T65" fmla="*/ 245 h 320"/>
                  <a:gd name="T66" fmla="*/ 27 w 318"/>
                  <a:gd name="T67" fmla="*/ 220 h 320"/>
                  <a:gd name="T68" fmla="*/ 38 w 318"/>
                  <a:gd name="T69" fmla="*/ 204 h 320"/>
                  <a:gd name="T70" fmla="*/ 32 w 318"/>
                  <a:gd name="T71" fmla="*/ 180 h 320"/>
                  <a:gd name="T72" fmla="*/ 33 w 318"/>
                  <a:gd name="T73" fmla="*/ 143 h 320"/>
                  <a:gd name="T74" fmla="*/ 37 w 318"/>
                  <a:gd name="T75" fmla="*/ 129 h 320"/>
                  <a:gd name="T76" fmla="*/ 25 w 318"/>
                  <a:gd name="T77" fmla="*/ 102 h 320"/>
                  <a:gd name="T78" fmla="*/ 65 w 318"/>
                  <a:gd name="T79" fmla="*/ 79 h 320"/>
                  <a:gd name="T80" fmla="*/ 80 w 318"/>
                  <a:gd name="T81" fmla="*/ 65 h 320"/>
                  <a:gd name="T82" fmla="*/ 114 w 318"/>
                  <a:gd name="T83" fmla="*/ 45 h 320"/>
                  <a:gd name="T84" fmla="*/ 133 w 318"/>
                  <a:gd name="T85" fmla="*/ 40 h 320"/>
                  <a:gd name="T86" fmla="*/ 173 w 318"/>
                  <a:gd name="T87" fmla="*/ 14 h 320"/>
                  <a:gd name="T88" fmla="*/ 182 w 318"/>
                  <a:gd name="T89" fmla="*/ 40 h 320"/>
                  <a:gd name="T90" fmla="*/ 218 w 318"/>
                  <a:gd name="T91" fmla="*/ 25 h 320"/>
                  <a:gd name="T92" fmla="*/ 240 w 318"/>
                  <a:gd name="T93" fmla="*/ 68 h 320"/>
                  <a:gd name="T94" fmla="*/ 253 w 318"/>
                  <a:gd name="T95" fmla="*/ 80 h 320"/>
                  <a:gd name="T96" fmla="*/ 274 w 318"/>
                  <a:gd name="T97" fmla="*/ 115 h 320"/>
                  <a:gd name="T98" fmla="*/ 281 w 318"/>
                  <a:gd name="T99" fmla="*/ 134 h 320"/>
                  <a:gd name="T100" fmla="*/ 304 w 318"/>
                  <a:gd name="T101" fmla="*/ 17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8" h="320">
                    <a:moveTo>
                      <a:pt x="290" y="119"/>
                    </a:moveTo>
                    <a:lnTo>
                      <a:pt x="310" y="102"/>
                    </a:lnTo>
                    <a:lnTo>
                      <a:pt x="284" y="55"/>
                    </a:lnTo>
                    <a:lnTo>
                      <a:pt x="257" y="64"/>
                    </a:lnTo>
                    <a:lnTo>
                      <a:pt x="257" y="64"/>
                    </a:lnTo>
                    <a:lnTo>
                      <a:pt x="253" y="61"/>
                    </a:lnTo>
                    <a:lnTo>
                      <a:pt x="260" y="34"/>
                    </a:lnTo>
                    <a:lnTo>
                      <a:pt x="215" y="8"/>
                    </a:lnTo>
                    <a:lnTo>
                      <a:pt x="195" y="28"/>
                    </a:lnTo>
                    <a:lnTo>
                      <a:pt x="195" y="28"/>
                    </a:lnTo>
                    <a:lnTo>
                      <a:pt x="190" y="27"/>
                    </a:lnTo>
                    <a:lnTo>
                      <a:pt x="185" y="0"/>
                    </a:lnTo>
                    <a:lnTo>
                      <a:pt x="131" y="0"/>
                    </a:lnTo>
                    <a:lnTo>
                      <a:pt x="125" y="27"/>
                    </a:lnTo>
                    <a:lnTo>
                      <a:pt x="125" y="27"/>
                    </a:lnTo>
                    <a:lnTo>
                      <a:pt x="119" y="29"/>
                    </a:lnTo>
                    <a:lnTo>
                      <a:pt x="101" y="9"/>
                    </a:lnTo>
                    <a:lnTo>
                      <a:pt x="55" y="36"/>
                    </a:lnTo>
                    <a:lnTo>
                      <a:pt x="62" y="61"/>
                    </a:lnTo>
                    <a:lnTo>
                      <a:pt x="62" y="61"/>
                    </a:lnTo>
                    <a:lnTo>
                      <a:pt x="57" y="66"/>
                    </a:lnTo>
                    <a:lnTo>
                      <a:pt x="33" y="58"/>
                    </a:lnTo>
                    <a:lnTo>
                      <a:pt x="7" y="105"/>
                    </a:lnTo>
                    <a:lnTo>
                      <a:pt x="25" y="120"/>
                    </a:lnTo>
                    <a:lnTo>
                      <a:pt x="25" y="120"/>
                    </a:lnTo>
                    <a:lnTo>
                      <a:pt x="21" y="131"/>
                    </a:lnTo>
                    <a:lnTo>
                      <a:pt x="0" y="135"/>
                    </a:lnTo>
                    <a:lnTo>
                      <a:pt x="0" y="188"/>
                    </a:lnTo>
                    <a:lnTo>
                      <a:pt x="20" y="192"/>
                    </a:lnTo>
                    <a:lnTo>
                      <a:pt x="20" y="192"/>
                    </a:lnTo>
                    <a:lnTo>
                      <a:pt x="24" y="205"/>
                    </a:lnTo>
                    <a:lnTo>
                      <a:pt x="8" y="218"/>
                    </a:lnTo>
                    <a:lnTo>
                      <a:pt x="35" y="264"/>
                    </a:lnTo>
                    <a:lnTo>
                      <a:pt x="54" y="258"/>
                    </a:lnTo>
                    <a:lnTo>
                      <a:pt x="54" y="258"/>
                    </a:lnTo>
                    <a:lnTo>
                      <a:pt x="64" y="268"/>
                    </a:lnTo>
                    <a:lnTo>
                      <a:pt x="58" y="285"/>
                    </a:lnTo>
                    <a:lnTo>
                      <a:pt x="104" y="312"/>
                    </a:lnTo>
                    <a:lnTo>
                      <a:pt x="116" y="298"/>
                    </a:lnTo>
                    <a:lnTo>
                      <a:pt x="116" y="298"/>
                    </a:lnTo>
                    <a:lnTo>
                      <a:pt x="131" y="301"/>
                    </a:lnTo>
                    <a:lnTo>
                      <a:pt x="135" y="320"/>
                    </a:lnTo>
                    <a:lnTo>
                      <a:pt x="188" y="320"/>
                    </a:lnTo>
                    <a:lnTo>
                      <a:pt x="192" y="300"/>
                    </a:lnTo>
                    <a:lnTo>
                      <a:pt x="192" y="300"/>
                    </a:lnTo>
                    <a:lnTo>
                      <a:pt x="205" y="296"/>
                    </a:lnTo>
                    <a:lnTo>
                      <a:pt x="218" y="310"/>
                    </a:lnTo>
                    <a:lnTo>
                      <a:pt x="263" y="284"/>
                    </a:lnTo>
                    <a:lnTo>
                      <a:pt x="257" y="264"/>
                    </a:lnTo>
                    <a:lnTo>
                      <a:pt x="257" y="264"/>
                    </a:lnTo>
                    <a:lnTo>
                      <a:pt x="264" y="255"/>
                    </a:lnTo>
                    <a:lnTo>
                      <a:pt x="285" y="261"/>
                    </a:lnTo>
                    <a:lnTo>
                      <a:pt x="312" y="215"/>
                    </a:lnTo>
                    <a:lnTo>
                      <a:pt x="294" y="199"/>
                    </a:lnTo>
                    <a:lnTo>
                      <a:pt x="294" y="199"/>
                    </a:lnTo>
                    <a:lnTo>
                      <a:pt x="296" y="190"/>
                    </a:lnTo>
                    <a:lnTo>
                      <a:pt x="318" y="185"/>
                    </a:lnTo>
                    <a:lnTo>
                      <a:pt x="318" y="132"/>
                    </a:lnTo>
                    <a:lnTo>
                      <a:pt x="293" y="126"/>
                    </a:lnTo>
                    <a:lnTo>
                      <a:pt x="293" y="126"/>
                    </a:lnTo>
                    <a:lnTo>
                      <a:pt x="290" y="119"/>
                    </a:lnTo>
                    <a:lnTo>
                      <a:pt x="290" y="119"/>
                    </a:lnTo>
                    <a:close/>
                    <a:moveTo>
                      <a:pt x="304" y="173"/>
                    </a:moveTo>
                    <a:lnTo>
                      <a:pt x="283" y="178"/>
                    </a:lnTo>
                    <a:lnTo>
                      <a:pt x="283" y="183"/>
                    </a:lnTo>
                    <a:lnTo>
                      <a:pt x="283" y="183"/>
                    </a:lnTo>
                    <a:lnTo>
                      <a:pt x="278" y="199"/>
                    </a:lnTo>
                    <a:lnTo>
                      <a:pt x="277" y="203"/>
                    </a:lnTo>
                    <a:lnTo>
                      <a:pt x="294" y="218"/>
                    </a:lnTo>
                    <a:lnTo>
                      <a:pt x="278" y="244"/>
                    </a:lnTo>
                    <a:lnTo>
                      <a:pt x="260" y="238"/>
                    </a:lnTo>
                    <a:lnTo>
                      <a:pt x="257" y="242"/>
                    </a:lnTo>
                    <a:lnTo>
                      <a:pt x="257" y="242"/>
                    </a:lnTo>
                    <a:lnTo>
                      <a:pt x="250" y="250"/>
                    </a:lnTo>
                    <a:lnTo>
                      <a:pt x="244" y="256"/>
                    </a:lnTo>
                    <a:lnTo>
                      <a:pt x="241" y="259"/>
                    </a:lnTo>
                    <a:lnTo>
                      <a:pt x="246" y="278"/>
                    </a:lnTo>
                    <a:lnTo>
                      <a:pt x="220" y="293"/>
                    </a:lnTo>
                    <a:lnTo>
                      <a:pt x="208" y="280"/>
                    </a:lnTo>
                    <a:lnTo>
                      <a:pt x="204" y="281"/>
                    </a:lnTo>
                    <a:lnTo>
                      <a:pt x="204" y="281"/>
                    </a:lnTo>
                    <a:lnTo>
                      <a:pt x="194" y="285"/>
                    </a:lnTo>
                    <a:lnTo>
                      <a:pt x="185" y="287"/>
                    </a:lnTo>
                    <a:lnTo>
                      <a:pt x="180" y="288"/>
                    </a:lnTo>
                    <a:lnTo>
                      <a:pt x="176" y="306"/>
                    </a:lnTo>
                    <a:lnTo>
                      <a:pt x="146" y="306"/>
                    </a:lnTo>
                    <a:lnTo>
                      <a:pt x="142" y="290"/>
                    </a:lnTo>
                    <a:lnTo>
                      <a:pt x="138" y="288"/>
                    </a:lnTo>
                    <a:lnTo>
                      <a:pt x="138" y="288"/>
                    </a:lnTo>
                    <a:lnTo>
                      <a:pt x="127" y="286"/>
                    </a:lnTo>
                    <a:lnTo>
                      <a:pt x="116" y="283"/>
                    </a:lnTo>
                    <a:lnTo>
                      <a:pt x="112" y="282"/>
                    </a:lnTo>
                    <a:lnTo>
                      <a:pt x="101" y="294"/>
                    </a:lnTo>
                    <a:lnTo>
                      <a:pt x="74" y="279"/>
                    </a:lnTo>
                    <a:lnTo>
                      <a:pt x="80" y="264"/>
                    </a:lnTo>
                    <a:lnTo>
                      <a:pt x="77" y="260"/>
                    </a:lnTo>
                    <a:lnTo>
                      <a:pt x="77" y="260"/>
                    </a:lnTo>
                    <a:lnTo>
                      <a:pt x="68" y="253"/>
                    </a:lnTo>
                    <a:lnTo>
                      <a:pt x="61" y="245"/>
                    </a:lnTo>
                    <a:lnTo>
                      <a:pt x="58" y="242"/>
                    </a:lnTo>
                    <a:lnTo>
                      <a:pt x="42" y="247"/>
                    </a:lnTo>
                    <a:lnTo>
                      <a:pt x="27" y="220"/>
                    </a:lnTo>
                    <a:lnTo>
                      <a:pt x="40" y="210"/>
                    </a:lnTo>
                    <a:lnTo>
                      <a:pt x="38" y="204"/>
                    </a:lnTo>
                    <a:lnTo>
                      <a:pt x="38" y="204"/>
                    </a:lnTo>
                    <a:lnTo>
                      <a:pt x="35" y="196"/>
                    </a:lnTo>
                    <a:lnTo>
                      <a:pt x="33" y="185"/>
                    </a:lnTo>
                    <a:lnTo>
                      <a:pt x="32" y="180"/>
                    </a:lnTo>
                    <a:lnTo>
                      <a:pt x="14" y="176"/>
                    </a:lnTo>
                    <a:lnTo>
                      <a:pt x="14" y="146"/>
                    </a:lnTo>
                    <a:lnTo>
                      <a:pt x="33" y="143"/>
                    </a:lnTo>
                    <a:lnTo>
                      <a:pt x="34" y="137"/>
                    </a:lnTo>
                    <a:lnTo>
                      <a:pt x="34" y="137"/>
                    </a:lnTo>
                    <a:lnTo>
                      <a:pt x="37" y="129"/>
                    </a:lnTo>
                    <a:lnTo>
                      <a:pt x="39" y="120"/>
                    </a:lnTo>
                    <a:lnTo>
                      <a:pt x="41" y="116"/>
                    </a:lnTo>
                    <a:lnTo>
                      <a:pt x="25" y="102"/>
                    </a:lnTo>
                    <a:lnTo>
                      <a:pt x="40" y="76"/>
                    </a:lnTo>
                    <a:lnTo>
                      <a:pt x="61" y="82"/>
                    </a:lnTo>
                    <a:lnTo>
                      <a:pt x="65" y="79"/>
                    </a:lnTo>
                    <a:lnTo>
                      <a:pt x="65" y="79"/>
                    </a:lnTo>
                    <a:lnTo>
                      <a:pt x="75" y="68"/>
                    </a:lnTo>
                    <a:lnTo>
                      <a:pt x="80" y="65"/>
                    </a:lnTo>
                    <a:lnTo>
                      <a:pt x="72" y="42"/>
                    </a:lnTo>
                    <a:lnTo>
                      <a:pt x="98" y="27"/>
                    </a:lnTo>
                    <a:lnTo>
                      <a:pt x="114" y="45"/>
                    </a:lnTo>
                    <a:lnTo>
                      <a:pt x="119" y="43"/>
                    </a:lnTo>
                    <a:lnTo>
                      <a:pt x="119" y="43"/>
                    </a:lnTo>
                    <a:lnTo>
                      <a:pt x="133" y="40"/>
                    </a:lnTo>
                    <a:lnTo>
                      <a:pt x="137" y="39"/>
                    </a:lnTo>
                    <a:lnTo>
                      <a:pt x="142" y="14"/>
                    </a:lnTo>
                    <a:lnTo>
                      <a:pt x="173" y="14"/>
                    </a:lnTo>
                    <a:lnTo>
                      <a:pt x="178" y="39"/>
                    </a:lnTo>
                    <a:lnTo>
                      <a:pt x="182" y="40"/>
                    </a:lnTo>
                    <a:lnTo>
                      <a:pt x="182" y="40"/>
                    </a:lnTo>
                    <a:lnTo>
                      <a:pt x="195" y="43"/>
                    </a:lnTo>
                    <a:lnTo>
                      <a:pt x="200" y="44"/>
                    </a:lnTo>
                    <a:lnTo>
                      <a:pt x="218" y="25"/>
                    </a:lnTo>
                    <a:lnTo>
                      <a:pt x="244" y="40"/>
                    </a:lnTo>
                    <a:lnTo>
                      <a:pt x="236" y="65"/>
                    </a:lnTo>
                    <a:lnTo>
                      <a:pt x="240" y="68"/>
                    </a:lnTo>
                    <a:lnTo>
                      <a:pt x="240" y="68"/>
                    </a:lnTo>
                    <a:lnTo>
                      <a:pt x="249" y="77"/>
                    </a:lnTo>
                    <a:lnTo>
                      <a:pt x="253" y="80"/>
                    </a:lnTo>
                    <a:lnTo>
                      <a:pt x="277" y="72"/>
                    </a:lnTo>
                    <a:lnTo>
                      <a:pt x="293" y="98"/>
                    </a:lnTo>
                    <a:lnTo>
                      <a:pt x="274" y="115"/>
                    </a:lnTo>
                    <a:lnTo>
                      <a:pt x="276" y="119"/>
                    </a:lnTo>
                    <a:lnTo>
                      <a:pt x="276" y="119"/>
                    </a:lnTo>
                    <a:lnTo>
                      <a:pt x="281" y="134"/>
                    </a:lnTo>
                    <a:lnTo>
                      <a:pt x="282" y="138"/>
                    </a:lnTo>
                    <a:lnTo>
                      <a:pt x="304" y="143"/>
                    </a:lnTo>
                    <a:lnTo>
                      <a:pt x="304" y="17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44" name="Freeform 116">
                <a:extLst>
                  <a:ext uri="{FF2B5EF4-FFF2-40B4-BE49-F238E27FC236}">
                    <a16:creationId xmlns:a16="http://schemas.microsoft.com/office/drawing/2014/main" id="{5F013299-6042-4FF1-A0BD-315B652DA82C}"/>
                  </a:ext>
                </a:extLst>
              </p:cNvPr>
              <p:cNvSpPr>
                <a:spLocks noEditPoints="1"/>
              </p:cNvSpPr>
              <p:nvPr/>
            </p:nvSpPr>
            <p:spPr bwMode="auto">
              <a:xfrm>
                <a:off x="2963863" y="3462338"/>
                <a:ext cx="242888" cy="244475"/>
              </a:xfrm>
              <a:custGeom>
                <a:avLst/>
                <a:gdLst>
                  <a:gd name="T0" fmla="*/ 77 w 153"/>
                  <a:gd name="T1" fmla="*/ 0 h 154"/>
                  <a:gd name="T2" fmla="*/ 61 w 153"/>
                  <a:gd name="T3" fmla="*/ 2 h 154"/>
                  <a:gd name="T4" fmla="*/ 46 w 153"/>
                  <a:gd name="T5" fmla="*/ 6 h 154"/>
                  <a:gd name="T6" fmla="*/ 33 w 153"/>
                  <a:gd name="T7" fmla="*/ 14 h 154"/>
                  <a:gd name="T8" fmla="*/ 23 w 153"/>
                  <a:gd name="T9" fmla="*/ 22 h 154"/>
                  <a:gd name="T10" fmla="*/ 13 w 153"/>
                  <a:gd name="T11" fmla="*/ 34 h 154"/>
                  <a:gd name="T12" fmla="*/ 5 w 153"/>
                  <a:gd name="T13" fmla="*/ 47 h 154"/>
                  <a:gd name="T14" fmla="*/ 1 w 153"/>
                  <a:gd name="T15" fmla="*/ 61 h 154"/>
                  <a:gd name="T16" fmla="*/ 0 w 153"/>
                  <a:gd name="T17" fmla="*/ 77 h 154"/>
                  <a:gd name="T18" fmla="*/ 0 w 153"/>
                  <a:gd name="T19" fmla="*/ 85 h 154"/>
                  <a:gd name="T20" fmla="*/ 3 w 153"/>
                  <a:gd name="T21" fmla="*/ 100 h 154"/>
                  <a:gd name="T22" fmla="*/ 8 w 153"/>
                  <a:gd name="T23" fmla="*/ 114 h 154"/>
                  <a:gd name="T24" fmla="*/ 17 w 153"/>
                  <a:gd name="T25" fmla="*/ 126 h 154"/>
                  <a:gd name="T26" fmla="*/ 28 w 153"/>
                  <a:gd name="T27" fmla="*/ 137 h 154"/>
                  <a:gd name="T28" fmla="*/ 40 w 153"/>
                  <a:gd name="T29" fmla="*/ 144 h 154"/>
                  <a:gd name="T30" fmla="*/ 54 w 153"/>
                  <a:gd name="T31" fmla="*/ 151 h 154"/>
                  <a:gd name="T32" fmla="*/ 69 w 153"/>
                  <a:gd name="T33" fmla="*/ 154 h 154"/>
                  <a:gd name="T34" fmla="*/ 77 w 153"/>
                  <a:gd name="T35" fmla="*/ 154 h 154"/>
                  <a:gd name="T36" fmla="*/ 92 w 153"/>
                  <a:gd name="T37" fmla="*/ 153 h 154"/>
                  <a:gd name="T38" fmla="*/ 107 w 153"/>
                  <a:gd name="T39" fmla="*/ 147 h 154"/>
                  <a:gd name="T40" fmla="*/ 120 w 153"/>
                  <a:gd name="T41" fmla="*/ 141 h 154"/>
                  <a:gd name="T42" fmla="*/ 132 w 153"/>
                  <a:gd name="T43" fmla="*/ 131 h 154"/>
                  <a:gd name="T44" fmla="*/ 140 w 153"/>
                  <a:gd name="T45" fmla="*/ 120 h 154"/>
                  <a:gd name="T46" fmla="*/ 148 w 153"/>
                  <a:gd name="T47" fmla="*/ 106 h 154"/>
                  <a:gd name="T48" fmla="*/ 152 w 153"/>
                  <a:gd name="T49" fmla="*/ 92 h 154"/>
                  <a:gd name="T50" fmla="*/ 153 w 153"/>
                  <a:gd name="T51" fmla="*/ 77 h 154"/>
                  <a:gd name="T52" fmla="*/ 153 w 153"/>
                  <a:gd name="T53" fmla="*/ 69 h 154"/>
                  <a:gd name="T54" fmla="*/ 150 w 153"/>
                  <a:gd name="T55" fmla="*/ 55 h 154"/>
                  <a:gd name="T56" fmla="*/ 145 w 153"/>
                  <a:gd name="T57" fmla="*/ 41 h 154"/>
                  <a:gd name="T58" fmla="*/ 136 w 153"/>
                  <a:gd name="T59" fmla="*/ 28 h 154"/>
                  <a:gd name="T60" fmla="*/ 125 w 153"/>
                  <a:gd name="T61" fmla="*/ 18 h 154"/>
                  <a:gd name="T62" fmla="*/ 113 w 153"/>
                  <a:gd name="T63" fmla="*/ 9 h 154"/>
                  <a:gd name="T64" fmla="*/ 99 w 153"/>
                  <a:gd name="T65" fmla="*/ 4 h 154"/>
                  <a:gd name="T66" fmla="*/ 84 w 153"/>
                  <a:gd name="T67" fmla="*/ 1 h 154"/>
                  <a:gd name="T68" fmla="*/ 77 w 153"/>
                  <a:gd name="T69" fmla="*/ 0 h 154"/>
                  <a:gd name="T70" fmla="*/ 77 w 153"/>
                  <a:gd name="T71" fmla="*/ 140 h 154"/>
                  <a:gd name="T72" fmla="*/ 64 w 153"/>
                  <a:gd name="T73" fmla="*/ 139 h 154"/>
                  <a:gd name="T74" fmla="*/ 42 w 153"/>
                  <a:gd name="T75" fmla="*/ 129 h 154"/>
                  <a:gd name="T76" fmla="*/ 25 w 153"/>
                  <a:gd name="T77" fmla="*/ 112 h 154"/>
                  <a:gd name="T78" fmla="*/ 15 w 153"/>
                  <a:gd name="T79" fmla="*/ 89 h 154"/>
                  <a:gd name="T80" fmla="*/ 14 w 153"/>
                  <a:gd name="T81" fmla="*/ 77 h 154"/>
                  <a:gd name="T82" fmla="*/ 14 w 153"/>
                  <a:gd name="T83" fmla="*/ 71 h 154"/>
                  <a:gd name="T84" fmla="*/ 18 w 153"/>
                  <a:gd name="T85" fmla="*/ 52 h 154"/>
                  <a:gd name="T86" fmla="*/ 32 w 153"/>
                  <a:gd name="T87" fmla="*/ 33 h 154"/>
                  <a:gd name="T88" fmla="*/ 52 w 153"/>
                  <a:gd name="T89" fmla="*/ 19 h 154"/>
                  <a:gd name="T90" fmla="*/ 70 w 153"/>
                  <a:gd name="T91" fmla="*/ 15 h 154"/>
                  <a:gd name="T92" fmla="*/ 77 w 153"/>
                  <a:gd name="T93" fmla="*/ 14 h 154"/>
                  <a:gd name="T94" fmla="*/ 89 w 153"/>
                  <a:gd name="T95" fmla="*/ 16 h 154"/>
                  <a:gd name="T96" fmla="*/ 112 w 153"/>
                  <a:gd name="T97" fmla="*/ 24 h 154"/>
                  <a:gd name="T98" fmla="*/ 128 w 153"/>
                  <a:gd name="T99" fmla="*/ 42 h 154"/>
                  <a:gd name="T100" fmla="*/ 138 w 153"/>
                  <a:gd name="T101" fmla="*/ 64 h 154"/>
                  <a:gd name="T102" fmla="*/ 139 w 153"/>
                  <a:gd name="T103" fmla="*/ 77 h 154"/>
                  <a:gd name="T104" fmla="*/ 139 w 153"/>
                  <a:gd name="T105" fmla="*/ 84 h 154"/>
                  <a:gd name="T106" fmla="*/ 135 w 153"/>
                  <a:gd name="T107" fmla="*/ 101 h 154"/>
                  <a:gd name="T108" fmla="*/ 121 w 153"/>
                  <a:gd name="T109" fmla="*/ 122 h 154"/>
                  <a:gd name="T110" fmla="*/ 101 w 153"/>
                  <a:gd name="T111" fmla="*/ 135 h 154"/>
                  <a:gd name="T112" fmla="*/ 83 w 153"/>
                  <a:gd name="T113" fmla="*/ 140 h 154"/>
                  <a:gd name="T114" fmla="*/ 77 w 153"/>
                  <a:gd name="T115" fmla="*/ 14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3" h="154">
                    <a:moveTo>
                      <a:pt x="77" y="0"/>
                    </a:moveTo>
                    <a:lnTo>
                      <a:pt x="77" y="0"/>
                    </a:lnTo>
                    <a:lnTo>
                      <a:pt x="69" y="1"/>
                    </a:lnTo>
                    <a:lnTo>
                      <a:pt x="61" y="2"/>
                    </a:lnTo>
                    <a:lnTo>
                      <a:pt x="54" y="4"/>
                    </a:lnTo>
                    <a:lnTo>
                      <a:pt x="46" y="6"/>
                    </a:lnTo>
                    <a:lnTo>
                      <a:pt x="40" y="9"/>
                    </a:lnTo>
                    <a:lnTo>
                      <a:pt x="33" y="14"/>
                    </a:lnTo>
                    <a:lnTo>
                      <a:pt x="28" y="18"/>
                    </a:lnTo>
                    <a:lnTo>
                      <a:pt x="23" y="22"/>
                    </a:lnTo>
                    <a:lnTo>
                      <a:pt x="17" y="28"/>
                    </a:lnTo>
                    <a:lnTo>
                      <a:pt x="13" y="34"/>
                    </a:lnTo>
                    <a:lnTo>
                      <a:pt x="8" y="41"/>
                    </a:lnTo>
                    <a:lnTo>
                      <a:pt x="5" y="47"/>
                    </a:lnTo>
                    <a:lnTo>
                      <a:pt x="3" y="55"/>
                    </a:lnTo>
                    <a:lnTo>
                      <a:pt x="1" y="61"/>
                    </a:lnTo>
                    <a:lnTo>
                      <a:pt x="0" y="69"/>
                    </a:lnTo>
                    <a:lnTo>
                      <a:pt x="0" y="77"/>
                    </a:lnTo>
                    <a:lnTo>
                      <a:pt x="0" y="77"/>
                    </a:lnTo>
                    <a:lnTo>
                      <a:pt x="0" y="85"/>
                    </a:lnTo>
                    <a:lnTo>
                      <a:pt x="1" y="92"/>
                    </a:lnTo>
                    <a:lnTo>
                      <a:pt x="3" y="100"/>
                    </a:lnTo>
                    <a:lnTo>
                      <a:pt x="5" y="106"/>
                    </a:lnTo>
                    <a:lnTo>
                      <a:pt x="8" y="114"/>
                    </a:lnTo>
                    <a:lnTo>
                      <a:pt x="13" y="120"/>
                    </a:lnTo>
                    <a:lnTo>
                      <a:pt x="17" y="126"/>
                    </a:lnTo>
                    <a:lnTo>
                      <a:pt x="23" y="131"/>
                    </a:lnTo>
                    <a:lnTo>
                      <a:pt x="28" y="137"/>
                    </a:lnTo>
                    <a:lnTo>
                      <a:pt x="33" y="141"/>
                    </a:lnTo>
                    <a:lnTo>
                      <a:pt x="40" y="144"/>
                    </a:lnTo>
                    <a:lnTo>
                      <a:pt x="46" y="147"/>
                    </a:lnTo>
                    <a:lnTo>
                      <a:pt x="54" y="151"/>
                    </a:lnTo>
                    <a:lnTo>
                      <a:pt x="61" y="153"/>
                    </a:lnTo>
                    <a:lnTo>
                      <a:pt x="69" y="154"/>
                    </a:lnTo>
                    <a:lnTo>
                      <a:pt x="77" y="154"/>
                    </a:lnTo>
                    <a:lnTo>
                      <a:pt x="77" y="154"/>
                    </a:lnTo>
                    <a:lnTo>
                      <a:pt x="84" y="154"/>
                    </a:lnTo>
                    <a:lnTo>
                      <a:pt x="92" y="153"/>
                    </a:lnTo>
                    <a:lnTo>
                      <a:pt x="99" y="151"/>
                    </a:lnTo>
                    <a:lnTo>
                      <a:pt x="107" y="147"/>
                    </a:lnTo>
                    <a:lnTo>
                      <a:pt x="113" y="144"/>
                    </a:lnTo>
                    <a:lnTo>
                      <a:pt x="120" y="141"/>
                    </a:lnTo>
                    <a:lnTo>
                      <a:pt x="125" y="137"/>
                    </a:lnTo>
                    <a:lnTo>
                      <a:pt x="132" y="131"/>
                    </a:lnTo>
                    <a:lnTo>
                      <a:pt x="136" y="126"/>
                    </a:lnTo>
                    <a:lnTo>
                      <a:pt x="140" y="120"/>
                    </a:lnTo>
                    <a:lnTo>
                      <a:pt x="145" y="114"/>
                    </a:lnTo>
                    <a:lnTo>
                      <a:pt x="148" y="106"/>
                    </a:lnTo>
                    <a:lnTo>
                      <a:pt x="150" y="100"/>
                    </a:lnTo>
                    <a:lnTo>
                      <a:pt x="152" y="92"/>
                    </a:lnTo>
                    <a:lnTo>
                      <a:pt x="153" y="85"/>
                    </a:lnTo>
                    <a:lnTo>
                      <a:pt x="153" y="77"/>
                    </a:lnTo>
                    <a:lnTo>
                      <a:pt x="153" y="77"/>
                    </a:lnTo>
                    <a:lnTo>
                      <a:pt x="153" y="69"/>
                    </a:lnTo>
                    <a:lnTo>
                      <a:pt x="152" y="61"/>
                    </a:lnTo>
                    <a:lnTo>
                      <a:pt x="150" y="55"/>
                    </a:lnTo>
                    <a:lnTo>
                      <a:pt x="148" y="47"/>
                    </a:lnTo>
                    <a:lnTo>
                      <a:pt x="145" y="41"/>
                    </a:lnTo>
                    <a:lnTo>
                      <a:pt x="140" y="34"/>
                    </a:lnTo>
                    <a:lnTo>
                      <a:pt x="136" y="28"/>
                    </a:lnTo>
                    <a:lnTo>
                      <a:pt x="132" y="22"/>
                    </a:lnTo>
                    <a:lnTo>
                      <a:pt x="125" y="18"/>
                    </a:lnTo>
                    <a:lnTo>
                      <a:pt x="120" y="14"/>
                    </a:lnTo>
                    <a:lnTo>
                      <a:pt x="113" y="9"/>
                    </a:lnTo>
                    <a:lnTo>
                      <a:pt x="107" y="6"/>
                    </a:lnTo>
                    <a:lnTo>
                      <a:pt x="99" y="4"/>
                    </a:lnTo>
                    <a:lnTo>
                      <a:pt x="92" y="2"/>
                    </a:lnTo>
                    <a:lnTo>
                      <a:pt x="84" y="1"/>
                    </a:lnTo>
                    <a:lnTo>
                      <a:pt x="77" y="0"/>
                    </a:lnTo>
                    <a:lnTo>
                      <a:pt x="77" y="0"/>
                    </a:lnTo>
                    <a:close/>
                    <a:moveTo>
                      <a:pt x="77" y="140"/>
                    </a:moveTo>
                    <a:lnTo>
                      <a:pt x="77" y="140"/>
                    </a:lnTo>
                    <a:lnTo>
                      <a:pt x="70" y="140"/>
                    </a:lnTo>
                    <a:lnTo>
                      <a:pt x="64" y="139"/>
                    </a:lnTo>
                    <a:lnTo>
                      <a:pt x="52" y="135"/>
                    </a:lnTo>
                    <a:lnTo>
                      <a:pt x="42" y="129"/>
                    </a:lnTo>
                    <a:lnTo>
                      <a:pt x="32" y="122"/>
                    </a:lnTo>
                    <a:lnTo>
                      <a:pt x="25" y="112"/>
                    </a:lnTo>
                    <a:lnTo>
                      <a:pt x="18" y="101"/>
                    </a:lnTo>
                    <a:lnTo>
                      <a:pt x="15" y="89"/>
                    </a:lnTo>
                    <a:lnTo>
                      <a:pt x="14" y="84"/>
                    </a:lnTo>
                    <a:lnTo>
                      <a:pt x="14" y="77"/>
                    </a:lnTo>
                    <a:lnTo>
                      <a:pt x="14" y="77"/>
                    </a:lnTo>
                    <a:lnTo>
                      <a:pt x="14" y="71"/>
                    </a:lnTo>
                    <a:lnTo>
                      <a:pt x="15" y="64"/>
                    </a:lnTo>
                    <a:lnTo>
                      <a:pt x="18" y="52"/>
                    </a:lnTo>
                    <a:lnTo>
                      <a:pt x="25" y="42"/>
                    </a:lnTo>
                    <a:lnTo>
                      <a:pt x="32" y="33"/>
                    </a:lnTo>
                    <a:lnTo>
                      <a:pt x="42" y="24"/>
                    </a:lnTo>
                    <a:lnTo>
                      <a:pt x="52" y="19"/>
                    </a:lnTo>
                    <a:lnTo>
                      <a:pt x="64" y="16"/>
                    </a:lnTo>
                    <a:lnTo>
                      <a:pt x="70" y="15"/>
                    </a:lnTo>
                    <a:lnTo>
                      <a:pt x="77" y="14"/>
                    </a:lnTo>
                    <a:lnTo>
                      <a:pt x="77" y="14"/>
                    </a:lnTo>
                    <a:lnTo>
                      <a:pt x="83" y="15"/>
                    </a:lnTo>
                    <a:lnTo>
                      <a:pt x="89" y="16"/>
                    </a:lnTo>
                    <a:lnTo>
                      <a:pt x="101" y="19"/>
                    </a:lnTo>
                    <a:lnTo>
                      <a:pt x="112" y="24"/>
                    </a:lnTo>
                    <a:lnTo>
                      <a:pt x="121" y="33"/>
                    </a:lnTo>
                    <a:lnTo>
                      <a:pt x="128" y="42"/>
                    </a:lnTo>
                    <a:lnTo>
                      <a:pt x="135" y="52"/>
                    </a:lnTo>
                    <a:lnTo>
                      <a:pt x="138" y="64"/>
                    </a:lnTo>
                    <a:lnTo>
                      <a:pt x="139" y="71"/>
                    </a:lnTo>
                    <a:lnTo>
                      <a:pt x="139" y="77"/>
                    </a:lnTo>
                    <a:lnTo>
                      <a:pt x="139" y="77"/>
                    </a:lnTo>
                    <a:lnTo>
                      <a:pt x="139" y="84"/>
                    </a:lnTo>
                    <a:lnTo>
                      <a:pt x="138" y="89"/>
                    </a:lnTo>
                    <a:lnTo>
                      <a:pt x="135" y="101"/>
                    </a:lnTo>
                    <a:lnTo>
                      <a:pt x="128" y="112"/>
                    </a:lnTo>
                    <a:lnTo>
                      <a:pt x="121" y="122"/>
                    </a:lnTo>
                    <a:lnTo>
                      <a:pt x="112" y="129"/>
                    </a:lnTo>
                    <a:lnTo>
                      <a:pt x="101" y="135"/>
                    </a:lnTo>
                    <a:lnTo>
                      <a:pt x="89" y="139"/>
                    </a:lnTo>
                    <a:lnTo>
                      <a:pt x="83" y="140"/>
                    </a:lnTo>
                    <a:lnTo>
                      <a:pt x="77" y="140"/>
                    </a:lnTo>
                    <a:lnTo>
                      <a:pt x="77" y="140"/>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45" name="Freeform 117">
                <a:extLst>
                  <a:ext uri="{FF2B5EF4-FFF2-40B4-BE49-F238E27FC236}">
                    <a16:creationId xmlns:a16="http://schemas.microsoft.com/office/drawing/2014/main" id="{FA0091E4-7F58-467A-9576-D039FC4998DB}"/>
                  </a:ext>
                </a:extLst>
              </p:cNvPr>
              <p:cNvSpPr>
                <a:spLocks noEditPoints="1"/>
              </p:cNvSpPr>
              <p:nvPr/>
            </p:nvSpPr>
            <p:spPr bwMode="auto">
              <a:xfrm>
                <a:off x="3238500" y="3127375"/>
                <a:ext cx="341313" cy="342900"/>
              </a:xfrm>
              <a:custGeom>
                <a:avLst/>
                <a:gdLst>
                  <a:gd name="T0" fmla="*/ 197 w 215"/>
                  <a:gd name="T1" fmla="*/ 83 h 216"/>
                  <a:gd name="T2" fmla="*/ 209 w 215"/>
                  <a:gd name="T3" fmla="*/ 70 h 216"/>
                  <a:gd name="T4" fmla="*/ 171 w 215"/>
                  <a:gd name="T5" fmla="*/ 42 h 216"/>
                  <a:gd name="T6" fmla="*/ 143 w 215"/>
                  <a:gd name="T7" fmla="*/ 4 h 216"/>
                  <a:gd name="T8" fmla="*/ 129 w 215"/>
                  <a:gd name="T9" fmla="*/ 18 h 216"/>
                  <a:gd name="T10" fmla="*/ 83 w 215"/>
                  <a:gd name="T11" fmla="*/ 18 h 216"/>
                  <a:gd name="T12" fmla="*/ 69 w 215"/>
                  <a:gd name="T13" fmla="*/ 5 h 216"/>
                  <a:gd name="T14" fmla="*/ 41 w 215"/>
                  <a:gd name="T15" fmla="*/ 41 h 216"/>
                  <a:gd name="T16" fmla="*/ 3 w 215"/>
                  <a:gd name="T17" fmla="*/ 71 h 216"/>
                  <a:gd name="T18" fmla="*/ 14 w 215"/>
                  <a:gd name="T19" fmla="*/ 86 h 216"/>
                  <a:gd name="T20" fmla="*/ 13 w 215"/>
                  <a:gd name="T21" fmla="*/ 132 h 216"/>
                  <a:gd name="T22" fmla="*/ 4 w 215"/>
                  <a:gd name="T23" fmla="*/ 146 h 216"/>
                  <a:gd name="T24" fmla="*/ 36 w 215"/>
                  <a:gd name="T25" fmla="*/ 175 h 216"/>
                  <a:gd name="T26" fmla="*/ 71 w 215"/>
                  <a:gd name="T27" fmla="*/ 212 h 216"/>
                  <a:gd name="T28" fmla="*/ 86 w 215"/>
                  <a:gd name="T29" fmla="*/ 203 h 216"/>
                  <a:gd name="T30" fmla="*/ 130 w 215"/>
                  <a:gd name="T31" fmla="*/ 202 h 216"/>
                  <a:gd name="T32" fmla="*/ 144 w 215"/>
                  <a:gd name="T33" fmla="*/ 211 h 216"/>
                  <a:gd name="T34" fmla="*/ 174 w 215"/>
                  <a:gd name="T35" fmla="*/ 177 h 216"/>
                  <a:gd name="T36" fmla="*/ 210 w 215"/>
                  <a:gd name="T37" fmla="*/ 144 h 216"/>
                  <a:gd name="T38" fmla="*/ 198 w 215"/>
                  <a:gd name="T39" fmla="*/ 130 h 216"/>
                  <a:gd name="T40" fmla="*/ 184 w 215"/>
                  <a:gd name="T41" fmla="*/ 161 h 216"/>
                  <a:gd name="T42" fmla="*/ 169 w 215"/>
                  <a:gd name="T43" fmla="*/ 161 h 216"/>
                  <a:gd name="T44" fmla="*/ 162 w 215"/>
                  <a:gd name="T45" fmla="*/ 185 h 216"/>
                  <a:gd name="T46" fmla="*/ 136 w 215"/>
                  <a:gd name="T47" fmla="*/ 186 h 216"/>
                  <a:gd name="T48" fmla="*/ 118 w 215"/>
                  <a:gd name="T49" fmla="*/ 191 h 216"/>
                  <a:gd name="T50" fmla="*/ 98 w 215"/>
                  <a:gd name="T51" fmla="*/ 191 h 216"/>
                  <a:gd name="T52" fmla="*/ 80 w 215"/>
                  <a:gd name="T53" fmla="*/ 187 h 216"/>
                  <a:gd name="T54" fmla="*/ 54 w 215"/>
                  <a:gd name="T55" fmla="*/ 186 h 216"/>
                  <a:gd name="T56" fmla="*/ 54 w 215"/>
                  <a:gd name="T57" fmla="*/ 173 h 216"/>
                  <a:gd name="T58" fmla="*/ 30 w 215"/>
                  <a:gd name="T59" fmla="*/ 162 h 216"/>
                  <a:gd name="T60" fmla="*/ 29 w 215"/>
                  <a:gd name="T61" fmla="*/ 137 h 216"/>
                  <a:gd name="T62" fmla="*/ 26 w 215"/>
                  <a:gd name="T63" fmla="*/ 120 h 216"/>
                  <a:gd name="T64" fmla="*/ 26 w 215"/>
                  <a:gd name="T65" fmla="*/ 98 h 216"/>
                  <a:gd name="T66" fmla="*/ 30 w 215"/>
                  <a:gd name="T67" fmla="*/ 83 h 216"/>
                  <a:gd name="T68" fmla="*/ 29 w 215"/>
                  <a:gd name="T69" fmla="*/ 55 h 216"/>
                  <a:gd name="T70" fmla="*/ 46 w 215"/>
                  <a:gd name="T71" fmla="*/ 56 h 216"/>
                  <a:gd name="T72" fmla="*/ 53 w 215"/>
                  <a:gd name="T73" fmla="*/ 31 h 216"/>
                  <a:gd name="T74" fmla="*/ 81 w 215"/>
                  <a:gd name="T75" fmla="*/ 33 h 216"/>
                  <a:gd name="T76" fmla="*/ 95 w 215"/>
                  <a:gd name="T77" fmla="*/ 30 h 216"/>
                  <a:gd name="T78" fmla="*/ 117 w 215"/>
                  <a:gd name="T79" fmla="*/ 30 h 216"/>
                  <a:gd name="T80" fmla="*/ 130 w 215"/>
                  <a:gd name="T81" fmla="*/ 33 h 216"/>
                  <a:gd name="T82" fmla="*/ 159 w 215"/>
                  <a:gd name="T83" fmla="*/ 30 h 216"/>
                  <a:gd name="T84" fmla="*/ 158 w 215"/>
                  <a:gd name="T85" fmla="*/ 49 h 216"/>
                  <a:gd name="T86" fmla="*/ 183 w 215"/>
                  <a:gd name="T87" fmla="*/ 53 h 216"/>
                  <a:gd name="T88" fmla="*/ 181 w 215"/>
                  <a:gd name="T89" fmla="*/ 82 h 216"/>
                  <a:gd name="T90" fmla="*/ 185 w 215"/>
                  <a:gd name="T91" fmla="*/ 95 h 216"/>
                  <a:gd name="T92" fmla="*/ 186 w 215"/>
                  <a:gd name="T93" fmla="*/ 118 h 216"/>
                  <a:gd name="T94" fmla="*/ 183 w 215"/>
                  <a:gd name="T95" fmla="*/ 133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5" h="216">
                    <a:moveTo>
                      <a:pt x="215" y="126"/>
                    </a:moveTo>
                    <a:lnTo>
                      <a:pt x="215" y="87"/>
                    </a:lnTo>
                    <a:lnTo>
                      <a:pt x="197" y="83"/>
                    </a:lnTo>
                    <a:lnTo>
                      <a:pt x="197" y="83"/>
                    </a:lnTo>
                    <a:lnTo>
                      <a:pt x="196" y="82"/>
                    </a:lnTo>
                    <a:lnTo>
                      <a:pt x="209" y="70"/>
                    </a:lnTo>
                    <a:lnTo>
                      <a:pt x="190" y="37"/>
                    </a:lnTo>
                    <a:lnTo>
                      <a:pt x="171" y="42"/>
                    </a:lnTo>
                    <a:lnTo>
                      <a:pt x="171" y="42"/>
                    </a:lnTo>
                    <a:lnTo>
                      <a:pt x="171" y="41"/>
                    </a:lnTo>
                    <a:lnTo>
                      <a:pt x="177" y="24"/>
                    </a:lnTo>
                    <a:lnTo>
                      <a:pt x="143" y="4"/>
                    </a:lnTo>
                    <a:lnTo>
                      <a:pt x="130" y="18"/>
                    </a:lnTo>
                    <a:lnTo>
                      <a:pt x="130" y="18"/>
                    </a:lnTo>
                    <a:lnTo>
                      <a:pt x="129" y="18"/>
                    </a:lnTo>
                    <a:lnTo>
                      <a:pt x="125" y="0"/>
                    </a:lnTo>
                    <a:lnTo>
                      <a:pt x="86" y="0"/>
                    </a:lnTo>
                    <a:lnTo>
                      <a:pt x="83" y="18"/>
                    </a:lnTo>
                    <a:lnTo>
                      <a:pt x="83" y="18"/>
                    </a:lnTo>
                    <a:lnTo>
                      <a:pt x="81" y="18"/>
                    </a:lnTo>
                    <a:lnTo>
                      <a:pt x="69" y="5"/>
                    </a:lnTo>
                    <a:lnTo>
                      <a:pt x="35" y="25"/>
                    </a:lnTo>
                    <a:lnTo>
                      <a:pt x="41" y="41"/>
                    </a:lnTo>
                    <a:lnTo>
                      <a:pt x="41" y="41"/>
                    </a:lnTo>
                    <a:lnTo>
                      <a:pt x="39" y="43"/>
                    </a:lnTo>
                    <a:lnTo>
                      <a:pt x="22" y="38"/>
                    </a:lnTo>
                    <a:lnTo>
                      <a:pt x="3" y="71"/>
                    </a:lnTo>
                    <a:lnTo>
                      <a:pt x="15" y="82"/>
                    </a:lnTo>
                    <a:lnTo>
                      <a:pt x="15" y="82"/>
                    </a:lnTo>
                    <a:lnTo>
                      <a:pt x="14" y="86"/>
                    </a:lnTo>
                    <a:lnTo>
                      <a:pt x="0" y="90"/>
                    </a:lnTo>
                    <a:lnTo>
                      <a:pt x="0" y="128"/>
                    </a:lnTo>
                    <a:lnTo>
                      <a:pt x="13" y="132"/>
                    </a:lnTo>
                    <a:lnTo>
                      <a:pt x="13" y="132"/>
                    </a:lnTo>
                    <a:lnTo>
                      <a:pt x="15" y="137"/>
                    </a:lnTo>
                    <a:lnTo>
                      <a:pt x="4" y="146"/>
                    </a:lnTo>
                    <a:lnTo>
                      <a:pt x="23" y="179"/>
                    </a:lnTo>
                    <a:lnTo>
                      <a:pt x="36" y="175"/>
                    </a:lnTo>
                    <a:lnTo>
                      <a:pt x="36" y="175"/>
                    </a:lnTo>
                    <a:lnTo>
                      <a:pt x="41" y="180"/>
                    </a:lnTo>
                    <a:lnTo>
                      <a:pt x="37" y="192"/>
                    </a:lnTo>
                    <a:lnTo>
                      <a:pt x="71" y="212"/>
                    </a:lnTo>
                    <a:lnTo>
                      <a:pt x="80" y="202"/>
                    </a:lnTo>
                    <a:lnTo>
                      <a:pt x="80" y="202"/>
                    </a:lnTo>
                    <a:lnTo>
                      <a:pt x="86" y="203"/>
                    </a:lnTo>
                    <a:lnTo>
                      <a:pt x="88" y="216"/>
                    </a:lnTo>
                    <a:lnTo>
                      <a:pt x="127" y="216"/>
                    </a:lnTo>
                    <a:lnTo>
                      <a:pt x="130" y="202"/>
                    </a:lnTo>
                    <a:lnTo>
                      <a:pt x="130" y="202"/>
                    </a:lnTo>
                    <a:lnTo>
                      <a:pt x="136" y="201"/>
                    </a:lnTo>
                    <a:lnTo>
                      <a:pt x="144" y="211"/>
                    </a:lnTo>
                    <a:lnTo>
                      <a:pt x="179" y="191"/>
                    </a:lnTo>
                    <a:lnTo>
                      <a:pt x="174" y="177"/>
                    </a:lnTo>
                    <a:lnTo>
                      <a:pt x="174" y="177"/>
                    </a:lnTo>
                    <a:lnTo>
                      <a:pt x="177" y="173"/>
                    </a:lnTo>
                    <a:lnTo>
                      <a:pt x="191" y="177"/>
                    </a:lnTo>
                    <a:lnTo>
                      <a:pt x="210" y="144"/>
                    </a:lnTo>
                    <a:lnTo>
                      <a:pt x="198" y="133"/>
                    </a:lnTo>
                    <a:lnTo>
                      <a:pt x="198" y="133"/>
                    </a:lnTo>
                    <a:lnTo>
                      <a:pt x="198" y="130"/>
                    </a:lnTo>
                    <a:lnTo>
                      <a:pt x="215" y="126"/>
                    </a:lnTo>
                    <a:close/>
                    <a:moveTo>
                      <a:pt x="193" y="147"/>
                    </a:moveTo>
                    <a:lnTo>
                      <a:pt x="184" y="161"/>
                    </a:lnTo>
                    <a:lnTo>
                      <a:pt x="172" y="157"/>
                    </a:lnTo>
                    <a:lnTo>
                      <a:pt x="169" y="161"/>
                    </a:lnTo>
                    <a:lnTo>
                      <a:pt x="169" y="161"/>
                    </a:lnTo>
                    <a:lnTo>
                      <a:pt x="161" y="169"/>
                    </a:lnTo>
                    <a:lnTo>
                      <a:pt x="157" y="173"/>
                    </a:lnTo>
                    <a:lnTo>
                      <a:pt x="162" y="185"/>
                    </a:lnTo>
                    <a:lnTo>
                      <a:pt x="148" y="192"/>
                    </a:lnTo>
                    <a:lnTo>
                      <a:pt x="140" y="184"/>
                    </a:lnTo>
                    <a:lnTo>
                      <a:pt x="136" y="186"/>
                    </a:lnTo>
                    <a:lnTo>
                      <a:pt x="136" y="186"/>
                    </a:lnTo>
                    <a:lnTo>
                      <a:pt x="123" y="190"/>
                    </a:lnTo>
                    <a:lnTo>
                      <a:pt x="118" y="191"/>
                    </a:lnTo>
                    <a:lnTo>
                      <a:pt x="116" y="202"/>
                    </a:lnTo>
                    <a:lnTo>
                      <a:pt x="100" y="202"/>
                    </a:lnTo>
                    <a:lnTo>
                      <a:pt x="98" y="191"/>
                    </a:lnTo>
                    <a:lnTo>
                      <a:pt x="93" y="190"/>
                    </a:lnTo>
                    <a:lnTo>
                      <a:pt x="93" y="190"/>
                    </a:lnTo>
                    <a:lnTo>
                      <a:pt x="80" y="187"/>
                    </a:lnTo>
                    <a:lnTo>
                      <a:pt x="75" y="186"/>
                    </a:lnTo>
                    <a:lnTo>
                      <a:pt x="68" y="193"/>
                    </a:lnTo>
                    <a:lnTo>
                      <a:pt x="54" y="186"/>
                    </a:lnTo>
                    <a:lnTo>
                      <a:pt x="57" y="176"/>
                    </a:lnTo>
                    <a:lnTo>
                      <a:pt x="54" y="173"/>
                    </a:lnTo>
                    <a:lnTo>
                      <a:pt x="54" y="173"/>
                    </a:lnTo>
                    <a:lnTo>
                      <a:pt x="44" y="163"/>
                    </a:lnTo>
                    <a:lnTo>
                      <a:pt x="41" y="159"/>
                    </a:lnTo>
                    <a:lnTo>
                      <a:pt x="30" y="162"/>
                    </a:lnTo>
                    <a:lnTo>
                      <a:pt x="22" y="149"/>
                    </a:lnTo>
                    <a:lnTo>
                      <a:pt x="31" y="141"/>
                    </a:lnTo>
                    <a:lnTo>
                      <a:pt x="29" y="137"/>
                    </a:lnTo>
                    <a:lnTo>
                      <a:pt x="29" y="137"/>
                    </a:lnTo>
                    <a:lnTo>
                      <a:pt x="27" y="124"/>
                    </a:lnTo>
                    <a:lnTo>
                      <a:pt x="26" y="120"/>
                    </a:lnTo>
                    <a:lnTo>
                      <a:pt x="14" y="117"/>
                    </a:lnTo>
                    <a:lnTo>
                      <a:pt x="14" y="100"/>
                    </a:lnTo>
                    <a:lnTo>
                      <a:pt x="26" y="98"/>
                    </a:lnTo>
                    <a:lnTo>
                      <a:pt x="27" y="94"/>
                    </a:lnTo>
                    <a:lnTo>
                      <a:pt x="27" y="94"/>
                    </a:lnTo>
                    <a:lnTo>
                      <a:pt x="30" y="83"/>
                    </a:lnTo>
                    <a:lnTo>
                      <a:pt x="32" y="78"/>
                    </a:lnTo>
                    <a:lnTo>
                      <a:pt x="21" y="69"/>
                    </a:lnTo>
                    <a:lnTo>
                      <a:pt x="29" y="55"/>
                    </a:lnTo>
                    <a:lnTo>
                      <a:pt x="43" y="59"/>
                    </a:lnTo>
                    <a:lnTo>
                      <a:pt x="46" y="56"/>
                    </a:lnTo>
                    <a:lnTo>
                      <a:pt x="46" y="56"/>
                    </a:lnTo>
                    <a:lnTo>
                      <a:pt x="54" y="49"/>
                    </a:lnTo>
                    <a:lnTo>
                      <a:pt x="57" y="46"/>
                    </a:lnTo>
                    <a:lnTo>
                      <a:pt x="53" y="31"/>
                    </a:lnTo>
                    <a:lnTo>
                      <a:pt x="67" y="24"/>
                    </a:lnTo>
                    <a:lnTo>
                      <a:pt x="76" y="34"/>
                    </a:lnTo>
                    <a:lnTo>
                      <a:pt x="81" y="33"/>
                    </a:lnTo>
                    <a:lnTo>
                      <a:pt x="81" y="33"/>
                    </a:lnTo>
                    <a:lnTo>
                      <a:pt x="89" y="31"/>
                    </a:lnTo>
                    <a:lnTo>
                      <a:pt x="95" y="30"/>
                    </a:lnTo>
                    <a:lnTo>
                      <a:pt x="98" y="14"/>
                    </a:lnTo>
                    <a:lnTo>
                      <a:pt x="114" y="14"/>
                    </a:lnTo>
                    <a:lnTo>
                      <a:pt x="117" y="30"/>
                    </a:lnTo>
                    <a:lnTo>
                      <a:pt x="122" y="31"/>
                    </a:lnTo>
                    <a:lnTo>
                      <a:pt x="122" y="31"/>
                    </a:lnTo>
                    <a:lnTo>
                      <a:pt x="130" y="33"/>
                    </a:lnTo>
                    <a:lnTo>
                      <a:pt x="135" y="34"/>
                    </a:lnTo>
                    <a:lnTo>
                      <a:pt x="145" y="23"/>
                    </a:lnTo>
                    <a:lnTo>
                      <a:pt x="159" y="30"/>
                    </a:lnTo>
                    <a:lnTo>
                      <a:pt x="154" y="46"/>
                    </a:lnTo>
                    <a:lnTo>
                      <a:pt x="158" y="49"/>
                    </a:lnTo>
                    <a:lnTo>
                      <a:pt x="158" y="49"/>
                    </a:lnTo>
                    <a:lnTo>
                      <a:pt x="165" y="55"/>
                    </a:lnTo>
                    <a:lnTo>
                      <a:pt x="167" y="58"/>
                    </a:lnTo>
                    <a:lnTo>
                      <a:pt x="183" y="53"/>
                    </a:lnTo>
                    <a:lnTo>
                      <a:pt x="192" y="67"/>
                    </a:lnTo>
                    <a:lnTo>
                      <a:pt x="180" y="78"/>
                    </a:lnTo>
                    <a:lnTo>
                      <a:pt x="181" y="82"/>
                    </a:lnTo>
                    <a:lnTo>
                      <a:pt x="181" y="82"/>
                    </a:lnTo>
                    <a:lnTo>
                      <a:pt x="184" y="91"/>
                    </a:lnTo>
                    <a:lnTo>
                      <a:pt x="185" y="95"/>
                    </a:lnTo>
                    <a:lnTo>
                      <a:pt x="201" y="98"/>
                    </a:lnTo>
                    <a:lnTo>
                      <a:pt x="201" y="114"/>
                    </a:lnTo>
                    <a:lnTo>
                      <a:pt x="186" y="118"/>
                    </a:lnTo>
                    <a:lnTo>
                      <a:pt x="185" y="123"/>
                    </a:lnTo>
                    <a:lnTo>
                      <a:pt x="185" y="123"/>
                    </a:lnTo>
                    <a:lnTo>
                      <a:pt x="183" y="133"/>
                    </a:lnTo>
                    <a:lnTo>
                      <a:pt x="182" y="137"/>
                    </a:lnTo>
                    <a:lnTo>
                      <a:pt x="193" y="147"/>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46" name="Freeform 118">
                <a:extLst>
                  <a:ext uri="{FF2B5EF4-FFF2-40B4-BE49-F238E27FC236}">
                    <a16:creationId xmlns:a16="http://schemas.microsoft.com/office/drawing/2014/main" id="{3079EF84-CD1B-48EF-A3EE-A9A853DA6F9F}"/>
                  </a:ext>
                </a:extLst>
              </p:cNvPr>
              <p:cNvSpPr>
                <a:spLocks noEditPoints="1"/>
              </p:cNvSpPr>
              <p:nvPr/>
            </p:nvSpPr>
            <p:spPr bwMode="auto">
              <a:xfrm>
                <a:off x="3335338" y="3232150"/>
                <a:ext cx="142875" cy="141288"/>
              </a:xfrm>
              <a:custGeom>
                <a:avLst/>
                <a:gdLst>
                  <a:gd name="T0" fmla="*/ 44 w 90"/>
                  <a:gd name="T1" fmla="*/ 0 h 89"/>
                  <a:gd name="T2" fmla="*/ 27 w 90"/>
                  <a:gd name="T3" fmla="*/ 3 h 89"/>
                  <a:gd name="T4" fmla="*/ 13 w 90"/>
                  <a:gd name="T5" fmla="*/ 13 h 89"/>
                  <a:gd name="T6" fmla="*/ 3 w 90"/>
                  <a:gd name="T7" fmla="*/ 27 h 89"/>
                  <a:gd name="T8" fmla="*/ 0 w 90"/>
                  <a:gd name="T9" fmla="*/ 44 h 89"/>
                  <a:gd name="T10" fmla="*/ 1 w 90"/>
                  <a:gd name="T11" fmla="*/ 54 h 89"/>
                  <a:gd name="T12" fmla="*/ 8 w 90"/>
                  <a:gd name="T13" fmla="*/ 70 h 89"/>
                  <a:gd name="T14" fmla="*/ 20 w 90"/>
                  <a:gd name="T15" fmla="*/ 82 h 89"/>
                  <a:gd name="T16" fmla="*/ 36 w 90"/>
                  <a:gd name="T17" fmla="*/ 88 h 89"/>
                  <a:gd name="T18" fmla="*/ 44 w 90"/>
                  <a:gd name="T19" fmla="*/ 89 h 89"/>
                  <a:gd name="T20" fmla="*/ 62 w 90"/>
                  <a:gd name="T21" fmla="*/ 86 h 89"/>
                  <a:gd name="T22" fmla="*/ 77 w 90"/>
                  <a:gd name="T23" fmla="*/ 76 h 89"/>
                  <a:gd name="T24" fmla="*/ 86 w 90"/>
                  <a:gd name="T25" fmla="*/ 62 h 89"/>
                  <a:gd name="T26" fmla="*/ 90 w 90"/>
                  <a:gd name="T27" fmla="*/ 44 h 89"/>
                  <a:gd name="T28" fmla="*/ 89 w 90"/>
                  <a:gd name="T29" fmla="*/ 35 h 89"/>
                  <a:gd name="T30" fmla="*/ 82 w 90"/>
                  <a:gd name="T31" fmla="*/ 19 h 89"/>
                  <a:gd name="T32" fmla="*/ 69 w 90"/>
                  <a:gd name="T33" fmla="*/ 7 h 89"/>
                  <a:gd name="T34" fmla="*/ 54 w 90"/>
                  <a:gd name="T35" fmla="*/ 1 h 89"/>
                  <a:gd name="T36" fmla="*/ 44 w 90"/>
                  <a:gd name="T37" fmla="*/ 0 h 89"/>
                  <a:gd name="T38" fmla="*/ 44 w 90"/>
                  <a:gd name="T39" fmla="*/ 75 h 89"/>
                  <a:gd name="T40" fmla="*/ 33 w 90"/>
                  <a:gd name="T41" fmla="*/ 73 h 89"/>
                  <a:gd name="T42" fmla="*/ 23 w 90"/>
                  <a:gd name="T43" fmla="*/ 66 h 89"/>
                  <a:gd name="T44" fmla="*/ 16 w 90"/>
                  <a:gd name="T45" fmla="*/ 56 h 89"/>
                  <a:gd name="T46" fmla="*/ 14 w 90"/>
                  <a:gd name="T47" fmla="*/ 44 h 89"/>
                  <a:gd name="T48" fmla="*/ 14 w 90"/>
                  <a:gd name="T49" fmla="*/ 39 h 89"/>
                  <a:gd name="T50" fmla="*/ 20 w 90"/>
                  <a:gd name="T51" fmla="*/ 28 h 89"/>
                  <a:gd name="T52" fmla="*/ 27 w 90"/>
                  <a:gd name="T53" fmla="*/ 19 h 89"/>
                  <a:gd name="T54" fmla="*/ 39 w 90"/>
                  <a:gd name="T55" fmla="*/ 15 h 89"/>
                  <a:gd name="T56" fmla="*/ 44 w 90"/>
                  <a:gd name="T57" fmla="*/ 14 h 89"/>
                  <a:gd name="T58" fmla="*/ 56 w 90"/>
                  <a:gd name="T59" fmla="*/ 16 h 89"/>
                  <a:gd name="T60" fmla="*/ 66 w 90"/>
                  <a:gd name="T61" fmla="*/ 22 h 89"/>
                  <a:gd name="T62" fmla="*/ 73 w 90"/>
                  <a:gd name="T63" fmla="*/ 32 h 89"/>
                  <a:gd name="T64" fmla="*/ 76 w 90"/>
                  <a:gd name="T65" fmla="*/ 44 h 89"/>
                  <a:gd name="T66" fmla="*/ 75 w 90"/>
                  <a:gd name="T67" fmla="*/ 51 h 89"/>
                  <a:gd name="T68" fmla="*/ 70 w 90"/>
                  <a:gd name="T69" fmla="*/ 61 h 89"/>
                  <a:gd name="T70" fmla="*/ 62 w 90"/>
                  <a:gd name="T71" fmla="*/ 70 h 89"/>
                  <a:gd name="T72" fmla="*/ 51 w 90"/>
                  <a:gd name="T73" fmla="*/ 74 h 89"/>
                  <a:gd name="T74" fmla="*/ 44 w 90"/>
                  <a:gd name="T75" fmla="*/ 7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0" h="89">
                    <a:moveTo>
                      <a:pt x="44" y="0"/>
                    </a:moveTo>
                    <a:lnTo>
                      <a:pt x="44" y="0"/>
                    </a:lnTo>
                    <a:lnTo>
                      <a:pt x="36" y="1"/>
                    </a:lnTo>
                    <a:lnTo>
                      <a:pt x="27" y="3"/>
                    </a:lnTo>
                    <a:lnTo>
                      <a:pt x="20" y="7"/>
                    </a:lnTo>
                    <a:lnTo>
                      <a:pt x="13" y="13"/>
                    </a:lnTo>
                    <a:lnTo>
                      <a:pt x="8" y="19"/>
                    </a:lnTo>
                    <a:lnTo>
                      <a:pt x="3" y="27"/>
                    </a:lnTo>
                    <a:lnTo>
                      <a:pt x="1" y="35"/>
                    </a:lnTo>
                    <a:lnTo>
                      <a:pt x="0" y="44"/>
                    </a:lnTo>
                    <a:lnTo>
                      <a:pt x="0" y="44"/>
                    </a:lnTo>
                    <a:lnTo>
                      <a:pt x="1" y="54"/>
                    </a:lnTo>
                    <a:lnTo>
                      <a:pt x="3" y="62"/>
                    </a:lnTo>
                    <a:lnTo>
                      <a:pt x="8" y="70"/>
                    </a:lnTo>
                    <a:lnTo>
                      <a:pt x="13" y="76"/>
                    </a:lnTo>
                    <a:lnTo>
                      <a:pt x="20" y="82"/>
                    </a:lnTo>
                    <a:lnTo>
                      <a:pt x="27" y="86"/>
                    </a:lnTo>
                    <a:lnTo>
                      <a:pt x="36" y="88"/>
                    </a:lnTo>
                    <a:lnTo>
                      <a:pt x="44" y="89"/>
                    </a:lnTo>
                    <a:lnTo>
                      <a:pt x="44" y="89"/>
                    </a:lnTo>
                    <a:lnTo>
                      <a:pt x="54" y="88"/>
                    </a:lnTo>
                    <a:lnTo>
                      <a:pt x="62" y="86"/>
                    </a:lnTo>
                    <a:lnTo>
                      <a:pt x="69" y="82"/>
                    </a:lnTo>
                    <a:lnTo>
                      <a:pt x="77" y="76"/>
                    </a:lnTo>
                    <a:lnTo>
                      <a:pt x="82" y="70"/>
                    </a:lnTo>
                    <a:lnTo>
                      <a:pt x="86" y="62"/>
                    </a:lnTo>
                    <a:lnTo>
                      <a:pt x="89" y="54"/>
                    </a:lnTo>
                    <a:lnTo>
                      <a:pt x="90" y="44"/>
                    </a:lnTo>
                    <a:lnTo>
                      <a:pt x="90" y="44"/>
                    </a:lnTo>
                    <a:lnTo>
                      <a:pt x="89" y="35"/>
                    </a:lnTo>
                    <a:lnTo>
                      <a:pt x="86" y="27"/>
                    </a:lnTo>
                    <a:lnTo>
                      <a:pt x="82" y="19"/>
                    </a:lnTo>
                    <a:lnTo>
                      <a:pt x="77" y="13"/>
                    </a:lnTo>
                    <a:lnTo>
                      <a:pt x="69" y="7"/>
                    </a:lnTo>
                    <a:lnTo>
                      <a:pt x="62" y="3"/>
                    </a:lnTo>
                    <a:lnTo>
                      <a:pt x="54" y="1"/>
                    </a:lnTo>
                    <a:lnTo>
                      <a:pt x="44" y="0"/>
                    </a:lnTo>
                    <a:lnTo>
                      <a:pt x="44" y="0"/>
                    </a:lnTo>
                    <a:close/>
                    <a:moveTo>
                      <a:pt x="44" y="75"/>
                    </a:moveTo>
                    <a:lnTo>
                      <a:pt x="44" y="75"/>
                    </a:lnTo>
                    <a:lnTo>
                      <a:pt x="39" y="74"/>
                    </a:lnTo>
                    <a:lnTo>
                      <a:pt x="33" y="73"/>
                    </a:lnTo>
                    <a:lnTo>
                      <a:pt x="27" y="70"/>
                    </a:lnTo>
                    <a:lnTo>
                      <a:pt x="23" y="66"/>
                    </a:lnTo>
                    <a:lnTo>
                      <a:pt x="20" y="61"/>
                    </a:lnTo>
                    <a:lnTo>
                      <a:pt x="16" y="56"/>
                    </a:lnTo>
                    <a:lnTo>
                      <a:pt x="14" y="51"/>
                    </a:lnTo>
                    <a:lnTo>
                      <a:pt x="14" y="44"/>
                    </a:lnTo>
                    <a:lnTo>
                      <a:pt x="14" y="44"/>
                    </a:lnTo>
                    <a:lnTo>
                      <a:pt x="14" y="39"/>
                    </a:lnTo>
                    <a:lnTo>
                      <a:pt x="16" y="32"/>
                    </a:lnTo>
                    <a:lnTo>
                      <a:pt x="20" y="28"/>
                    </a:lnTo>
                    <a:lnTo>
                      <a:pt x="23" y="22"/>
                    </a:lnTo>
                    <a:lnTo>
                      <a:pt x="27" y="19"/>
                    </a:lnTo>
                    <a:lnTo>
                      <a:pt x="33" y="16"/>
                    </a:lnTo>
                    <a:lnTo>
                      <a:pt x="39" y="15"/>
                    </a:lnTo>
                    <a:lnTo>
                      <a:pt x="44" y="14"/>
                    </a:lnTo>
                    <a:lnTo>
                      <a:pt x="44" y="14"/>
                    </a:lnTo>
                    <a:lnTo>
                      <a:pt x="51" y="15"/>
                    </a:lnTo>
                    <a:lnTo>
                      <a:pt x="56" y="16"/>
                    </a:lnTo>
                    <a:lnTo>
                      <a:pt x="62" y="19"/>
                    </a:lnTo>
                    <a:lnTo>
                      <a:pt x="66" y="22"/>
                    </a:lnTo>
                    <a:lnTo>
                      <a:pt x="70" y="28"/>
                    </a:lnTo>
                    <a:lnTo>
                      <a:pt x="73" y="32"/>
                    </a:lnTo>
                    <a:lnTo>
                      <a:pt x="75" y="39"/>
                    </a:lnTo>
                    <a:lnTo>
                      <a:pt x="76" y="44"/>
                    </a:lnTo>
                    <a:lnTo>
                      <a:pt x="76" y="44"/>
                    </a:lnTo>
                    <a:lnTo>
                      <a:pt x="75" y="51"/>
                    </a:lnTo>
                    <a:lnTo>
                      <a:pt x="73" y="56"/>
                    </a:lnTo>
                    <a:lnTo>
                      <a:pt x="70" y="61"/>
                    </a:lnTo>
                    <a:lnTo>
                      <a:pt x="66" y="66"/>
                    </a:lnTo>
                    <a:lnTo>
                      <a:pt x="62" y="70"/>
                    </a:lnTo>
                    <a:lnTo>
                      <a:pt x="56" y="73"/>
                    </a:lnTo>
                    <a:lnTo>
                      <a:pt x="51" y="74"/>
                    </a:lnTo>
                    <a:lnTo>
                      <a:pt x="44" y="75"/>
                    </a:lnTo>
                    <a:lnTo>
                      <a:pt x="44" y="75"/>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47" name="Freeform 119">
                <a:extLst>
                  <a:ext uri="{FF2B5EF4-FFF2-40B4-BE49-F238E27FC236}">
                    <a16:creationId xmlns:a16="http://schemas.microsoft.com/office/drawing/2014/main" id="{069AA908-914B-43F9-9ED1-29E7237B13AE}"/>
                  </a:ext>
                </a:extLst>
              </p:cNvPr>
              <p:cNvSpPr>
                <a:spLocks noEditPoints="1"/>
              </p:cNvSpPr>
              <p:nvPr/>
            </p:nvSpPr>
            <p:spPr bwMode="auto">
              <a:xfrm>
                <a:off x="3352800" y="3486150"/>
                <a:ext cx="200025" cy="201613"/>
              </a:xfrm>
              <a:custGeom>
                <a:avLst/>
                <a:gdLst>
                  <a:gd name="T0" fmla="*/ 111 w 126"/>
                  <a:gd name="T1" fmla="*/ 45 h 127"/>
                  <a:gd name="T2" fmla="*/ 117 w 126"/>
                  <a:gd name="T3" fmla="*/ 27 h 127"/>
                  <a:gd name="T4" fmla="*/ 93 w 126"/>
                  <a:gd name="T5" fmla="*/ 10 h 127"/>
                  <a:gd name="T6" fmla="*/ 82 w 126"/>
                  <a:gd name="T7" fmla="*/ 5 h 127"/>
                  <a:gd name="T8" fmla="*/ 53 w 126"/>
                  <a:gd name="T9" fmla="*/ 0 h 127"/>
                  <a:gd name="T10" fmla="*/ 44 w 126"/>
                  <a:gd name="T11" fmla="*/ 15 h 127"/>
                  <a:gd name="T12" fmla="*/ 27 w 126"/>
                  <a:gd name="T13" fmla="*/ 10 h 127"/>
                  <a:gd name="T14" fmla="*/ 11 w 126"/>
                  <a:gd name="T15" fmla="*/ 34 h 127"/>
                  <a:gd name="T16" fmla="*/ 5 w 126"/>
                  <a:gd name="T17" fmla="*/ 45 h 127"/>
                  <a:gd name="T18" fmla="*/ 0 w 126"/>
                  <a:gd name="T19" fmla="*/ 73 h 127"/>
                  <a:gd name="T20" fmla="*/ 15 w 126"/>
                  <a:gd name="T21" fmla="*/ 82 h 127"/>
                  <a:gd name="T22" fmla="*/ 10 w 126"/>
                  <a:gd name="T23" fmla="*/ 100 h 127"/>
                  <a:gd name="T24" fmla="*/ 33 w 126"/>
                  <a:gd name="T25" fmla="*/ 116 h 127"/>
                  <a:gd name="T26" fmla="*/ 44 w 126"/>
                  <a:gd name="T27" fmla="*/ 122 h 127"/>
                  <a:gd name="T28" fmla="*/ 72 w 126"/>
                  <a:gd name="T29" fmla="*/ 127 h 127"/>
                  <a:gd name="T30" fmla="*/ 82 w 126"/>
                  <a:gd name="T31" fmla="*/ 112 h 127"/>
                  <a:gd name="T32" fmla="*/ 99 w 126"/>
                  <a:gd name="T33" fmla="*/ 116 h 127"/>
                  <a:gd name="T34" fmla="*/ 116 w 126"/>
                  <a:gd name="T35" fmla="*/ 93 h 127"/>
                  <a:gd name="T36" fmla="*/ 121 w 126"/>
                  <a:gd name="T37" fmla="*/ 82 h 127"/>
                  <a:gd name="T38" fmla="*/ 126 w 126"/>
                  <a:gd name="T39" fmla="*/ 54 h 127"/>
                  <a:gd name="T40" fmla="*/ 98 w 126"/>
                  <a:gd name="T41" fmla="*/ 73 h 127"/>
                  <a:gd name="T42" fmla="*/ 100 w 126"/>
                  <a:gd name="T43" fmla="*/ 96 h 127"/>
                  <a:gd name="T44" fmla="*/ 81 w 126"/>
                  <a:gd name="T45" fmla="*/ 95 h 127"/>
                  <a:gd name="T46" fmla="*/ 67 w 126"/>
                  <a:gd name="T47" fmla="*/ 113 h 127"/>
                  <a:gd name="T48" fmla="*/ 54 w 126"/>
                  <a:gd name="T49" fmla="*/ 98 h 127"/>
                  <a:gd name="T50" fmla="*/ 31 w 126"/>
                  <a:gd name="T51" fmla="*/ 101 h 127"/>
                  <a:gd name="T52" fmla="*/ 32 w 126"/>
                  <a:gd name="T53" fmla="*/ 82 h 127"/>
                  <a:gd name="T54" fmla="*/ 14 w 126"/>
                  <a:gd name="T55" fmla="*/ 68 h 127"/>
                  <a:gd name="T56" fmla="*/ 28 w 126"/>
                  <a:gd name="T57" fmla="*/ 54 h 127"/>
                  <a:gd name="T58" fmla="*/ 26 w 126"/>
                  <a:gd name="T59" fmla="*/ 31 h 127"/>
                  <a:gd name="T60" fmla="*/ 45 w 126"/>
                  <a:gd name="T61" fmla="*/ 32 h 127"/>
                  <a:gd name="T62" fmla="*/ 59 w 126"/>
                  <a:gd name="T63" fmla="*/ 14 h 127"/>
                  <a:gd name="T64" fmla="*/ 72 w 126"/>
                  <a:gd name="T65" fmla="*/ 29 h 127"/>
                  <a:gd name="T66" fmla="*/ 95 w 126"/>
                  <a:gd name="T67" fmla="*/ 26 h 127"/>
                  <a:gd name="T68" fmla="*/ 94 w 126"/>
                  <a:gd name="T69" fmla="*/ 45 h 127"/>
                  <a:gd name="T70" fmla="*/ 112 w 126"/>
                  <a:gd name="T71" fmla="*/ 59 h 127"/>
                  <a:gd name="T72" fmla="*/ 98 w 126"/>
                  <a:gd name="T73" fmla="*/ 7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27">
                    <a:moveTo>
                      <a:pt x="121" y="47"/>
                    </a:moveTo>
                    <a:lnTo>
                      <a:pt x="111" y="45"/>
                    </a:lnTo>
                    <a:lnTo>
                      <a:pt x="117" y="35"/>
                    </a:lnTo>
                    <a:lnTo>
                      <a:pt x="117" y="27"/>
                    </a:lnTo>
                    <a:lnTo>
                      <a:pt x="102" y="12"/>
                    </a:lnTo>
                    <a:lnTo>
                      <a:pt x="93" y="10"/>
                    </a:lnTo>
                    <a:lnTo>
                      <a:pt x="84" y="16"/>
                    </a:lnTo>
                    <a:lnTo>
                      <a:pt x="82" y="5"/>
                    </a:lnTo>
                    <a:lnTo>
                      <a:pt x="75" y="0"/>
                    </a:lnTo>
                    <a:lnTo>
                      <a:pt x="53" y="0"/>
                    </a:lnTo>
                    <a:lnTo>
                      <a:pt x="46" y="5"/>
                    </a:lnTo>
                    <a:lnTo>
                      <a:pt x="44" y="15"/>
                    </a:lnTo>
                    <a:lnTo>
                      <a:pt x="36" y="9"/>
                    </a:lnTo>
                    <a:lnTo>
                      <a:pt x="27" y="10"/>
                    </a:lnTo>
                    <a:lnTo>
                      <a:pt x="12" y="26"/>
                    </a:lnTo>
                    <a:lnTo>
                      <a:pt x="11" y="34"/>
                    </a:lnTo>
                    <a:lnTo>
                      <a:pt x="15" y="43"/>
                    </a:lnTo>
                    <a:lnTo>
                      <a:pt x="5" y="45"/>
                    </a:lnTo>
                    <a:lnTo>
                      <a:pt x="0" y="51"/>
                    </a:lnTo>
                    <a:lnTo>
                      <a:pt x="0" y="73"/>
                    </a:lnTo>
                    <a:lnTo>
                      <a:pt x="5" y="80"/>
                    </a:lnTo>
                    <a:lnTo>
                      <a:pt x="15" y="82"/>
                    </a:lnTo>
                    <a:lnTo>
                      <a:pt x="9" y="91"/>
                    </a:lnTo>
                    <a:lnTo>
                      <a:pt x="10" y="100"/>
                    </a:lnTo>
                    <a:lnTo>
                      <a:pt x="25" y="115"/>
                    </a:lnTo>
                    <a:lnTo>
                      <a:pt x="33" y="116"/>
                    </a:lnTo>
                    <a:lnTo>
                      <a:pt x="42" y="111"/>
                    </a:lnTo>
                    <a:lnTo>
                      <a:pt x="44" y="122"/>
                    </a:lnTo>
                    <a:lnTo>
                      <a:pt x="52" y="127"/>
                    </a:lnTo>
                    <a:lnTo>
                      <a:pt x="72" y="127"/>
                    </a:lnTo>
                    <a:lnTo>
                      <a:pt x="80" y="122"/>
                    </a:lnTo>
                    <a:lnTo>
                      <a:pt x="82" y="112"/>
                    </a:lnTo>
                    <a:lnTo>
                      <a:pt x="91" y="117"/>
                    </a:lnTo>
                    <a:lnTo>
                      <a:pt x="99" y="116"/>
                    </a:lnTo>
                    <a:lnTo>
                      <a:pt x="114" y="101"/>
                    </a:lnTo>
                    <a:lnTo>
                      <a:pt x="116" y="93"/>
                    </a:lnTo>
                    <a:lnTo>
                      <a:pt x="111" y="84"/>
                    </a:lnTo>
                    <a:lnTo>
                      <a:pt x="121" y="82"/>
                    </a:lnTo>
                    <a:lnTo>
                      <a:pt x="126" y="75"/>
                    </a:lnTo>
                    <a:lnTo>
                      <a:pt x="126" y="54"/>
                    </a:lnTo>
                    <a:lnTo>
                      <a:pt x="121" y="47"/>
                    </a:lnTo>
                    <a:close/>
                    <a:moveTo>
                      <a:pt x="98" y="73"/>
                    </a:moveTo>
                    <a:lnTo>
                      <a:pt x="94" y="84"/>
                    </a:lnTo>
                    <a:lnTo>
                      <a:pt x="100" y="96"/>
                    </a:lnTo>
                    <a:lnTo>
                      <a:pt x="94" y="102"/>
                    </a:lnTo>
                    <a:lnTo>
                      <a:pt x="81" y="95"/>
                    </a:lnTo>
                    <a:lnTo>
                      <a:pt x="70" y="99"/>
                    </a:lnTo>
                    <a:lnTo>
                      <a:pt x="67" y="113"/>
                    </a:lnTo>
                    <a:lnTo>
                      <a:pt x="57" y="113"/>
                    </a:lnTo>
                    <a:lnTo>
                      <a:pt x="54" y="98"/>
                    </a:lnTo>
                    <a:lnTo>
                      <a:pt x="43" y="94"/>
                    </a:lnTo>
                    <a:lnTo>
                      <a:pt x="31" y="101"/>
                    </a:lnTo>
                    <a:lnTo>
                      <a:pt x="24" y="94"/>
                    </a:lnTo>
                    <a:lnTo>
                      <a:pt x="32" y="82"/>
                    </a:lnTo>
                    <a:lnTo>
                      <a:pt x="28" y="71"/>
                    </a:lnTo>
                    <a:lnTo>
                      <a:pt x="14" y="68"/>
                    </a:lnTo>
                    <a:lnTo>
                      <a:pt x="14" y="58"/>
                    </a:lnTo>
                    <a:lnTo>
                      <a:pt x="28" y="54"/>
                    </a:lnTo>
                    <a:lnTo>
                      <a:pt x="32" y="44"/>
                    </a:lnTo>
                    <a:lnTo>
                      <a:pt x="26" y="31"/>
                    </a:lnTo>
                    <a:lnTo>
                      <a:pt x="32" y="24"/>
                    </a:lnTo>
                    <a:lnTo>
                      <a:pt x="45" y="32"/>
                    </a:lnTo>
                    <a:lnTo>
                      <a:pt x="56" y="28"/>
                    </a:lnTo>
                    <a:lnTo>
                      <a:pt x="59" y="14"/>
                    </a:lnTo>
                    <a:lnTo>
                      <a:pt x="69" y="14"/>
                    </a:lnTo>
                    <a:lnTo>
                      <a:pt x="72" y="29"/>
                    </a:lnTo>
                    <a:lnTo>
                      <a:pt x="83" y="33"/>
                    </a:lnTo>
                    <a:lnTo>
                      <a:pt x="95" y="26"/>
                    </a:lnTo>
                    <a:lnTo>
                      <a:pt x="103" y="33"/>
                    </a:lnTo>
                    <a:lnTo>
                      <a:pt x="94" y="45"/>
                    </a:lnTo>
                    <a:lnTo>
                      <a:pt x="98" y="56"/>
                    </a:lnTo>
                    <a:lnTo>
                      <a:pt x="112" y="59"/>
                    </a:lnTo>
                    <a:lnTo>
                      <a:pt x="112" y="70"/>
                    </a:lnTo>
                    <a:lnTo>
                      <a:pt x="98" y="7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48" name="Freeform 120">
                <a:extLst>
                  <a:ext uri="{FF2B5EF4-FFF2-40B4-BE49-F238E27FC236}">
                    <a16:creationId xmlns:a16="http://schemas.microsoft.com/office/drawing/2014/main" id="{043E5350-F634-471E-ADCA-534339CF48AB}"/>
                  </a:ext>
                </a:extLst>
              </p:cNvPr>
              <p:cNvSpPr>
                <a:spLocks noEditPoints="1"/>
              </p:cNvSpPr>
              <p:nvPr/>
            </p:nvSpPr>
            <p:spPr bwMode="auto">
              <a:xfrm>
                <a:off x="3414713" y="3549650"/>
                <a:ext cx="74613" cy="74613"/>
              </a:xfrm>
              <a:custGeom>
                <a:avLst/>
                <a:gdLst>
                  <a:gd name="T0" fmla="*/ 24 w 47"/>
                  <a:gd name="T1" fmla="*/ 0 h 47"/>
                  <a:gd name="T2" fmla="*/ 24 w 47"/>
                  <a:gd name="T3" fmla="*/ 0 h 47"/>
                  <a:gd name="T4" fmla="*/ 19 w 47"/>
                  <a:gd name="T5" fmla="*/ 0 h 47"/>
                  <a:gd name="T6" fmla="*/ 15 w 47"/>
                  <a:gd name="T7" fmla="*/ 2 h 47"/>
                  <a:gd name="T8" fmla="*/ 11 w 47"/>
                  <a:gd name="T9" fmla="*/ 4 h 47"/>
                  <a:gd name="T10" fmla="*/ 7 w 47"/>
                  <a:gd name="T11" fmla="*/ 6 h 47"/>
                  <a:gd name="T12" fmla="*/ 4 w 47"/>
                  <a:gd name="T13" fmla="*/ 10 h 47"/>
                  <a:gd name="T14" fmla="*/ 2 w 47"/>
                  <a:gd name="T15" fmla="*/ 14 h 47"/>
                  <a:gd name="T16" fmla="*/ 1 w 47"/>
                  <a:gd name="T17" fmla="*/ 19 h 47"/>
                  <a:gd name="T18" fmla="*/ 0 w 47"/>
                  <a:gd name="T19" fmla="*/ 23 h 47"/>
                  <a:gd name="T20" fmla="*/ 0 w 47"/>
                  <a:gd name="T21" fmla="*/ 23 h 47"/>
                  <a:gd name="T22" fmla="*/ 1 w 47"/>
                  <a:gd name="T23" fmla="*/ 28 h 47"/>
                  <a:gd name="T24" fmla="*/ 2 w 47"/>
                  <a:gd name="T25" fmla="*/ 33 h 47"/>
                  <a:gd name="T26" fmla="*/ 4 w 47"/>
                  <a:gd name="T27" fmla="*/ 36 h 47"/>
                  <a:gd name="T28" fmla="*/ 7 w 47"/>
                  <a:gd name="T29" fmla="*/ 41 h 47"/>
                  <a:gd name="T30" fmla="*/ 11 w 47"/>
                  <a:gd name="T31" fmla="*/ 43 h 47"/>
                  <a:gd name="T32" fmla="*/ 15 w 47"/>
                  <a:gd name="T33" fmla="*/ 45 h 47"/>
                  <a:gd name="T34" fmla="*/ 19 w 47"/>
                  <a:gd name="T35" fmla="*/ 47 h 47"/>
                  <a:gd name="T36" fmla="*/ 24 w 47"/>
                  <a:gd name="T37" fmla="*/ 47 h 47"/>
                  <a:gd name="T38" fmla="*/ 24 w 47"/>
                  <a:gd name="T39" fmla="*/ 47 h 47"/>
                  <a:gd name="T40" fmla="*/ 29 w 47"/>
                  <a:gd name="T41" fmla="*/ 47 h 47"/>
                  <a:gd name="T42" fmla="*/ 33 w 47"/>
                  <a:gd name="T43" fmla="*/ 45 h 47"/>
                  <a:gd name="T44" fmla="*/ 38 w 47"/>
                  <a:gd name="T45" fmla="*/ 43 h 47"/>
                  <a:gd name="T46" fmla="*/ 41 w 47"/>
                  <a:gd name="T47" fmla="*/ 41 h 47"/>
                  <a:gd name="T48" fmla="*/ 44 w 47"/>
                  <a:gd name="T49" fmla="*/ 36 h 47"/>
                  <a:gd name="T50" fmla="*/ 46 w 47"/>
                  <a:gd name="T51" fmla="*/ 33 h 47"/>
                  <a:gd name="T52" fmla="*/ 47 w 47"/>
                  <a:gd name="T53" fmla="*/ 28 h 47"/>
                  <a:gd name="T54" fmla="*/ 47 w 47"/>
                  <a:gd name="T55" fmla="*/ 23 h 47"/>
                  <a:gd name="T56" fmla="*/ 47 w 47"/>
                  <a:gd name="T57" fmla="*/ 23 h 47"/>
                  <a:gd name="T58" fmla="*/ 47 w 47"/>
                  <a:gd name="T59" fmla="*/ 19 h 47"/>
                  <a:gd name="T60" fmla="*/ 46 w 47"/>
                  <a:gd name="T61" fmla="*/ 14 h 47"/>
                  <a:gd name="T62" fmla="*/ 44 w 47"/>
                  <a:gd name="T63" fmla="*/ 10 h 47"/>
                  <a:gd name="T64" fmla="*/ 41 w 47"/>
                  <a:gd name="T65" fmla="*/ 6 h 47"/>
                  <a:gd name="T66" fmla="*/ 38 w 47"/>
                  <a:gd name="T67" fmla="*/ 4 h 47"/>
                  <a:gd name="T68" fmla="*/ 33 w 47"/>
                  <a:gd name="T69" fmla="*/ 2 h 47"/>
                  <a:gd name="T70" fmla="*/ 29 w 47"/>
                  <a:gd name="T71" fmla="*/ 0 h 47"/>
                  <a:gd name="T72" fmla="*/ 24 w 47"/>
                  <a:gd name="T73" fmla="*/ 0 h 47"/>
                  <a:gd name="T74" fmla="*/ 24 w 47"/>
                  <a:gd name="T75" fmla="*/ 0 h 47"/>
                  <a:gd name="T76" fmla="*/ 24 w 47"/>
                  <a:gd name="T77" fmla="*/ 33 h 47"/>
                  <a:gd name="T78" fmla="*/ 24 w 47"/>
                  <a:gd name="T79" fmla="*/ 33 h 47"/>
                  <a:gd name="T80" fmla="*/ 20 w 47"/>
                  <a:gd name="T81" fmla="*/ 32 h 47"/>
                  <a:gd name="T82" fmla="*/ 17 w 47"/>
                  <a:gd name="T83" fmla="*/ 30 h 47"/>
                  <a:gd name="T84" fmla="*/ 15 w 47"/>
                  <a:gd name="T85" fmla="*/ 27 h 47"/>
                  <a:gd name="T86" fmla="*/ 15 w 47"/>
                  <a:gd name="T87" fmla="*/ 23 h 47"/>
                  <a:gd name="T88" fmla="*/ 15 w 47"/>
                  <a:gd name="T89" fmla="*/ 23 h 47"/>
                  <a:gd name="T90" fmla="*/ 15 w 47"/>
                  <a:gd name="T91" fmla="*/ 20 h 47"/>
                  <a:gd name="T92" fmla="*/ 17 w 47"/>
                  <a:gd name="T93" fmla="*/ 17 h 47"/>
                  <a:gd name="T94" fmla="*/ 20 w 47"/>
                  <a:gd name="T95" fmla="*/ 15 h 47"/>
                  <a:gd name="T96" fmla="*/ 24 w 47"/>
                  <a:gd name="T97" fmla="*/ 14 h 47"/>
                  <a:gd name="T98" fmla="*/ 24 w 47"/>
                  <a:gd name="T99" fmla="*/ 14 h 47"/>
                  <a:gd name="T100" fmla="*/ 28 w 47"/>
                  <a:gd name="T101" fmla="*/ 15 h 47"/>
                  <a:gd name="T102" fmla="*/ 31 w 47"/>
                  <a:gd name="T103" fmla="*/ 17 h 47"/>
                  <a:gd name="T104" fmla="*/ 33 w 47"/>
                  <a:gd name="T105" fmla="*/ 20 h 47"/>
                  <a:gd name="T106" fmla="*/ 33 w 47"/>
                  <a:gd name="T107" fmla="*/ 23 h 47"/>
                  <a:gd name="T108" fmla="*/ 33 w 47"/>
                  <a:gd name="T109" fmla="*/ 23 h 47"/>
                  <a:gd name="T110" fmla="*/ 33 w 47"/>
                  <a:gd name="T111" fmla="*/ 27 h 47"/>
                  <a:gd name="T112" fmla="*/ 31 w 47"/>
                  <a:gd name="T113" fmla="*/ 30 h 47"/>
                  <a:gd name="T114" fmla="*/ 28 w 47"/>
                  <a:gd name="T115" fmla="*/ 32 h 47"/>
                  <a:gd name="T116" fmla="*/ 24 w 47"/>
                  <a:gd name="T117" fmla="*/ 33 h 47"/>
                  <a:gd name="T118" fmla="*/ 24 w 47"/>
                  <a:gd name="T119" fmla="*/ 3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 h="47">
                    <a:moveTo>
                      <a:pt x="24" y="0"/>
                    </a:moveTo>
                    <a:lnTo>
                      <a:pt x="24" y="0"/>
                    </a:lnTo>
                    <a:lnTo>
                      <a:pt x="19" y="0"/>
                    </a:lnTo>
                    <a:lnTo>
                      <a:pt x="15" y="2"/>
                    </a:lnTo>
                    <a:lnTo>
                      <a:pt x="11" y="4"/>
                    </a:lnTo>
                    <a:lnTo>
                      <a:pt x="7" y="6"/>
                    </a:lnTo>
                    <a:lnTo>
                      <a:pt x="4" y="10"/>
                    </a:lnTo>
                    <a:lnTo>
                      <a:pt x="2" y="14"/>
                    </a:lnTo>
                    <a:lnTo>
                      <a:pt x="1" y="19"/>
                    </a:lnTo>
                    <a:lnTo>
                      <a:pt x="0" y="23"/>
                    </a:lnTo>
                    <a:lnTo>
                      <a:pt x="0" y="23"/>
                    </a:lnTo>
                    <a:lnTo>
                      <a:pt x="1" y="28"/>
                    </a:lnTo>
                    <a:lnTo>
                      <a:pt x="2" y="33"/>
                    </a:lnTo>
                    <a:lnTo>
                      <a:pt x="4" y="36"/>
                    </a:lnTo>
                    <a:lnTo>
                      <a:pt x="7" y="41"/>
                    </a:lnTo>
                    <a:lnTo>
                      <a:pt x="11" y="43"/>
                    </a:lnTo>
                    <a:lnTo>
                      <a:pt x="15" y="45"/>
                    </a:lnTo>
                    <a:lnTo>
                      <a:pt x="19" y="47"/>
                    </a:lnTo>
                    <a:lnTo>
                      <a:pt x="24" y="47"/>
                    </a:lnTo>
                    <a:lnTo>
                      <a:pt x="24" y="47"/>
                    </a:lnTo>
                    <a:lnTo>
                      <a:pt x="29" y="47"/>
                    </a:lnTo>
                    <a:lnTo>
                      <a:pt x="33" y="45"/>
                    </a:lnTo>
                    <a:lnTo>
                      <a:pt x="38" y="43"/>
                    </a:lnTo>
                    <a:lnTo>
                      <a:pt x="41" y="41"/>
                    </a:lnTo>
                    <a:lnTo>
                      <a:pt x="44" y="36"/>
                    </a:lnTo>
                    <a:lnTo>
                      <a:pt x="46" y="33"/>
                    </a:lnTo>
                    <a:lnTo>
                      <a:pt x="47" y="28"/>
                    </a:lnTo>
                    <a:lnTo>
                      <a:pt x="47" y="23"/>
                    </a:lnTo>
                    <a:lnTo>
                      <a:pt x="47" y="23"/>
                    </a:lnTo>
                    <a:lnTo>
                      <a:pt x="47" y="19"/>
                    </a:lnTo>
                    <a:lnTo>
                      <a:pt x="46" y="14"/>
                    </a:lnTo>
                    <a:lnTo>
                      <a:pt x="44" y="10"/>
                    </a:lnTo>
                    <a:lnTo>
                      <a:pt x="41" y="6"/>
                    </a:lnTo>
                    <a:lnTo>
                      <a:pt x="38" y="4"/>
                    </a:lnTo>
                    <a:lnTo>
                      <a:pt x="33" y="2"/>
                    </a:lnTo>
                    <a:lnTo>
                      <a:pt x="29" y="0"/>
                    </a:lnTo>
                    <a:lnTo>
                      <a:pt x="24" y="0"/>
                    </a:lnTo>
                    <a:lnTo>
                      <a:pt x="24" y="0"/>
                    </a:lnTo>
                    <a:close/>
                    <a:moveTo>
                      <a:pt x="24" y="33"/>
                    </a:moveTo>
                    <a:lnTo>
                      <a:pt x="24" y="33"/>
                    </a:lnTo>
                    <a:lnTo>
                      <a:pt x="20" y="32"/>
                    </a:lnTo>
                    <a:lnTo>
                      <a:pt x="17" y="30"/>
                    </a:lnTo>
                    <a:lnTo>
                      <a:pt x="15" y="27"/>
                    </a:lnTo>
                    <a:lnTo>
                      <a:pt x="15" y="23"/>
                    </a:lnTo>
                    <a:lnTo>
                      <a:pt x="15" y="23"/>
                    </a:lnTo>
                    <a:lnTo>
                      <a:pt x="15" y="20"/>
                    </a:lnTo>
                    <a:lnTo>
                      <a:pt x="17" y="17"/>
                    </a:lnTo>
                    <a:lnTo>
                      <a:pt x="20" y="15"/>
                    </a:lnTo>
                    <a:lnTo>
                      <a:pt x="24" y="14"/>
                    </a:lnTo>
                    <a:lnTo>
                      <a:pt x="24" y="14"/>
                    </a:lnTo>
                    <a:lnTo>
                      <a:pt x="28" y="15"/>
                    </a:lnTo>
                    <a:lnTo>
                      <a:pt x="31" y="17"/>
                    </a:lnTo>
                    <a:lnTo>
                      <a:pt x="33" y="20"/>
                    </a:lnTo>
                    <a:lnTo>
                      <a:pt x="33" y="23"/>
                    </a:lnTo>
                    <a:lnTo>
                      <a:pt x="33" y="23"/>
                    </a:lnTo>
                    <a:lnTo>
                      <a:pt x="33" y="27"/>
                    </a:lnTo>
                    <a:lnTo>
                      <a:pt x="31" y="30"/>
                    </a:lnTo>
                    <a:lnTo>
                      <a:pt x="28" y="32"/>
                    </a:lnTo>
                    <a:lnTo>
                      <a:pt x="24" y="33"/>
                    </a:lnTo>
                    <a:lnTo>
                      <a:pt x="24" y="3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49" name="Freeform 121">
                <a:extLst>
                  <a:ext uri="{FF2B5EF4-FFF2-40B4-BE49-F238E27FC236}">
                    <a16:creationId xmlns:a16="http://schemas.microsoft.com/office/drawing/2014/main" id="{9C980AA6-2C7E-4014-A9CC-8A8DCF95411D}"/>
                  </a:ext>
                </a:extLst>
              </p:cNvPr>
              <p:cNvSpPr/>
              <p:nvPr/>
            </p:nvSpPr>
            <p:spPr bwMode="auto">
              <a:xfrm>
                <a:off x="2921000" y="3421063"/>
                <a:ext cx="165100" cy="163513"/>
              </a:xfrm>
              <a:custGeom>
                <a:avLst/>
                <a:gdLst>
                  <a:gd name="T0" fmla="*/ 104 w 104"/>
                  <a:gd name="T1" fmla="*/ 14 h 103"/>
                  <a:gd name="T2" fmla="*/ 104 w 104"/>
                  <a:gd name="T3" fmla="*/ 0 h 103"/>
                  <a:gd name="T4" fmla="*/ 104 w 104"/>
                  <a:gd name="T5" fmla="*/ 0 h 103"/>
                  <a:gd name="T6" fmla="*/ 93 w 104"/>
                  <a:gd name="T7" fmla="*/ 0 h 103"/>
                  <a:gd name="T8" fmla="*/ 83 w 104"/>
                  <a:gd name="T9" fmla="*/ 2 h 103"/>
                  <a:gd name="T10" fmla="*/ 73 w 104"/>
                  <a:gd name="T11" fmla="*/ 4 h 103"/>
                  <a:gd name="T12" fmla="*/ 64 w 104"/>
                  <a:gd name="T13" fmla="*/ 7 h 103"/>
                  <a:gd name="T14" fmla="*/ 54 w 104"/>
                  <a:gd name="T15" fmla="*/ 11 h 103"/>
                  <a:gd name="T16" fmla="*/ 45 w 104"/>
                  <a:gd name="T17" fmla="*/ 17 h 103"/>
                  <a:gd name="T18" fmla="*/ 38 w 104"/>
                  <a:gd name="T19" fmla="*/ 23 h 103"/>
                  <a:gd name="T20" fmla="*/ 30 w 104"/>
                  <a:gd name="T21" fmla="*/ 30 h 103"/>
                  <a:gd name="T22" fmla="*/ 24 w 104"/>
                  <a:gd name="T23" fmla="*/ 37 h 103"/>
                  <a:gd name="T24" fmla="*/ 17 w 104"/>
                  <a:gd name="T25" fmla="*/ 45 h 103"/>
                  <a:gd name="T26" fmla="*/ 13 w 104"/>
                  <a:gd name="T27" fmla="*/ 54 h 103"/>
                  <a:gd name="T28" fmla="*/ 7 w 104"/>
                  <a:gd name="T29" fmla="*/ 62 h 103"/>
                  <a:gd name="T30" fmla="*/ 4 w 104"/>
                  <a:gd name="T31" fmla="*/ 72 h 103"/>
                  <a:gd name="T32" fmla="*/ 2 w 104"/>
                  <a:gd name="T33" fmla="*/ 82 h 103"/>
                  <a:gd name="T34" fmla="*/ 0 w 104"/>
                  <a:gd name="T35" fmla="*/ 92 h 103"/>
                  <a:gd name="T36" fmla="*/ 0 w 104"/>
                  <a:gd name="T37" fmla="*/ 103 h 103"/>
                  <a:gd name="T38" fmla="*/ 14 w 104"/>
                  <a:gd name="T39" fmla="*/ 103 h 103"/>
                  <a:gd name="T40" fmla="*/ 14 w 104"/>
                  <a:gd name="T41" fmla="*/ 103 h 103"/>
                  <a:gd name="T42" fmla="*/ 14 w 104"/>
                  <a:gd name="T43" fmla="*/ 94 h 103"/>
                  <a:gd name="T44" fmla="*/ 16 w 104"/>
                  <a:gd name="T45" fmla="*/ 85 h 103"/>
                  <a:gd name="T46" fmla="*/ 18 w 104"/>
                  <a:gd name="T47" fmla="*/ 76 h 103"/>
                  <a:gd name="T48" fmla="*/ 21 w 104"/>
                  <a:gd name="T49" fmla="*/ 68 h 103"/>
                  <a:gd name="T50" fmla="*/ 25 w 104"/>
                  <a:gd name="T51" fmla="*/ 60 h 103"/>
                  <a:gd name="T52" fmla="*/ 29 w 104"/>
                  <a:gd name="T53" fmla="*/ 53 h 103"/>
                  <a:gd name="T54" fmla="*/ 34 w 104"/>
                  <a:gd name="T55" fmla="*/ 46 h 103"/>
                  <a:gd name="T56" fmla="*/ 40 w 104"/>
                  <a:gd name="T57" fmla="*/ 40 h 103"/>
                  <a:gd name="T58" fmla="*/ 46 w 104"/>
                  <a:gd name="T59" fmla="*/ 34 h 103"/>
                  <a:gd name="T60" fmla="*/ 54 w 104"/>
                  <a:gd name="T61" fmla="*/ 29 h 103"/>
                  <a:gd name="T62" fmla="*/ 61 w 104"/>
                  <a:gd name="T63" fmla="*/ 24 h 103"/>
                  <a:gd name="T64" fmla="*/ 69 w 104"/>
                  <a:gd name="T65" fmla="*/ 20 h 103"/>
                  <a:gd name="T66" fmla="*/ 77 w 104"/>
                  <a:gd name="T67" fmla="*/ 17 h 103"/>
                  <a:gd name="T68" fmla="*/ 85 w 104"/>
                  <a:gd name="T69" fmla="*/ 15 h 103"/>
                  <a:gd name="T70" fmla="*/ 95 w 104"/>
                  <a:gd name="T71" fmla="*/ 14 h 103"/>
                  <a:gd name="T72" fmla="*/ 104 w 104"/>
                  <a:gd name="T73" fmla="*/ 14 h 103"/>
                  <a:gd name="T74" fmla="*/ 104 w 104"/>
                  <a:gd name="T75" fmla="*/ 1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4" h="103">
                    <a:moveTo>
                      <a:pt x="104" y="14"/>
                    </a:moveTo>
                    <a:lnTo>
                      <a:pt x="104" y="0"/>
                    </a:lnTo>
                    <a:lnTo>
                      <a:pt x="104" y="0"/>
                    </a:lnTo>
                    <a:lnTo>
                      <a:pt x="93" y="0"/>
                    </a:lnTo>
                    <a:lnTo>
                      <a:pt x="83" y="2"/>
                    </a:lnTo>
                    <a:lnTo>
                      <a:pt x="73" y="4"/>
                    </a:lnTo>
                    <a:lnTo>
                      <a:pt x="64" y="7"/>
                    </a:lnTo>
                    <a:lnTo>
                      <a:pt x="54" y="11"/>
                    </a:lnTo>
                    <a:lnTo>
                      <a:pt x="45" y="17"/>
                    </a:lnTo>
                    <a:lnTo>
                      <a:pt x="38" y="23"/>
                    </a:lnTo>
                    <a:lnTo>
                      <a:pt x="30" y="30"/>
                    </a:lnTo>
                    <a:lnTo>
                      <a:pt x="24" y="37"/>
                    </a:lnTo>
                    <a:lnTo>
                      <a:pt x="17" y="45"/>
                    </a:lnTo>
                    <a:lnTo>
                      <a:pt x="13" y="54"/>
                    </a:lnTo>
                    <a:lnTo>
                      <a:pt x="7" y="62"/>
                    </a:lnTo>
                    <a:lnTo>
                      <a:pt x="4" y="72"/>
                    </a:lnTo>
                    <a:lnTo>
                      <a:pt x="2" y="82"/>
                    </a:lnTo>
                    <a:lnTo>
                      <a:pt x="0" y="92"/>
                    </a:lnTo>
                    <a:lnTo>
                      <a:pt x="0" y="103"/>
                    </a:lnTo>
                    <a:lnTo>
                      <a:pt x="14" y="103"/>
                    </a:lnTo>
                    <a:lnTo>
                      <a:pt x="14" y="103"/>
                    </a:lnTo>
                    <a:lnTo>
                      <a:pt x="14" y="94"/>
                    </a:lnTo>
                    <a:lnTo>
                      <a:pt x="16" y="85"/>
                    </a:lnTo>
                    <a:lnTo>
                      <a:pt x="18" y="76"/>
                    </a:lnTo>
                    <a:lnTo>
                      <a:pt x="21" y="68"/>
                    </a:lnTo>
                    <a:lnTo>
                      <a:pt x="25" y="60"/>
                    </a:lnTo>
                    <a:lnTo>
                      <a:pt x="29" y="53"/>
                    </a:lnTo>
                    <a:lnTo>
                      <a:pt x="34" y="46"/>
                    </a:lnTo>
                    <a:lnTo>
                      <a:pt x="40" y="40"/>
                    </a:lnTo>
                    <a:lnTo>
                      <a:pt x="46" y="34"/>
                    </a:lnTo>
                    <a:lnTo>
                      <a:pt x="54" y="29"/>
                    </a:lnTo>
                    <a:lnTo>
                      <a:pt x="61" y="24"/>
                    </a:lnTo>
                    <a:lnTo>
                      <a:pt x="69" y="20"/>
                    </a:lnTo>
                    <a:lnTo>
                      <a:pt x="77" y="17"/>
                    </a:lnTo>
                    <a:lnTo>
                      <a:pt x="85" y="15"/>
                    </a:lnTo>
                    <a:lnTo>
                      <a:pt x="95" y="14"/>
                    </a:lnTo>
                    <a:lnTo>
                      <a:pt x="104" y="14"/>
                    </a:lnTo>
                    <a:lnTo>
                      <a:pt x="104" y="14"/>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grpSp>
      <p:sp>
        <p:nvSpPr>
          <p:cNvPr id="118" name="文本框 117">
            <a:extLst>
              <a:ext uri="{FF2B5EF4-FFF2-40B4-BE49-F238E27FC236}">
                <a16:creationId xmlns:a16="http://schemas.microsoft.com/office/drawing/2014/main" id="{F8A51299-1A3B-41EC-B3A4-D858AC60BD44}"/>
              </a:ext>
            </a:extLst>
          </p:cNvPr>
          <p:cNvSpPr txBox="1"/>
          <p:nvPr/>
        </p:nvSpPr>
        <p:spPr>
          <a:xfrm>
            <a:off x="215842" y="179921"/>
            <a:ext cx="2679758" cy="523220"/>
          </a:xfrm>
          <a:prstGeom prst="rect">
            <a:avLst/>
          </a:prstGeom>
          <a:noFill/>
        </p:spPr>
        <p:txBody>
          <a:bodyPr wrap="square" rtlCol="0">
            <a:spAutoFit/>
          </a:bodyPr>
          <a:lstStyle/>
          <a:p>
            <a:pPr marL="0" lvl="3">
              <a:buClr>
                <a:srgbClr val="000066"/>
              </a:buClr>
              <a:defRPr/>
            </a:pPr>
            <a:r>
              <a:rPr lang="zh-CN" altLang="en-US" sz="2800" b="1"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sym typeface="Arial" panose="020B0604020202020204" pitchFamily="34" charset="0"/>
              </a:rPr>
              <a:t>使用</a:t>
            </a:r>
            <a:r>
              <a:rPr lang="en-US" altLang="zh-CN" sz="2800" b="1"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sym typeface="Arial" panose="020B0604020202020204" pitchFamily="34" charset="0"/>
              </a:rPr>
              <a:t>Seaborn</a:t>
            </a:r>
          </a:p>
        </p:txBody>
      </p:sp>
    </p:spTree>
    <p:extLst>
      <p:ext uri="{BB962C8B-B14F-4D97-AF65-F5344CB8AC3E}">
        <p14:creationId xmlns:p14="http://schemas.microsoft.com/office/powerpoint/2010/main" val="229688384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Effect transition="in" filter="fade">
                                      <p:cBhvr>
                                        <p:cTn id="7" dur="500"/>
                                        <p:tgtEl>
                                          <p:spTgt spid="1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原创设计师QQ69613753    _4"/>
          <p:cNvCxnSpPr/>
          <p:nvPr/>
        </p:nvCxnSpPr>
        <p:spPr>
          <a:xfrm>
            <a:off x="2258229" y="3807425"/>
            <a:ext cx="7691188" cy="0"/>
          </a:xfrm>
          <a:prstGeom prst="line">
            <a:avLst/>
          </a:prstGeom>
          <a:ln w="25400">
            <a:gradFill>
              <a:gsLst>
                <a:gs pos="54000">
                  <a:srgbClr val="61D6FE"/>
                </a:gs>
                <a:gs pos="0">
                  <a:schemeClr val="bg1">
                    <a:alpha val="0"/>
                  </a:schemeClr>
                </a:gs>
                <a:gs pos="100000">
                  <a:schemeClr val="accent5">
                    <a:lumMod val="20000"/>
                    <a:lumOff val="80000"/>
                    <a:alpha val="7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3704751" y="2289364"/>
            <a:ext cx="5711276" cy="1323439"/>
          </a:xfrm>
          <a:prstGeom prst="rect">
            <a:avLst/>
          </a:prstGeom>
          <a:noFill/>
        </p:spPr>
        <p:txBody>
          <a:bodyPr wrap="square" rtlCol="0">
            <a:spAutoFit/>
          </a:bodyPr>
          <a:lstStyle/>
          <a:p>
            <a:r>
              <a:rPr lang="zh-CN" altLang="en-US" sz="8000" b="1" spc="600" dirty="0">
                <a:gradFill flip="none" rotWithShape="1">
                  <a:gsLst>
                    <a:gs pos="60000">
                      <a:schemeClr val="accent5">
                        <a:lumMod val="20000"/>
                        <a:lumOff val="80000"/>
                      </a:schemeClr>
                    </a:gs>
                    <a:gs pos="23000">
                      <a:schemeClr val="bg1"/>
                    </a:gs>
                    <a:gs pos="100000">
                      <a:srgbClr val="61D6FE"/>
                    </a:gs>
                  </a:gsLst>
                  <a:lin ang="2700000" scaled="1"/>
                  <a:tileRect/>
                </a:gradFill>
                <a:cs typeface="+mn-ea"/>
                <a:sym typeface="+mn-lt"/>
              </a:rPr>
              <a:t>谢谢观看！</a:t>
            </a:r>
          </a:p>
        </p:txBody>
      </p:sp>
      <p:grpSp>
        <p:nvGrpSpPr>
          <p:cNvPr id="13" name="组合 12"/>
          <p:cNvGrpSpPr/>
          <p:nvPr/>
        </p:nvGrpSpPr>
        <p:grpSpPr>
          <a:xfrm>
            <a:off x="1233744" y="967362"/>
            <a:ext cx="651293" cy="125563"/>
            <a:chOff x="733126" y="1096774"/>
            <a:chExt cx="1573211" cy="303301"/>
          </a:xfrm>
          <a:solidFill>
            <a:srgbClr val="00B4EB">
              <a:alpha val="40000"/>
            </a:srgbClr>
          </a:solidFill>
        </p:grpSpPr>
        <p:sp>
          <p:nvSpPr>
            <p:cNvPr id="19" name="平行四边形 18"/>
            <p:cNvSpPr/>
            <p:nvPr/>
          </p:nvSpPr>
          <p:spPr>
            <a:xfrm rot="10800000">
              <a:off x="733126"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平行四边形 19"/>
            <p:cNvSpPr/>
            <p:nvPr/>
          </p:nvSpPr>
          <p:spPr>
            <a:xfrm rot="10800000">
              <a:off x="1212514"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平行四边形 20"/>
            <p:cNvSpPr/>
            <p:nvPr/>
          </p:nvSpPr>
          <p:spPr>
            <a:xfrm rot="10800000">
              <a:off x="1705527"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2" name="Freeform 64"/>
          <p:cNvSpPr/>
          <p:nvPr/>
        </p:nvSpPr>
        <p:spPr bwMode="auto">
          <a:xfrm rot="5400000">
            <a:off x="2623517" y="-1028257"/>
            <a:ext cx="343882" cy="3552825"/>
          </a:xfrm>
          <a:custGeom>
            <a:avLst/>
            <a:gdLst>
              <a:gd name="T0" fmla="*/ 119 w 362"/>
              <a:gd name="T1" fmla="*/ 0 h 2238"/>
              <a:gd name="T2" fmla="*/ 119 w 362"/>
              <a:gd name="T3" fmla="*/ 522 h 2238"/>
              <a:gd name="T4" fmla="*/ 156 w 362"/>
              <a:gd name="T5" fmla="*/ 558 h 2238"/>
              <a:gd name="T6" fmla="*/ 221 w 362"/>
              <a:gd name="T7" fmla="*/ 623 h 2238"/>
              <a:gd name="T8" fmla="*/ 221 w 362"/>
              <a:gd name="T9" fmla="*/ 1167 h 2238"/>
              <a:gd name="T10" fmla="*/ 192 w 362"/>
              <a:gd name="T11" fmla="*/ 1195 h 2238"/>
              <a:gd name="T12" fmla="*/ 98 w 362"/>
              <a:gd name="T13" fmla="*/ 1289 h 2238"/>
              <a:gd name="T14" fmla="*/ 98 w 362"/>
              <a:gd name="T15" fmla="*/ 1926 h 2238"/>
              <a:gd name="T16" fmla="*/ 0 w 362"/>
              <a:gd name="T17" fmla="*/ 2024 h 2238"/>
              <a:gd name="T18" fmla="*/ 0 w 362"/>
              <a:gd name="T19" fmla="*/ 2238 h 2238"/>
              <a:gd name="T20" fmla="*/ 194 w 362"/>
              <a:gd name="T21" fmla="*/ 2238 h 2238"/>
              <a:gd name="T22" fmla="*/ 362 w 362"/>
              <a:gd name="T23" fmla="*/ 2071 h 2238"/>
              <a:gd name="T24" fmla="*/ 362 w 362"/>
              <a:gd name="T25" fmla="*/ 1499 h 2238"/>
              <a:gd name="T26" fmla="*/ 254 w 362"/>
              <a:gd name="T27" fmla="*/ 1391 h 2238"/>
              <a:gd name="T28" fmla="*/ 254 w 362"/>
              <a:gd name="T29" fmla="*/ 461 h 2238"/>
              <a:gd name="T30" fmla="*/ 254 w 362"/>
              <a:gd name="T31" fmla="*/ 232 h 2238"/>
              <a:gd name="T32" fmla="*/ 119 w 362"/>
              <a:gd name="T33" fmla="*/ 0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2238">
                <a:moveTo>
                  <a:pt x="119" y="0"/>
                </a:moveTo>
                <a:lnTo>
                  <a:pt x="119" y="522"/>
                </a:lnTo>
                <a:lnTo>
                  <a:pt x="156" y="558"/>
                </a:lnTo>
                <a:lnTo>
                  <a:pt x="221" y="623"/>
                </a:lnTo>
                <a:lnTo>
                  <a:pt x="221" y="1167"/>
                </a:lnTo>
                <a:lnTo>
                  <a:pt x="192" y="1195"/>
                </a:lnTo>
                <a:lnTo>
                  <a:pt x="98" y="1289"/>
                </a:lnTo>
                <a:lnTo>
                  <a:pt x="98" y="1926"/>
                </a:lnTo>
                <a:lnTo>
                  <a:pt x="0" y="2024"/>
                </a:lnTo>
                <a:lnTo>
                  <a:pt x="0" y="2238"/>
                </a:lnTo>
                <a:lnTo>
                  <a:pt x="194" y="2238"/>
                </a:lnTo>
                <a:lnTo>
                  <a:pt x="362" y="2071"/>
                </a:lnTo>
                <a:lnTo>
                  <a:pt x="362" y="1499"/>
                </a:lnTo>
                <a:lnTo>
                  <a:pt x="254" y="1391"/>
                </a:lnTo>
                <a:lnTo>
                  <a:pt x="254" y="461"/>
                </a:lnTo>
                <a:lnTo>
                  <a:pt x="254" y="232"/>
                </a:lnTo>
                <a:lnTo>
                  <a:pt x="119" y="0"/>
                </a:lnTo>
                <a:close/>
              </a:path>
            </a:pathLst>
          </a:custGeom>
          <a:solidFill>
            <a:srgbClr val="00B4EB">
              <a:alpha val="20000"/>
            </a:srgbClr>
          </a:solidFill>
          <a:ln w="9525">
            <a:noFill/>
            <a:round/>
          </a:ln>
        </p:spPr>
        <p:txBody>
          <a:bodyPr vert="horz" wrap="square" lIns="91440" tIns="45720" rIns="91440" bIns="45720" numCol="1" anchor="t" anchorCtr="0" compatLnSpc="1"/>
          <a:lstStyle/>
          <a:p>
            <a:endParaRPr lang="zh-CN" altLang="en-US" dirty="0">
              <a:cs typeface="+mn-ea"/>
              <a:sym typeface="+mn-lt"/>
            </a:endParaRPr>
          </a:p>
        </p:txBody>
      </p:sp>
      <p:grpSp>
        <p:nvGrpSpPr>
          <p:cNvPr id="23" name="组合 22"/>
          <p:cNvGrpSpPr/>
          <p:nvPr/>
        </p:nvGrpSpPr>
        <p:grpSpPr>
          <a:xfrm>
            <a:off x="89271" y="182820"/>
            <a:ext cx="939832" cy="951905"/>
            <a:chOff x="3983038" y="1357313"/>
            <a:chExt cx="4078288" cy="4130675"/>
          </a:xfrm>
          <a:solidFill>
            <a:srgbClr val="00CCFF">
              <a:alpha val="20000"/>
            </a:srgbClr>
          </a:solidFill>
        </p:grpSpPr>
        <p:sp>
          <p:nvSpPr>
            <p:cNvPr id="24"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26"/>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27"/>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29"/>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31"/>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32"/>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33"/>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34"/>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8" name="Freeform 35"/>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9" name="Freeform 36"/>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37"/>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38"/>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39"/>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40"/>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41"/>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42"/>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43"/>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44"/>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45"/>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9" name="Freeform 46"/>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0" name="Freeform 47"/>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1" name="Freeform 48"/>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2" name="Freeform 49"/>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3" name="Freeform 50"/>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51"/>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Freeform 52"/>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Freeform 53"/>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54"/>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55"/>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Freeform 56"/>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Freeform 57"/>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58"/>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59"/>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60"/>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4"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5"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6"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75" name="组合 74"/>
          <p:cNvGrpSpPr/>
          <p:nvPr/>
        </p:nvGrpSpPr>
        <p:grpSpPr>
          <a:xfrm>
            <a:off x="106992" y="5910652"/>
            <a:ext cx="1547284" cy="303301"/>
            <a:chOff x="79805" y="5731894"/>
            <a:chExt cx="1547284" cy="303301"/>
          </a:xfrm>
          <a:solidFill>
            <a:srgbClr val="00B4EB">
              <a:alpha val="40000"/>
            </a:srgbClr>
          </a:solidFill>
        </p:grpSpPr>
        <p:sp>
          <p:nvSpPr>
            <p:cNvPr id="76" name="平行四边形 75"/>
            <p:cNvSpPr/>
            <p:nvPr/>
          </p:nvSpPr>
          <p:spPr>
            <a:xfrm rot="10800000" flipH="1">
              <a:off x="79805" y="5733270"/>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7" name="平行四边形 76"/>
            <p:cNvSpPr/>
            <p:nvPr/>
          </p:nvSpPr>
          <p:spPr>
            <a:xfrm rot="10800000" flipH="1">
              <a:off x="564693" y="5731894"/>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8" name="平行四边形 77"/>
            <p:cNvSpPr/>
            <p:nvPr/>
          </p:nvSpPr>
          <p:spPr>
            <a:xfrm rot="10800000" flipH="1">
              <a:off x="1036181" y="5733270"/>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79" name="组合 78"/>
          <p:cNvGrpSpPr/>
          <p:nvPr/>
        </p:nvGrpSpPr>
        <p:grpSpPr>
          <a:xfrm>
            <a:off x="108937" y="6383107"/>
            <a:ext cx="3667020" cy="118667"/>
            <a:chOff x="144854" y="6541267"/>
            <a:chExt cx="3667020" cy="118667"/>
          </a:xfrm>
        </p:grpSpPr>
        <p:cxnSp>
          <p:nvCxnSpPr>
            <p:cNvPr id="80" name="直接连接符 79"/>
            <p:cNvCxnSpPr/>
            <p:nvPr/>
          </p:nvCxnSpPr>
          <p:spPr>
            <a:xfrm>
              <a:off x="144854" y="6541267"/>
              <a:ext cx="3667020"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144854" y="6659934"/>
              <a:ext cx="3667020"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11665262" y="1352550"/>
            <a:ext cx="293835" cy="4330700"/>
            <a:chOff x="11665262" y="1352550"/>
            <a:chExt cx="293835" cy="4330700"/>
          </a:xfrm>
        </p:grpSpPr>
        <p:cxnSp>
          <p:nvCxnSpPr>
            <p:cNvPr id="114" name="直接连接符 113"/>
            <p:cNvCxnSpPr/>
            <p:nvPr/>
          </p:nvCxnSpPr>
          <p:spPr>
            <a:xfrm>
              <a:off x="11812180" y="1352550"/>
              <a:ext cx="0" cy="433070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sp>
          <p:nvSpPr>
            <p:cNvPr id="115" name="椭圆 114"/>
            <p:cNvSpPr/>
            <p:nvPr/>
          </p:nvSpPr>
          <p:spPr>
            <a:xfrm>
              <a:off x="11694179" y="5299707"/>
              <a:ext cx="237628" cy="237628"/>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6" name="椭圆 115"/>
            <p:cNvSpPr/>
            <p:nvPr/>
          </p:nvSpPr>
          <p:spPr>
            <a:xfrm>
              <a:off x="11698071" y="4342093"/>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7" name="椭圆 116"/>
            <p:cNvSpPr/>
            <p:nvPr/>
          </p:nvSpPr>
          <p:spPr>
            <a:xfrm>
              <a:off x="11665262" y="1680802"/>
              <a:ext cx="293835" cy="293835"/>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8" name="椭圆 117"/>
            <p:cNvSpPr/>
            <p:nvPr/>
          </p:nvSpPr>
          <p:spPr>
            <a:xfrm>
              <a:off x="11697037" y="24211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9" name="椭圆 118"/>
            <p:cNvSpPr/>
            <p:nvPr/>
          </p:nvSpPr>
          <p:spPr>
            <a:xfrm>
              <a:off x="11849437" y="25735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0" name="椭圆 119"/>
            <p:cNvSpPr/>
            <p:nvPr/>
          </p:nvSpPr>
          <p:spPr>
            <a:xfrm>
              <a:off x="11747621" y="3384479"/>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21" name="组合 120"/>
          <p:cNvGrpSpPr/>
          <p:nvPr/>
        </p:nvGrpSpPr>
        <p:grpSpPr>
          <a:xfrm>
            <a:off x="224324" y="1255748"/>
            <a:ext cx="293835" cy="4330700"/>
            <a:chOff x="11665262" y="1352550"/>
            <a:chExt cx="293835" cy="4330700"/>
          </a:xfrm>
        </p:grpSpPr>
        <p:cxnSp>
          <p:nvCxnSpPr>
            <p:cNvPr id="122" name="直接连接符 121"/>
            <p:cNvCxnSpPr/>
            <p:nvPr/>
          </p:nvCxnSpPr>
          <p:spPr>
            <a:xfrm>
              <a:off x="11812180" y="1352550"/>
              <a:ext cx="0" cy="433070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sp>
          <p:nvSpPr>
            <p:cNvPr id="123" name="椭圆 122"/>
            <p:cNvSpPr/>
            <p:nvPr/>
          </p:nvSpPr>
          <p:spPr>
            <a:xfrm>
              <a:off x="11694179" y="5299707"/>
              <a:ext cx="237628" cy="237628"/>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4" name="椭圆 123"/>
            <p:cNvSpPr/>
            <p:nvPr/>
          </p:nvSpPr>
          <p:spPr>
            <a:xfrm>
              <a:off x="11698071" y="4342093"/>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5" name="椭圆 124"/>
            <p:cNvSpPr/>
            <p:nvPr/>
          </p:nvSpPr>
          <p:spPr>
            <a:xfrm>
              <a:off x="11665262" y="1680802"/>
              <a:ext cx="293835" cy="293835"/>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6" name="椭圆 125"/>
            <p:cNvSpPr/>
            <p:nvPr/>
          </p:nvSpPr>
          <p:spPr>
            <a:xfrm>
              <a:off x="11697037" y="24211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7" name="椭圆 126"/>
            <p:cNvSpPr/>
            <p:nvPr/>
          </p:nvSpPr>
          <p:spPr>
            <a:xfrm>
              <a:off x="11849437" y="25735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8" name="椭圆 127"/>
            <p:cNvSpPr/>
            <p:nvPr/>
          </p:nvSpPr>
          <p:spPr>
            <a:xfrm>
              <a:off x="11747621" y="3384479"/>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29" name="组合 128"/>
          <p:cNvGrpSpPr/>
          <p:nvPr/>
        </p:nvGrpSpPr>
        <p:grpSpPr>
          <a:xfrm>
            <a:off x="10778399" y="6033820"/>
            <a:ext cx="1111148" cy="799036"/>
            <a:chOff x="6625889" y="4936390"/>
            <a:chExt cx="1955323" cy="1406090"/>
          </a:xfrm>
        </p:grpSpPr>
        <p:grpSp>
          <p:nvGrpSpPr>
            <p:cNvPr id="130" name="组合 129"/>
            <p:cNvGrpSpPr/>
            <p:nvPr/>
          </p:nvGrpSpPr>
          <p:grpSpPr>
            <a:xfrm rot="17870839">
              <a:off x="7267032" y="5028299"/>
              <a:ext cx="1166986" cy="1461375"/>
              <a:chOff x="4753812" y="4644560"/>
              <a:chExt cx="1684346" cy="2109246"/>
            </a:xfrm>
          </p:grpSpPr>
          <p:grpSp>
            <p:nvGrpSpPr>
              <p:cNvPr id="132" name="组合 131"/>
              <p:cNvGrpSpPr/>
              <p:nvPr/>
            </p:nvGrpSpPr>
            <p:grpSpPr>
              <a:xfrm rot="21002170">
                <a:off x="4753812" y="4644560"/>
                <a:ext cx="1221345" cy="1373597"/>
                <a:chOff x="4639167" y="2004440"/>
                <a:chExt cx="4279322" cy="4812781"/>
              </a:xfrm>
            </p:grpSpPr>
            <p:sp>
              <p:nvSpPr>
                <p:cNvPr id="135" name="六边形 134"/>
                <p:cNvSpPr/>
                <p:nvPr/>
              </p:nvSpPr>
              <p:spPr>
                <a:xfrm rot="18414853">
                  <a:off x="4463395" y="3114179"/>
                  <a:ext cx="2548691" cy="2197147"/>
                </a:xfrm>
                <a:prstGeom prst="hexagon">
                  <a:avLst/>
                </a:prstGeom>
                <a:solidFill>
                  <a:srgbClr val="00CCFF">
                    <a:alpha val="4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6" name="六边形 135"/>
                <p:cNvSpPr/>
                <p:nvPr/>
              </p:nvSpPr>
              <p:spPr>
                <a:xfrm rot="18414853">
                  <a:off x="6545570" y="2180213"/>
                  <a:ext cx="2548691" cy="2197146"/>
                </a:xfrm>
                <a:prstGeom prst="hexagon">
                  <a:avLst/>
                </a:prstGeom>
                <a:solidFill>
                  <a:srgbClr val="00CCFF">
                    <a:alpha val="6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7" name="六边形 136"/>
                <p:cNvSpPr/>
                <p:nvPr/>
              </p:nvSpPr>
              <p:spPr>
                <a:xfrm rot="18414853">
                  <a:off x="6211902" y="4444302"/>
                  <a:ext cx="2548691" cy="2197147"/>
                </a:xfrm>
                <a:prstGeom prst="hexagon">
                  <a:avLst/>
                </a:prstGeom>
                <a:solidFill>
                  <a:srgbClr val="00CCFF">
                    <a:alpha val="4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33" name="六边形 132"/>
              <p:cNvSpPr/>
              <p:nvPr/>
            </p:nvSpPr>
            <p:spPr>
              <a:xfrm>
                <a:off x="5312636" y="5943864"/>
                <a:ext cx="629705" cy="542849"/>
              </a:xfrm>
              <a:prstGeom prst="hexagon">
                <a:avLst/>
              </a:prstGeom>
              <a:solidFill>
                <a:srgbClr val="00CCFF">
                  <a:alpha val="5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4" name="六边形 133"/>
              <p:cNvSpPr/>
              <p:nvPr/>
            </p:nvSpPr>
            <p:spPr>
              <a:xfrm>
                <a:off x="5808453" y="6210957"/>
                <a:ext cx="629705" cy="542849"/>
              </a:xfrm>
              <a:prstGeom prst="hexagon">
                <a:avLst/>
              </a:prstGeom>
              <a:solidFill>
                <a:srgbClr val="00CCFF">
                  <a:alpha val="1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131" name="六边形 130"/>
            <p:cNvSpPr/>
            <p:nvPr/>
          </p:nvSpPr>
          <p:spPr>
            <a:xfrm>
              <a:off x="6625889" y="4936390"/>
              <a:ext cx="659731" cy="568733"/>
            </a:xfrm>
            <a:prstGeom prst="hexagon">
              <a:avLst>
                <a:gd name="adj" fmla="val 25508"/>
                <a:gd name="vf" fmla="val 115470"/>
              </a:avLst>
            </a:prstGeom>
            <a:no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38" name="组合 137"/>
          <p:cNvGrpSpPr/>
          <p:nvPr/>
        </p:nvGrpSpPr>
        <p:grpSpPr>
          <a:xfrm rot="16200000" flipV="1">
            <a:off x="9360573" y="4465527"/>
            <a:ext cx="717333" cy="3856608"/>
            <a:chOff x="5691188" y="-3629025"/>
            <a:chExt cx="1685925" cy="8843963"/>
          </a:xfrm>
          <a:solidFill>
            <a:srgbClr val="00CCFF">
              <a:alpha val="20000"/>
            </a:srgbClr>
          </a:solidFill>
        </p:grpSpPr>
        <p:sp>
          <p:nvSpPr>
            <p:cNvPr id="139" name="Freeform 27"/>
            <p:cNvSpPr/>
            <p:nvPr/>
          </p:nvSpPr>
          <p:spPr bwMode="auto">
            <a:xfrm>
              <a:off x="6064250" y="-193675"/>
              <a:ext cx="147638" cy="171450"/>
            </a:xfrm>
            <a:custGeom>
              <a:avLst/>
              <a:gdLst>
                <a:gd name="T0" fmla="*/ 0 w 93"/>
                <a:gd name="T1" fmla="*/ 0 h 108"/>
                <a:gd name="T2" fmla="*/ 0 w 93"/>
                <a:gd name="T3" fmla="*/ 36 h 108"/>
                <a:gd name="T4" fmla="*/ 72 w 93"/>
                <a:gd name="T5" fmla="*/ 108 h 108"/>
                <a:gd name="T6" fmla="*/ 72 w 93"/>
                <a:gd name="T7" fmla="*/ 93 h 108"/>
                <a:gd name="T8" fmla="*/ 93 w 93"/>
                <a:gd name="T9" fmla="*/ 93 h 108"/>
                <a:gd name="T10" fmla="*/ 22 w 93"/>
                <a:gd name="T11" fmla="*/ 22 h 108"/>
                <a:gd name="T12" fmla="*/ 22 w 93"/>
                <a:gd name="T13" fmla="*/ 36 h 108"/>
                <a:gd name="T14" fmla="*/ 0 w 93"/>
                <a:gd name="T15" fmla="*/ 36 h 108"/>
                <a:gd name="T16" fmla="*/ 0 w 93"/>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108">
                  <a:moveTo>
                    <a:pt x="0" y="0"/>
                  </a:moveTo>
                  <a:lnTo>
                    <a:pt x="0" y="36"/>
                  </a:lnTo>
                  <a:lnTo>
                    <a:pt x="72" y="108"/>
                  </a:lnTo>
                  <a:lnTo>
                    <a:pt x="72" y="93"/>
                  </a:lnTo>
                  <a:lnTo>
                    <a:pt x="93" y="93"/>
                  </a:lnTo>
                  <a:lnTo>
                    <a:pt x="22" y="22"/>
                  </a:lnTo>
                  <a:lnTo>
                    <a:pt x="22" y="36"/>
                  </a:lnTo>
                  <a:lnTo>
                    <a:pt x="0" y="36"/>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0" name="Freeform 28"/>
            <p:cNvSpPr/>
            <p:nvPr/>
          </p:nvSpPr>
          <p:spPr bwMode="auto">
            <a:xfrm>
              <a:off x="6064250" y="-193675"/>
              <a:ext cx="147638" cy="171450"/>
            </a:xfrm>
            <a:custGeom>
              <a:avLst/>
              <a:gdLst>
                <a:gd name="T0" fmla="*/ 0 w 93"/>
                <a:gd name="T1" fmla="*/ 0 h 108"/>
                <a:gd name="T2" fmla="*/ 0 w 93"/>
                <a:gd name="T3" fmla="*/ 36 h 108"/>
                <a:gd name="T4" fmla="*/ 72 w 93"/>
                <a:gd name="T5" fmla="*/ 108 h 108"/>
                <a:gd name="T6" fmla="*/ 72 w 93"/>
                <a:gd name="T7" fmla="*/ 93 h 108"/>
                <a:gd name="T8" fmla="*/ 93 w 93"/>
                <a:gd name="T9" fmla="*/ 93 h 108"/>
                <a:gd name="T10" fmla="*/ 22 w 93"/>
                <a:gd name="T11" fmla="*/ 22 h 108"/>
                <a:gd name="T12" fmla="*/ 22 w 93"/>
                <a:gd name="T13" fmla="*/ 36 h 108"/>
                <a:gd name="T14" fmla="*/ 0 w 93"/>
                <a:gd name="T15" fmla="*/ 36 h 108"/>
                <a:gd name="T16" fmla="*/ 0 w 93"/>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108">
                  <a:moveTo>
                    <a:pt x="0" y="0"/>
                  </a:moveTo>
                  <a:lnTo>
                    <a:pt x="0" y="36"/>
                  </a:lnTo>
                  <a:lnTo>
                    <a:pt x="72" y="108"/>
                  </a:lnTo>
                  <a:lnTo>
                    <a:pt x="72" y="93"/>
                  </a:lnTo>
                  <a:lnTo>
                    <a:pt x="93" y="93"/>
                  </a:lnTo>
                  <a:lnTo>
                    <a:pt x="22" y="22"/>
                  </a:lnTo>
                  <a:lnTo>
                    <a:pt x="22" y="36"/>
                  </a:lnTo>
                  <a:lnTo>
                    <a:pt x="0" y="36"/>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1" name="Freeform 29"/>
            <p:cNvSpPr/>
            <p:nvPr/>
          </p:nvSpPr>
          <p:spPr bwMode="auto">
            <a:xfrm>
              <a:off x="5778500" y="238125"/>
              <a:ext cx="165100" cy="127000"/>
            </a:xfrm>
            <a:custGeom>
              <a:avLst/>
              <a:gdLst>
                <a:gd name="T0" fmla="*/ 83 w 104"/>
                <a:gd name="T1" fmla="*/ 0 h 80"/>
                <a:gd name="T2" fmla="*/ 0 w 104"/>
                <a:gd name="T3" fmla="*/ 65 h 80"/>
                <a:gd name="T4" fmla="*/ 21 w 104"/>
                <a:gd name="T5" fmla="*/ 65 h 80"/>
                <a:gd name="T6" fmla="*/ 21 w 104"/>
                <a:gd name="T7" fmla="*/ 80 h 80"/>
                <a:gd name="T8" fmla="*/ 104 w 104"/>
                <a:gd name="T9" fmla="*/ 17 h 80"/>
                <a:gd name="T10" fmla="*/ 83 w 104"/>
                <a:gd name="T11" fmla="*/ 17 h 80"/>
                <a:gd name="T12" fmla="*/ 83 w 104"/>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04" h="80">
                  <a:moveTo>
                    <a:pt x="83" y="0"/>
                  </a:moveTo>
                  <a:lnTo>
                    <a:pt x="0" y="65"/>
                  </a:lnTo>
                  <a:lnTo>
                    <a:pt x="21" y="65"/>
                  </a:lnTo>
                  <a:lnTo>
                    <a:pt x="21" y="80"/>
                  </a:lnTo>
                  <a:lnTo>
                    <a:pt x="104" y="17"/>
                  </a:lnTo>
                  <a:lnTo>
                    <a:pt x="83" y="17"/>
                  </a:lnTo>
                  <a:lnTo>
                    <a:pt x="8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2" name="Freeform 30"/>
            <p:cNvSpPr/>
            <p:nvPr/>
          </p:nvSpPr>
          <p:spPr bwMode="auto">
            <a:xfrm>
              <a:off x="5778500" y="238125"/>
              <a:ext cx="165100" cy="127000"/>
            </a:xfrm>
            <a:custGeom>
              <a:avLst/>
              <a:gdLst>
                <a:gd name="T0" fmla="*/ 83 w 104"/>
                <a:gd name="T1" fmla="*/ 0 h 80"/>
                <a:gd name="T2" fmla="*/ 0 w 104"/>
                <a:gd name="T3" fmla="*/ 65 h 80"/>
                <a:gd name="T4" fmla="*/ 21 w 104"/>
                <a:gd name="T5" fmla="*/ 65 h 80"/>
                <a:gd name="T6" fmla="*/ 21 w 104"/>
                <a:gd name="T7" fmla="*/ 80 h 80"/>
                <a:gd name="T8" fmla="*/ 104 w 104"/>
                <a:gd name="T9" fmla="*/ 17 h 80"/>
                <a:gd name="T10" fmla="*/ 83 w 104"/>
                <a:gd name="T11" fmla="*/ 17 h 80"/>
                <a:gd name="T12" fmla="*/ 83 w 104"/>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04" h="80">
                  <a:moveTo>
                    <a:pt x="83" y="0"/>
                  </a:moveTo>
                  <a:lnTo>
                    <a:pt x="0" y="65"/>
                  </a:lnTo>
                  <a:lnTo>
                    <a:pt x="21" y="65"/>
                  </a:lnTo>
                  <a:lnTo>
                    <a:pt x="21" y="80"/>
                  </a:lnTo>
                  <a:lnTo>
                    <a:pt x="104" y="17"/>
                  </a:lnTo>
                  <a:lnTo>
                    <a:pt x="83" y="17"/>
                  </a:lnTo>
                  <a:lnTo>
                    <a:pt x="8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3" name="Freeform 32"/>
            <p:cNvSpPr/>
            <p:nvPr/>
          </p:nvSpPr>
          <p:spPr bwMode="auto">
            <a:xfrm>
              <a:off x="6445981" y="-1637432"/>
              <a:ext cx="58738" cy="2305050"/>
            </a:xfrm>
            <a:custGeom>
              <a:avLst/>
              <a:gdLst>
                <a:gd name="T0" fmla="*/ 36 w 36"/>
                <a:gd name="T1" fmla="*/ 0 h 1382"/>
                <a:gd name="T2" fmla="*/ 36 w 36"/>
                <a:gd name="T3" fmla="*/ 0 h 1382"/>
                <a:gd name="T4" fmla="*/ 0 w 36"/>
                <a:gd name="T5" fmla="*/ 0 h 1382"/>
                <a:gd name="T6" fmla="*/ 0 w 36"/>
                <a:gd name="T7" fmla="*/ 43 h 1382"/>
                <a:gd name="T8" fmla="*/ 0 w 36"/>
                <a:gd name="T9" fmla="*/ 1382 h 1382"/>
                <a:gd name="T10" fmla="*/ 22 w 36"/>
                <a:gd name="T11" fmla="*/ 1378 h 1382"/>
                <a:gd name="T12" fmla="*/ 36 w 36"/>
                <a:gd name="T13" fmla="*/ 1380 h 1382"/>
                <a:gd name="T14" fmla="*/ 36 w 36"/>
                <a:gd name="T15" fmla="*/ 0 h 13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82">
                  <a:moveTo>
                    <a:pt x="36" y="0"/>
                  </a:moveTo>
                  <a:cubicBezTo>
                    <a:pt x="36" y="0"/>
                    <a:pt x="36" y="0"/>
                    <a:pt x="36" y="0"/>
                  </a:cubicBezTo>
                  <a:cubicBezTo>
                    <a:pt x="0" y="0"/>
                    <a:pt x="0" y="0"/>
                    <a:pt x="0" y="0"/>
                  </a:cubicBezTo>
                  <a:cubicBezTo>
                    <a:pt x="0" y="43"/>
                    <a:pt x="0" y="43"/>
                    <a:pt x="0" y="43"/>
                  </a:cubicBezTo>
                  <a:cubicBezTo>
                    <a:pt x="0" y="1382"/>
                    <a:pt x="0" y="1382"/>
                    <a:pt x="0" y="1382"/>
                  </a:cubicBezTo>
                  <a:cubicBezTo>
                    <a:pt x="7" y="1380"/>
                    <a:pt x="15" y="1378"/>
                    <a:pt x="22" y="1378"/>
                  </a:cubicBezTo>
                  <a:cubicBezTo>
                    <a:pt x="27" y="1378"/>
                    <a:pt x="32" y="1379"/>
                    <a:pt x="36" y="1380"/>
                  </a:cubicBezTo>
                  <a:cubicBezTo>
                    <a:pt x="36" y="0"/>
                    <a:pt x="36" y="0"/>
                    <a:pt x="3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4" name="Freeform 33"/>
            <p:cNvSpPr/>
            <p:nvPr/>
          </p:nvSpPr>
          <p:spPr bwMode="auto">
            <a:xfrm>
              <a:off x="6178550" y="-46037"/>
              <a:ext cx="33338" cy="4100513"/>
            </a:xfrm>
            <a:custGeom>
              <a:avLst/>
              <a:gdLst>
                <a:gd name="T0" fmla="*/ 21 w 21"/>
                <a:gd name="T1" fmla="*/ 0 h 2583"/>
                <a:gd name="T2" fmla="*/ 21 w 21"/>
                <a:gd name="T3" fmla="*/ 0 h 2583"/>
                <a:gd name="T4" fmla="*/ 0 w 21"/>
                <a:gd name="T5" fmla="*/ 0 h 2583"/>
                <a:gd name="T6" fmla="*/ 0 w 21"/>
                <a:gd name="T7" fmla="*/ 15 h 2583"/>
                <a:gd name="T8" fmla="*/ 0 w 21"/>
                <a:gd name="T9" fmla="*/ 2583 h 2583"/>
                <a:gd name="T10" fmla="*/ 15 w 21"/>
                <a:gd name="T11" fmla="*/ 2567 h 2583"/>
                <a:gd name="T12" fmla="*/ 21 w 21"/>
                <a:gd name="T13" fmla="*/ 2573 h 2583"/>
                <a:gd name="T14" fmla="*/ 21 w 21"/>
                <a:gd name="T15" fmla="*/ 0 h 2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83">
                  <a:moveTo>
                    <a:pt x="21" y="0"/>
                  </a:moveTo>
                  <a:lnTo>
                    <a:pt x="21" y="0"/>
                  </a:lnTo>
                  <a:lnTo>
                    <a:pt x="0" y="0"/>
                  </a:lnTo>
                  <a:lnTo>
                    <a:pt x="0" y="15"/>
                  </a:lnTo>
                  <a:lnTo>
                    <a:pt x="0" y="2583"/>
                  </a:lnTo>
                  <a:lnTo>
                    <a:pt x="15" y="2567"/>
                  </a:lnTo>
                  <a:lnTo>
                    <a:pt x="21" y="2573"/>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5" name="Freeform 34"/>
            <p:cNvSpPr/>
            <p:nvPr/>
          </p:nvSpPr>
          <p:spPr bwMode="auto">
            <a:xfrm>
              <a:off x="6178550" y="-46037"/>
              <a:ext cx="33338" cy="4100513"/>
            </a:xfrm>
            <a:custGeom>
              <a:avLst/>
              <a:gdLst>
                <a:gd name="T0" fmla="*/ 21 w 21"/>
                <a:gd name="T1" fmla="*/ 0 h 2583"/>
                <a:gd name="T2" fmla="*/ 21 w 21"/>
                <a:gd name="T3" fmla="*/ 0 h 2583"/>
                <a:gd name="T4" fmla="*/ 0 w 21"/>
                <a:gd name="T5" fmla="*/ 0 h 2583"/>
                <a:gd name="T6" fmla="*/ 0 w 21"/>
                <a:gd name="T7" fmla="*/ 15 h 2583"/>
                <a:gd name="T8" fmla="*/ 0 w 21"/>
                <a:gd name="T9" fmla="*/ 2583 h 2583"/>
                <a:gd name="T10" fmla="*/ 15 w 21"/>
                <a:gd name="T11" fmla="*/ 2567 h 2583"/>
                <a:gd name="T12" fmla="*/ 21 w 21"/>
                <a:gd name="T13" fmla="*/ 2573 h 2583"/>
                <a:gd name="T14" fmla="*/ 21 w 21"/>
                <a:gd name="T15" fmla="*/ 0 h 2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83">
                  <a:moveTo>
                    <a:pt x="21" y="0"/>
                  </a:moveTo>
                  <a:lnTo>
                    <a:pt x="21" y="0"/>
                  </a:lnTo>
                  <a:lnTo>
                    <a:pt x="0" y="0"/>
                  </a:lnTo>
                  <a:lnTo>
                    <a:pt x="0" y="15"/>
                  </a:lnTo>
                  <a:lnTo>
                    <a:pt x="0" y="2583"/>
                  </a:lnTo>
                  <a:lnTo>
                    <a:pt x="15" y="2567"/>
                  </a:lnTo>
                  <a:lnTo>
                    <a:pt x="21" y="2573"/>
                  </a:lnTo>
                  <a:lnTo>
                    <a:pt x="2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6" name="Freeform 35"/>
            <p:cNvSpPr/>
            <p:nvPr/>
          </p:nvSpPr>
          <p:spPr bwMode="auto">
            <a:xfrm>
              <a:off x="6064250" y="-2366963"/>
              <a:ext cx="34925" cy="2230438"/>
            </a:xfrm>
            <a:custGeom>
              <a:avLst/>
              <a:gdLst>
                <a:gd name="T0" fmla="*/ 22 w 22"/>
                <a:gd name="T1" fmla="*/ 0 h 1405"/>
                <a:gd name="T2" fmla="*/ 0 w 22"/>
                <a:gd name="T3" fmla="*/ 0 h 1405"/>
                <a:gd name="T4" fmla="*/ 0 w 22"/>
                <a:gd name="T5" fmla="*/ 1369 h 1405"/>
                <a:gd name="T6" fmla="*/ 0 w 22"/>
                <a:gd name="T7" fmla="*/ 1405 h 1405"/>
                <a:gd name="T8" fmla="*/ 22 w 22"/>
                <a:gd name="T9" fmla="*/ 1405 h 1405"/>
                <a:gd name="T10" fmla="*/ 22 w 22"/>
                <a:gd name="T11" fmla="*/ 1391 h 1405"/>
                <a:gd name="T12" fmla="*/ 22 w 22"/>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22" h="1405">
                  <a:moveTo>
                    <a:pt x="22" y="0"/>
                  </a:moveTo>
                  <a:lnTo>
                    <a:pt x="0" y="0"/>
                  </a:lnTo>
                  <a:lnTo>
                    <a:pt x="0" y="1369"/>
                  </a:lnTo>
                  <a:lnTo>
                    <a:pt x="0" y="1405"/>
                  </a:lnTo>
                  <a:lnTo>
                    <a:pt x="22" y="1405"/>
                  </a:lnTo>
                  <a:lnTo>
                    <a:pt x="22" y="1391"/>
                  </a:lnTo>
                  <a:lnTo>
                    <a:pt x="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7" name="Freeform 36"/>
            <p:cNvSpPr/>
            <p:nvPr/>
          </p:nvSpPr>
          <p:spPr bwMode="auto">
            <a:xfrm>
              <a:off x="6064250" y="-2366963"/>
              <a:ext cx="34925" cy="2230438"/>
            </a:xfrm>
            <a:custGeom>
              <a:avLst/>
              <a:gdLst>
                <a:gd name="T0" fmla="*/ 22 w 22"/>
                <a:gd name="T1" fmla="*/ 0 h 1405"/>
                <a:gd name="T2" fmla="*/ 0 w 22"/>
                <a:gd name="T3" fmla="*/ 0 h 1405"/>
                <a:gd name="T4" fmla="*/ 0 w 22"/>
                <a:gd name="T5" fmla="*/ 1369 h 1405"/>
                <a:gd name="T6" fmla="*/ 0 w 22"/>
                <a:gd name="T7" fmla="*/ 1405 h 1405"/>
                <a:gd name="T8" fmla="*/ 22 w 22"/>
                <a:gd name="T9" fmla="*/ 1405 h 1405"/>
                <a:gd name="T10" fmla="*/ 22 w 22"/>
                <a:gd name="T11" fmla="*/ 1391 h 1405"/>
                <a:gd name="T12" fmla="*/ 22 w 22"/>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22" h="1405">
                  <a:moveTo>
                    <a:pt x="22" y="0"/>
                  </a:moveTo>
                  <a:lnTo>
                    <a:pt x="0" y="0"/>
                  </a:lnTo>
                  <a:lnTo>
                    <a:pt x="0" y="1369"/>
                  </a:lnTo>
                  <a:lnTo>
                    <a:pt x="0" y="1405"/>
                  </a:lnTo>
                  <a:lnTo>
                    <a:pt x="22" y="1405"/>
                  </a:lnTo>
                  <a:lnTo>
                    <a:pt x="22" y="1391"/>
                  </a:lnTo>
                  <a:lnTo>
                    <a:pt x="2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8" name="Freeform 37"/>
            <p:cNvSpPr/>
            <p:nvPr/>
          </p:nvSpPr>
          <p:spPr bwMode="auto">
            <a:xfrm>
              <a:off x="5910263" y="-1965325"/>
              <a:ext cx="33338" cy="2230438"/>
            </a:xfrm>
            <a:custGeom>
              <a:avLst/>
              <a:gdLst>
                <a:gd name="T0" fmla="*/ 21 w 21"/>
                <a:gd name="T1" fmla="*/ 0 h 1405"/>
                <a:gd name="T2" fmla="*/ 0 w 21"/>
                <a:gd name="T3" fmla="*/ 0 h 1405"/>
                <a:gd name="T4" fmla="*/ 0 w 21"/>
                <a:gd name="T5" fmla="*/ 1388 h 1405"/>
                <a:gd name="T6" fmla="*/ 0 w 21"/>
                <a:gd name="T7" fmla="*/ 1405 h 1405"/>
                <a:gd name="T8" fmla="*/ 21 w 21"/>
                <a:gd name="T9" fmla="*/ 1405 h 1405"/>
                <a:gd name="T10" fmla="*/ 21 w 21"/>
                <a:gd name="T11" fmla="*/ 0 h 1405"/>
              </a:gdLst>
              <a:ahLst/>
              <a:cxnLst>
                <a:cxn ang="0">
                  <a:pos x="T0" y="T1"/>
                </a:cxn>
                <a:cxn ang="0">
                  <a:pos x="T2" y="T3"/>
                </a:cxn>
                <a:cxn ang="0">
                  <a:pos x="T4" y="T5"/>
                </a:cxn>
                <a:cxn ang="0">
                  <a:pos x="T6" y="T7"/>
                </a:cxn>
                <a:cxn ang="0">
                  <a:pos x="T8" y="T9"/>
                </a:cxn>
                <a:cxn ang="0">
                  <a:pos x="T10" y="T11"/>
                </a:cxn>
              </a:cxnLst>
              <a:rect l="0" t="0" r="r" b="b"/>
              <a:pathLst>
                <a:path w="21" h="1405">
                  <a:moveTo>
                    <a:pt x="21" y="0"/>
                  </a:moveTo>
                  <a:lnTo>
                    <a:pt x="0" y="0"/>
                  </a:lnTo>
                  <a:lnTo>
                    <a:pt x="0" y="1388"/>
                  </a:lnTo>
                  <a:lnTo>
                    <a:pt x="0" y="1405"/>
                  </a:lnTo>
                  <a:lnTo>
                    <a:pt x="21" y="1405"/>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9" name="Freeform 38"/>
            <p:cNvSpPr/>
            <p:nvPr/>
          </p:nvSpPr>
          <p:spPr bwMode="auto">
            <a:xfrm>
              <a:off x="5910263" y="-1965325"/>
              <a:ext cx="33338" cy="2230438"/>
            </a:xfrm>
            <a:custGeom>
              <a:avLst/>
              <a:gdLst>
                <a:gd name="T0" fmla="*/ 21 w 21"/>
                <a:gd name="T1" fmla="*/ 0 h 1405"/>
                <a:gd name="T2" fmla="*/ 0 w 21"/>
                <a:gd name="T3" fmla="*/ 0 h 1405"/>
                <a:gd name="T4" fmla="*/ 0 w 21"/>
                <a:gd name="T5" fmla="*/ 1388 h 1405"/>
                <a:gd name="T6" fmla="*/ 0 w 21"/>
                <a:gd name="T7" fmla="*/ 1405 h 1405"/>
                <a:gd name="T8" fmla="*/ 21 w 21"/>
                <a:gd name="T9" fmla="*/ 1405 h 1405"/>
                <a:gd name="T10" fmla="*/ 21 w 21"/>
                <a:gd name="T11" fmla="*/ 0 h 1405"/>
              </a:gdLst>
              <a:ahLst/>
              <a:cxnLst>
                <a:cxn ang="0">
                  <a:pos x="T0" y="T1"/>
                </a:cxn>
                <a:cxn ang="0">
                  <a:pos x="T2" y="T3"/>
                </a:cxn>
                <a:cxn ang="0">
                  <a:pos x="T4" y="T5"/>
                </a:cxn>
                <a:cxn ang="0">
                  <a:pos x="T6" y="T7"/>
                </a:cxn>
                <a:cxn ang="0">
                  <a:pos x="T8" y="T9"/>
                </a:cxn>
                <a:cxn ang="0">
                  <a:pos x="T10" y="T11"/>
                </a:cxn>
              </a:cxnLst>
              <a:rect l="0" t="0" r="r" b="b"/>
              <a:pathLst>
                <a:path w="21" h="1405">
                  <a:moveTo>
                    <a:pt x="21" y="0"/>
                  </a:moveTo>
                  <a:lnTo>
                    <a:pt x="0" y="0"/>
                  </a:lnTo>
                  <a:lnTo>
                    <a:pt x="0" y="1388"/>
                  </a:lnTo>
                  <a:lnTo>
                    <a:pt x="0" y="1405"/>
                  </a:lnTo>
                  <a:lnTo>
                    <a:pt x="21" y="1405"/>
                  </a:lnTo>
                  <a:lnTo>
                    <a:pt x="2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0" name="Freeform 39"/>
            <p:cNvSpPr/>
            <p:nvPr/>
          </p:nvSpPr>
          <p:spPr bwMode="auto">
            <a:xfrm>
              <a:off x="5778500" y="341313"/>
              <a:ext cx="33338" cy="2127250"/>
            </a:xfrm>
            <a:custGeom>
              <a:avLst/>
              <a:gdLst>
                <a:gd name="T0" fmla="*/ 20 w 20"/>
                <a:gd name="T1" fmla="*/ 0 h 1275"/>
                <a:gd name="T2" fmla="*/ 0 w 20"/>
                <a:gd name="T3" fmla="*/ 0 h 1275"/>
                <a:gd name="T4" fmla="*/ 0 w 20"/>
                <a:gd name="T5" fmla="*/ 1275 h 1275"/>
                <a:gd name="T6" fmla="*/ 10 w 20"/>
                <a:gd name="T7" fmla="*/ 1274 h 1275"/>
                <a:gd name="T8" fmla="*/ 20 w 20"/>
                <a:gd name="T9" fmla="*/ 1275 h 1275"/>
                <a:gd name="T10" fmla="*/ 20 w 20"/>
                <a:gd name="T11" fmla="*/ 14 h 1275"/>
                <a:gd name="T12" fmla="*/ 20 w 20"/>
                <a:gd name="T13" fmla="*/ 0 h 1275"/>
              </a:gdLst>
              <a:ahLst/>
              <a:cxnLst>
                <a:cxn ang="0">
                  <a:pos x="T0" y="T1"/>
                </a:cxn>
                <a:cxn ang="0">
                  <a:pos x="T2" y="T3"/>
                </a:cxn>
                <a:cxn ang="0">
                  <a:pos x="T4" y="T5"/>
                </a:cxn>
                <a:cxn ang="0">
                  <a:pos x="T6" y="T7"/>
                </a:cxn>
                <a:cxn ang="0">
                  <a:pos x="T8" y="T9"/>
                </a:cxn>
                <a:cxn ang="0">
                  <a:pos x="T10" y="T11"/>
                </a:cxn>
                <a:cxn ang="0">
                  <a:pos x="T12" y="T13"/>
                </a:cxn>
              </a:cxnLst>
              <a:rect l="0" t="0" r="r" b="b"/>
              <a:pathLst>
                <a:path w="20" h="1275">
                  <a:moveTo>
                    <a:pt x="20" y="0"/>
                  </a:moveTo>
                  <a:cubicBezTo>
                    <a:pt x="0" y="0"/>
                    <a:pt x="0" y="0"/>
                    <a:pt x="0" y="0"/>
                  </a:cubicBezTo>
                  <a:cubicBezTo>
                    <a:pt x="0" y="1275"/>
                    <a:pt x="0" y="1275"/>
                    <a:pt x="0" y="1275"/>
                  </a:cubicBezTo>
                  <a:cubicBezTo>
                    <a:pt x="3" y="1275"/>
                    <a:pt x="6" y="1274"/>
                    <a:pt x="10" y="1274"/>
                  </a:cubicBezTo>
                  <a:cubicBezTo>
                    <a:pt x="13" y="1274"/>
                    <a:pt x="17" y="1275"/>
                    <a:pt x="20" y="1275"/>
                  </a:cubicBezTo>
                  <a:cubicBezTo>
                    <a:pt x="20" y="14"/>
                    <a:pt x="20" y="14"/>
                    <a:pt x="20" y="14"/>
                  </a:cubicBezTo>
                  <a:cubicBezTo>
                    <a:pt x="20" y="0"/>
                    <a:pt x="20" y="0"/>
                    <a:pt x="2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1" name="Freeform 86"/>
            <p:cNvSpPr/>
            <p:nvPr/>
          </p:nvSpPr>
          <p:spPr bwMode="auto">
            <a:xfrm>
              <a:off x="6262688" y="-3629025"/>
              <a:ext cx="33338" cy="7331076"/>
            </a:xfrm>
            <a:custGeom>
              <a:avLst/>
              <a:gdLst>
                <a:gd name="T0" fmla="*/ 21 w 21"/>
                <a:gd name="T1" fmla="*/ 0 h 4618"/>
                <a:gd name="T2" fmla="*/ 0 w 21"/>
                <a:gd name="T3" fmla="*/ 0 h 4618"/>
                <a:gd name="T4" fmla="*/ 0 w 21"/>
                <a:gd name="T5" fmla="*/ 4618 h 4618"/>
                <a:gd name="T6" fmla="*/ 15 w 21"/>
                <a:gd name="T7" fmla="*/ 4603 h 4618"/>
                <a:gd name="T8" fmla="*/ 21 w 21"/>
                <a:gd name="T9" fmla="*/ 4609 h 4618"/>
                <a:gd name="T10" fmla="*/ 21 w 21"/>
                <a:gd name="T11" fmla="*/ 0 h 4618"/>
              </a:gdLst>
              <a:ahLst/>
              <a:cxnLst>
                <a:cxn ang="0">
                  <a:pos x="T0" y="T1"/>
                </a:cxn>
                <a:cxn ang="0">
                  <a:pos x="T2" y="T3"/>
                </a:cxn>
                <a:cxn ang="0">
                  <a:pos x="T4" y="T5"/>
                </a:cxn>
                <a:cxn ang="0">
                  <a:pos x="T6" y="T7"/>
                </a:cxn>
                <a:cxn ang="0">
                  <a:pos x="T8" y="T9"/>
                </a:cxn>
                <a:cxn ang="0">
                  <a:pos x="T10" y="T11"/>
                </a:cxn>
              </a:cxnLst>
              <a:rect l="0" t="0" r="r" b="b"/>
              <a:pathLst>
                <a:path w="21" h="4618">
                  <a:moveTo>
                    <a:pt x="21" y="0"/>
                  </a:moveTo>
                  <a:lnTo>
                    <a:pt x="0" y="0"/>
                  </a:lnTo>
                  <a:lnTo>
                    <a:pt x="0" y="4618"/>
                  </a:lnTo>
                  <a:lnTo>
                    <a:pt x="15" y="4603"/>
                  </a:lnTo>
                  <a:lnTo>
                    <a:pt x="21" y="4609"/>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2" name="Freeform 92"/>
            <p:cNvSpPr/>
            <p:nvPr/>
          </p:nvSpPr>
          <p:spPr bwMode="auto">
            <a:xfrm>
              <a:off x="6178550" y="4029075"/>
              <a:ext cx="944563" cy="955675"/>
            </a:xfrm>
            <a:custGeom>
              <a:avLst/>
              <a:gdLst>
                <a:gd name="T0" fmla="*/ 14 w 571"/>
                <a:gd name="T1" fmla="*/ 0 h 573"/>
                <a:gd name="T2" fmla="*/ 0 w 571"/>
                <a:gd name="T3" fmla="*/ 15 h 573"/>
                <a:gd name="T4" fmla="*/ 558 w 571"/>
                <a:gd name="T5" fmla="*/ 573 h 573"/>
                <a:gd name="T6" fmla="*/ 571 w 571"/>
                <a:gd name="T7" fmla="*/ 557 h 573"/>
                <a:gd name="T8" fmla="*/ 20 w 571"/>
                <a:gd name="T9" fmla="*/ 6 h 573"/>
                <a:gd name="T10" fmla="*/ 14 w 571"/>
                <a:gd name="T11" fmla="*/ 0 h 573"/>
              </a:gdLst>
              <a:ahLst/>
              <a:cxnLst>
                <a:cxn ang="0">
                  <a:pos x="T0" y="T1"/>
                </a:cxn>
                <a:cxn ang="0">
                  <a:pos x="T2" y="T3"/>
                </a:cxn>
                <a:cxn ang="0">
                  <a:pos x="T4" y="T5"/>
                </a:cxn>
                <a:cxn ang="0">
                  <a:pos x="T6" y="T7"/>
                </a:cxn>
                <a:cxn ang="0">
                  <a:pos x="T8" y="T9"/>
                </a:cxn>
                <a:cxn ang="0">
                  <a:pos x="T10" y="T11"/>
                </a:cxn>
              </a:cxnLst>
              <a:rect l="0" t="0" r="r" b="b"/>
              <a:pathLst>
                <a:path w="571" h="573">
                  <a:moveTo>
                    <a:pt x="14" y="0"/>
                  </a:moveTo>
                  <a:cubicBezTo>
                    <a:pt x="0" y="15"/>
                    <a:pt x="0" y="15"/>
                    <a:pt x="0" y="15"/>
                  </a:cubicBezTo>
                  <a:cubicBezTo>
                    <a:pt x="558" y="573"/>
                    <a:pt x="558" y="573"/>
                    <a:pt x="558" y="573"/>
                  </a:cubicBezTo>
                  <a:cubicBezTo>
                    <a:pt x="562" y="567"/>
                    <a:pt x="566" y="562"/>
                    <a:pt x="571" y="557"/>
                  </a:cubicBezTo>
                  <a:cubicBezTo>
                    <a:pt x="20" y="6"/>
                    <a:pt x="20" y="6"/>
                    <a:pt x="20" y="6"/>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3" name="Freeform 93"/>
            <p:cNvSpPr/>
            <p:nvPr/>
          </p:nvSpPr>
          <p:spPr bwMode="auto">
            <a:xfrm>
              <a:off x="6262688" y="3678238"/>
              <a:ext cx="530225" cy="530225"/>
            </a:xfrm>
            <a:custGeom>
              <a:avLst/>
              <a:gdLst>
                <a:gd name="T0" fmla="*/ 14 w 320"/>
                <a:gd name="T1" fmla="*/ 0 h 318"/>
                <a:gd name="T2" fmla="*/ 0 w 320"/>
                <a:gd name="T3" fmla="*/ 14 h 318"/>
                <a:gd name="T4" fmla="*/ 303 w 320"/>
                <a:gd name="T5" fmla="*/ 318 h 318"/>
                <a:gd name="T6" fmla="*/ 320 w 320"/>
                <a:gd name="T7" fmla="*/ 306 h 318"/>
                <a:gd name="T8" fmla="*/ 20 w 320"/>
                <a:gd name="T9" fmla="*/ 6 h 318"/>
                <a:gd name="T10" fmla="*/ 14 w 320"/>
                <a:gd name="T11" fmla="*/ 0 h 318"/>
              </a:gdLst>
              <a:ahLst/>
              <a:cxnLst>
                <a:cxn ang="0">
                  <a:pos x="T0" y="T1"/>
                </a:cxn>
                <a:cxn ang="0">
                  <a:pos x="T2" y="T3"/>
                </a:cxn>
                <a:cxn ang="0">
                  <a:pos x="T4" y="T5"/>
                </a:cxn>
                <a:cxn ang="0">
                  <a:pos x="T6" y="T7"/>
                </a:cxn>
                <a:cxn ang="0">
                  <a:pos x="T8" y="T9"/>
                </a:cxn>
                <a:cxn ang="0">
                  <a:pos x="T10" y="T11"/>
                </a:cxn>
              </a:cxnLst>
              <a:rect l="0" t="0" r="r" b="b"/>
              <a:pathLst>
                <a:path w="320" h="318">
                  <a:moveTo>
                    <a:pt x="14" y="0"/>
                  </a:moveTo>
                  <a:cubicBezTo>
                    <a:pt x="0" y="14"/>
                    <a:pt x="0" y="14"/>
                    <a:pt x="0" y="14"/>
                  </a:cubicBezTo>
                  <a:cubicBezTo>
                    <a:pt x="303" y="318"/>
                    <a:pt x="303" y="318"/>
                    <a:pt x="303" y="318"/>
                  </a:cubicBezTo>
                  <a:cubicBezTo>
                    <a:pt x="308" y="313"/>
                    <a:pt x="314" y="309"/>
                    <a:pt x="320" y="306"/>
                  </a:cubicBezTo>
                  <a:cubicBezTo>
                    <a:pt x="20" y="6"/>
                    <a:pt x="20" y="6"/>
                    <a:pt x="20" y="6"/>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4" name="Freeform 94"/>
            <p:cNvSpPr/>
            <p:nvPr/>
          </p:nvSpPr>
          <p:spPr bwMode="auto">
            <a:xfrm>
              <a:off x="7080250" y="4914900"/>
              <a:ext cx="296863" cy="300038"/>
            </a:xfrm>
            <a:custGeom>
              <a:avLst/>
              <a:gdLst>
                <a:gd name="T0" fmla="*/ 90 w 180"/>
                <a:gd name="T1" fmla="*/ 0 h 180"/>
                <a:gd name="T2" fmla="*/ 26 w 180"/>
                <a:gd name="T3" fmla="*/ 26 h 180"/>
                <a:gd name="T4" fmla="*/ 13 w 180"/>
                <a:gd name="T5" fmla="*/ 42 h 180"/>
                <a:gd name="T6" fmla="*/ 0 w 180"/>
                <a:gd name="T7" fmla="*/ 90 h 180"/>
                <a:gd name="T8" fmla="*/ 90 w 180"/>
                <a:gd name="T9" fmla="*/ 180 h 180"/>
                <a:gd name="T10" fmla="*/ 180 w 180"/>
                <a:gd name="T11" fmla="*/ 90 h 180"/>
                <a:gd name="T12" fmla="*/ 90 w 180"/>
                <a:gd name="T13" fmla="*/ 0 h 180"/>
              </a:gdLst>
              <a:ahLst/>
              <a:cxnLst>
                <a:cxn ang="0">
                  <a:pos x="T0" y="T1"/>
                </a:cxn>
                <a:cxn ang="0">
                  <a:pos x="T2" y="T3"/>
                </a:cxn>
                <a:cxn ang="0">
                  <a:pos x="T4" y="T5"/>
                </a:cxn>
                <a:cxn ang="0">
                  <a:pos x="T6" y="T7"/>
                </a:cxn>
                <a:cxn ang="0">
                  <a:pos x="T8" y="T9"/>
                </a:cxn>
                <a:cxn ang="0">
                  <a:pos x="T10" y="T11"/>
                </a:cxn>
                <a:cxn ang="0">
                  <a:pos x="T12" y="T13"/>
                </a:cxn>
              </a:cxnLst>
              <a:rect l="0" t="0" r="r" b="b"/>
              <a:pathLst>
                <a:path w="180" h="180">
                  <a:moveTo>
                    <a:pt x="90" y="0"/>
                  </a:moveTo>
                  <a:cubicBezTo>
                    <a:pt x="65" y="0"/>
                    <a:pt x="42" y="10"/>
                    <a:pt x="26" y="26"/>
                  </a:cubicBezTo>
                  <a:cubicBezTo>
                    <a:pt x="21" y="31"/>
                    <a:pt x="17" y="36"/>
                    <a:pt x="13" y="42"/>
                  </a:cubicBezTo>
                  <a:cubicBezTo>
                    <a:pt x="5" y="56"/>
                    <a:pt x="0" y="72"/>
                    <a:pt x="0" y="90"/>
                  </a:cubicBezTo>
                  <a:cubicBezTo>
                    <a:pt x="0" y="140"/>
                    <a:pt x="40" y="180"/>
                    <a:pt x="90" y="180"/>
                  </a:cubicBezTo>
                  <a:cubicBezTo>
                    <a:pt x="140" y="180"/>
                    <a:pt x="180" y="140"/>
                    <a:pt x="180" y="90"/>
                  </a:cubicBezTo>
                  <a:cubicBezTo>
                    <a:pt x="180" y="40"/>
                    <a:pt x="140" y="0"/>
                    <a:pt x="9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5" name="Freeform 96"/>
            <p:cNvSpPr/>
            <p:nvPr/>
          </p:nvSpPr>
          <p:spPr bwMode="auto">
            <a:xfrm>
              <a:off x="6734175" y="4178300"/>
              <a:ext cx="206375" cy="209550"/>
            </a:xfrm>
            <a:custGeom>
              <a:avLst/>
              <a:gdLst>
                <a:gd name="T0" fmla="*/ 63 w 125"/>
                <a:gd name="T1" fmla="*/ 0 h 125"/>
                <a:gd name="T2" fmla="*/ 35 w 125"/>
                <a:gd name="T3" fmla="*/ 6 h 125"/>
                <a:gd name="T4" fmla="*/ 18 w 125"/>
                <a:gd name="T5" fmla="*/ 18 h 125"/>
                <a:gd name="T6" fmla="*/ 0 w 125"/>
                <a:gd name="T7" fmla="*/ 62 h 125"/>
                <a:gd name="T8" fmla="*/ 63 w 125"/>
                <a:gd name="T9" fmla="*/ 125 h 125"/>
                <a:gd name="T10" fmla="*/ 125 w 125"/>
                <a:gd name="T11" fmla="*/ 62 h 125"/>
                <a:gd name="T12" fmla="*/ 63 w 125"/>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25" h="125">
                  <a:moveTo>
                    <a:pt x="63" y="0"/>
                  </a:moveTo>
                  <a:cubicBezTo>
                    <a:pt x="53" y="0"/>
                    <a:pt x="44" y="2"/>
                    <a:pt x="35" y="6"/>
                  </a:cubicBezTo>
                  <a:cubicBezTo>
                    <a:pt x="29" y="9"/>
                    <a:pt x="23" y="13"/>
                    <a:pt x="18" y="18"/>
                  </a:cubicBezTo>
                  <a:cubicBezTo>
                    <a:pt x="7" y="29"/>
                    <a:pt x="0" y="45"/>
                    <a:pt x="0" y="62"/>
                  </a:cubicBezTo>
                  <a:cubicBezTo>
                    <a:pt x="0" y="97"/>
                    <a:pt x="28" y="125"/>
                    <a:pt x="63" y="125"/>
                  </a:cubicBezTo>
                  <a:cubicBezTo>
                    <a:pt x="97" y="125"/>
                    <a:pt x="125" y="97"/>
                    <a:pt x="125" y="62"/>
                  </a:cubicBezTo>
                  <a:cubicBezTo>
                    <a:pt x="125" y="28"/>
                    <a:pt x="97" y="0"/>
                    <a:pt x="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6" name="Freeform 97"/>
            <p:cNvSpPr/>
            <p:nvPr/>
          </p:nvSpPr>
          <p:spPr bwMode="auto">
            <a:xfrm>
              <a:off x="5691188" y="2466975"/>
              <a:ext cx="206375" cy="207963"/>
            </a:xfrm>
            <a:custGeom>
              <a:avLst/>
              <a:gdLst>
                <a:gd name="T0" fmla="*/ 63 w 125"/>
                <a:gd name="T1" fmla="*/ 0 h 125"/>
                <a:gd name="T2" fmla="*/ 53 w 125"/>
                <a:gd name="T3" fmla="*/ 1 h 125"/>
                <a:gd name="T4" fmla="*/ 0 w 125"/>
                <a:gd name="T5" fmla="*/ 63 h 125"/>
                <a:gd name="T6" fmla="*/ 63 w 125"/>
                <a:gd name="T7" fmla="*/ 125 h 125"/>
                <a:gd name="T8" fmla="*/ 125 w 125"/>
                <a:gd name="T9" fmla="*/ 63 h 125"/>
                <a:gd name="T10" fmla="*/ 73 w 125"/>
                <a:gd name="T11" fmla="*/ 1 h 125"/>
                <a:gd name="T12" fmla="*/ 63 w 125"/>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25" h="125">
                  <a:moveTo>
                    <a:pt x="63" y="0"/>
                  </a:moveTo>
                  <a:cubicBezTo>
                    <a:pt x="59" y="0"/>
                    <a:pt x="56" y="1"/>
                    <a:pt x="53" y="1"/>
                  </a:cubicBezTo>
                  <a:cubicBezTo>
                    <a:pt x="23" y="6"/>
                    <a:pt x="0" y="32"/>
                    <a:pt x="0" y="63"/>
                  </a:cubicBezTo>
                  <a:cubicBezTo>
                    <a:pt x="0" y="97"/>
                    <a:pt x="28" y="125"/>
                    <a:pt x="63" y="125"/>
                  </a:cubicBezTo>
                  <a:cubicBezTo>
                    <a:pt x="97" y="125"/>
                    <a:pt x="125" y="97"/>
                    <a:pt x="125" y="63"/>
                  </a:cubicBezTo>
                  <a:cubicBezTo>
                    <a:pt x="125" y="32"/>
                    <a:pt x="103" y="6"/>
                    <a:pt x="73" y="1"/>
                  </a:cubicBezTo>
                  <a:cubicBezTo>
                    <a:pt x="70" y="1"/>
                    <a:pt x="66" y="0"/>
                    <a:pt x="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7" name="Freeform 98"/>
            <p:cNvSpPr/>
            <p:nvPr/>
          </p:nvSpPr>
          <p:spPr bwMode="auto">
            <a:xfrm>
              <a:off x="6358667" y="661270"/>
              <a:ext cx="249239" cy="252412"/>
            </a:xfrm>
            <a:custGeom>
              <a:avLst/>
              <a:gdLst>
                <a:gd name="T0" fmla="*/ 75 w 151"/>
                <a:gd name="T1" fmla="*/ 0 h 151"/>
                <a:gd name="T2" fmla="*/ 53 w 151"/>
                <a:gd name="T3" fmla="*/ 4 h 151"/>
                <a:gd name="T4" fmla="*/ 0 w 151"/>
                <a:gd name="T5" fmla="*/ 76 h 151"/>
                <a:gd name="T6" fmla="*/ 75 w 151"/>
                <a:gd name="T7" fmla="*/ 151 h 151"/>
                <a:gd name="T8" fmla="*/ 151 w 151"/>
                <a:gd name="T9" fmla="*/ 76 h 151"/>
                <a:gd name="T10" fmla="*/ 89 w 151"/>
                <a:gd name="T11" fmla="*/ 2 h 151"/>
                <a:gd name="T12" fmla="*/ 75 w 151"/>
                <a:gd name="T13" fmla="*/ 0 h 151"/>
              </a:gdLst>
              <a:ahLst/>
              <a:cxnLst>
                <a:cxn ang="0">
                  <a:pos x="T0" y="T1"/>
                </a:cxn>
                <a:cxn ang="0">
                  <a:pos x="T2" y="T3"/>
                </a:cxn>
                <a:cxn ang="0">
                  <a:pos x="T4" y="T5"/>
                </a:cxn>
                <a:cxn ang="0">
                  <a:pos x="T6" y="T7"/>
                </a:cxn>
                <a:cxn ang="0">
                  <a:pos x="T8" y="T9"/>
                </a:cxn>
                <a:cxn ang="0">
                  <a:pos x="T10" y="T11"/>
                </a:cxn>
                <a:cxn ang="0">
                  <a:pos x="T12" y="T13"/>
                </a:cxn>
              </a:cxnLst>
              <a:rect l="0" t="0" r="r" b="b"/>
              <a:pathLst>
                <a:path w="151" h="151">
                  <a:moveTo>
                    <a:pt x="75" y="0"/>
                  </a:moveTo>
                  <a:cubicBezTo>
                    <a:pt x="68" y="0"/>
                    <a:pt x="60" y="2"/>
                    <a:pt x="53" y="4"/>
                  </a:cubicBezTo>
                  <a:cubicBezTo>
                    <a:pt x="23" y="13"/>
                    <a:pt x="0" y="42"/>
                    <a:pt x="0" y="76"/>
                  </a:cubicBezTo>
                  <a:cubicBezTo>
                    <a:pt x="0" y="117"/>
                    <a:pt x="34" y="151"/>
                    <a:pt x="75" y="151"/>
                  </a:cubicBezTo>
                  <a:cubicBezTo>
                    <a:pt x="117" y="151"/>
                    <a:pt x="151" y="117"/>
                    <a:pt x="151" y="76"/>
                  </a:cubicBezTo>
                  <a:cubicBezTo>
                    <a:pt x="151" y="39"/>
                    <a:pt x="124" y="8"/>
                    <a:pt x="89" y="2"/>
                  </a:cubicBezTo>
                  <a:cubicBezTo>
                    <a:pt x="85" y="1"/>
                    <a:pt x="80" y="0"/>
                    <a:pt x="7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158" name="Freeform 284"/>
          <p:cNvSpPr/>
          <p:nvPr/>
        </p:nvSpPr>
        <p:spPr bwMode="auto">
          <a:xfrm rot="7851615">
            <a:off x="8647969" y="-313846"/>
            <a:ext cx="2129258" cy="2484987"/>
          </a:xfrm>
          <a:custGeom>
            <a:avLst/>
            <a:gdLst>
              <a:gd name="T0" fmla="*/ 12 w 490"/>
              <a:gd name="T1" fmla="*/ 0 h 789"/>
              <a:gd name="T2" fmla="*/ 0 w 490"/>
              <a:gd name="T3" fmla="*/ 11 h 789"/>
              <a:gd name="T4" fmla="*/ 4 w 490"/>
              <a:gd name="T5" fmla="*/ 13 h 789"/>
              <a:gd name="T6" fmla="*/ 13 w 490"/>
              <a:gd name="T7" fmla="*/ 4 h 789"/>
              <a:gd name="T8" fmla="*/ 41 w 490"/>
              <a:gd name="T9" fmla="*/ 4 h 789"/>
              <a:gd name="T10" fmla="*/ 84 w 490"/>
              <a:gd name="T11" fmla="*/ 47 h 789"/>
              <a:gd name="T12" fmla="*/ 129 w 490"/>
              <a:gd name="T13" fmla="*/ 47 h 789"/>
              <a:gd name="T14" fmla="*/ 321 w 490"/>
              <a:gd name="T15" fmla="*/ 239 h 789"/>
              <a:gd name="T16" fmla="*/ 320 w 490"/>
              <a:gd name="T17" fmla="*/ 323 h 789"/>
              <a:gd name="T18" fmla="*/ 486 w 490"/>
              <a:gd name="T19" fmla="*/ 488 h 789"/>
              <a:gd name="T20" fmla="*/ 486 w 490"/>
              <a:gd name="T21" fmla="*/ 789 h 789"/>
              <a:gd name="T22" fmla="*/ 490 w 490"/>
              <a:gd name="T23" fmla="*/ 789 h 789"/>
              <a:gd name="T24" fmla="*/ 490 w 490"/>
              <a:gd name="T25" fmla="*/ 487 h 789"/>
              <a:gd name="T26" fmla="*/ 324 w 490"/>
              <a:gd name="T27" fmla="*/ 321 h 789"/>
              <a:gd name="T28" fmla="*/ 325 w 490"/>
              <a:gd name="T29" fmla="*/ 237 h 789"/>
              <a:gd name="T30" fmla="*/ 131 w 490"/>
              <a:gd name="T31" fmla="*/ 43 h 789"/>
              <a:gd name="T32" fmla="*/ 86 w 490"/>
              <a:gd name="T33" fmla="*/ 43 h 789"/>
              <a:gd name="T34" fmla="*/ 43 w 490"/>
              <a:gd name="T35" fmla="*/ 0 h 789"/>
              <a:gd name="T36" fmla="*/ 12 w 490"/>
              <a:gd name="T37" fmla="*/ 0 h 789"/>
              <a:gd name="connsiteX0" fmla="*/ 245 w 10000"/>
              <a:gd name="connsiteY0" fmla="*/ 0 h 10000"/>
              <a:gd name="connsiteX1" fmla="*/ 0 w 10000"/>
              <a:gd name="connsiteY1" fmla="*/ 139 h 10000"/>
              <a:gd name="connsiteX2" fmla="*/ 82 w 10000"/>
              <a:gd name="connsiteY2" fmla="*/ 165 h 10000"/>
              <a:gd name="connsiteX3" fmla="*/ 265 w 10000"/>
              <a:gd name="connsiteY3" fmla="*/ 51 h 10000"/>
              <a:gd name="connsiteX4" fmla="*/ 837 w 10000"/>
              <a:gd name="connsiteY4" fmla="*/ 51 h 10000"/>
              <a:gd name="connsiteX5" fmla="*/ 1714 w 10000"/>
              <a:gd name="connsiteY5" fmla="*/ 596 h 10000"/>
              <a:gd name="connsiteX6" fmla="*/ 2633 w 10000"/>
              <a:gd name="connsiteY6" fmla="*/ 596 h 10000"/>
              <a:gd name="connsiteX7" fmla="*/ 6551 w 10000"/>
              <a:gd name="connsiteY7" fmla="*/ 3029 h 10000"/>
              <a:gd name="connsiteX8" fmla="*/ 6531 w 10000"/>
              <a:gd name="connsiteY8" fmla="*/ 4094 h 10000"/>
              <a:gd name="connsiteX9" fmla="*/ 9918 w 10000"/>
              <a:gd name="connsiteY9" fmla="*/ 6185 h 10000"/>
              <a:gd name="connsiteX10" fmla="*/ 9918 w 10000"/>
              <a:gd name="connsiteY10" fmla="*/ 10000 h 10000"/>
              <a:gd name="connsiteX11" fmla="*/ 10000 w 10000"/>
              <a:gd name="connsiteY11" fmla="*/ 6172 h 10000"/>
              <a:gd name="connsiteX12" fmla="*/ 6612 w 10000"/>
              <a:gd name="connsiteY12" fmla="*/ 4068 h 10000"/>
              <a:gd name="connsiteX13" fmla="*/ 6633 w 10000"/>
              <a:gd name="connsiteY13" fmla="*/ 3004 h 10000"/>
              <a:gd name="connsiteX14" fmla="*/ 2673 w 10000"/>
              <a:gd name="connsiteY14" fmla="*/ 545 h 10000"/>
              <a:gd name="connsiteX15" fmla="*/ 1755 w 10000"/>
              <a:gd name="connsiteY15" fmla="*/ 545 h 10000"/>
              <a:gd name="connsiteX16" fmla="*/ 878 w 10000"/>
              <a:gd name="connsiteY16" fmla="*/ 0 h 10000"/>
              <a:gd name="connsiteX17" fmla="*/ 245 w 10000"/>
              <a:gd name="connsiteY17" fmla="*/ 0 h 10000"/>
              <a:gd name="connsiteX0-1" fmla="*/ 245 w 15172"/>
              <a:gd name="connsiteY0-2" fmla="*/ 0 h 9526"/>
              <a:gd name="connsiteX1-3" fmla="*/ 0 w 15172"/>
              <a:gd name="connsiteY1-4" fmla="*/ 139 h 9526"/>
              <a:gd name="connsiteX2-5" fmla="*/ 82 w 15172"/>
              <a:gd name="connsiteY2-6" fmla="*/ 165 h 9526"/>
              <a:gd name="connsiteX3-7" fmla="*/ 265 w 15172"/>
              <a:gd name="connsiteY3-8" fmla="*/ 51 h 9526"/>
              <a:gd name="connsiteX4-9" fmla="*/ 837 w 15172"/>
              <a:gd name="connsiteY4-10" fmla="*/ 51 h 9526"/>
              <a:gd name="connsiteX5-11" fmla="*/ 1714 w 15172"/>
              <a:gd name="connsiteY5-12" fmla="*/ 596 h 9526"/>
              <a:gd name="connsiteX6-13" fmla="*/ 2633 w 15172"/>
              <a:gd name="connsiteY6-14" fmla="*/ 596 h 9526"/>
              <a:gd name="connsiteX7-15" fmla="*/ 6551 w 15172"/>
              <a:gd name="connsiteY7-16" fmla="*/ 3029 h 9526"/>
              <a:gd name="connsiteX8-17" fmla="*/ 6531 w 15172"/>
              <a:gd name="connsiteY8-18" fmla="*/ 4094 h 9526"/>
              <a:gd name="connsiteX9-19" fmla="*/ 9918 w 15172"/>
              <a:gd name="connsiteY9-20" fmla="*/ 6185 h 9526"/>
              <a:gd name="connsiteX10-21" fmla="*/ 15172 w 15172"/>
              <a:gd name="connsiteY10-22" fmla="*/ 9526 h 9526"/>
              <a:gd name="connsiteX11-23" fmla="*/ 10000 w 15172"/>
              <a:gd name="connsiteY11-24" fmla="*/ 6172 h 9526"/>
              <a:gd name="connsiteX12-25" fmla="*/ 6612 w 15172"/>
              <a:gd name="connsiteY12-26" fmla="*/ 4068 h 9526"/>
              <a:gd name="connsiteX13-27" fmla="*/ 6633 w 15172"/>
              <a:gd name="connsiteY13-28" fmla="*/ 3004 h 9526"/>
              <a:gd name="connsiteX14-29" fmla="*/ 2673 w 15172"/>
              <a:gd name="connsiteY14-30" fmla="*/ 545 h 9526"/>
              <a:gd name="connsiteX15-31" fmla="*/ 1755 w 15172"/>
              <a:gd name="connsiteY15-32" fmla="*/ 545 h 9526"/>
              <a:gd name="connsiteX16-33" fmla="*/ 878 w 15172"/>
              <a:gd name="connsiteY16-34" fmla="*/ 0 h 9526"/>
              <a:gd name="connsiteX17-35" fmla="*/ 245 w 15172"/>
              <a:gd name="connsiteY17-36" fmla="*/ 0 h 9526"/>
              <a:gd name="connsiteX0-37" fmla="*/ 161 w 10215"/>
              <a:gd name="connsiteY0-38" fmla="*/ 0 h 10251"/>
              <a:gd name="connsiteX1-39" fmla="*/ 0 w 10215"/>
              <a:gd name="connsiteY1-40" fmla="*/ 146 h 10251"/>
              <a:gd name="connsiteX2-41" fmla="*/ 54 w 10215"/>
              <a:gd name="connsiteY2-42" fmla="*/ 173 h 10251"/>
              <a:gd name="connsiteX3-43" fmla="*/ 175 w 10215"/>
              <a:gd name="connsiteY3-44" fmla="*/ 54 h 10251"/>
              <a:gd name="connsiteX4-45" fmla="*/ 552 w 10215"/>
              <a:gd name="connsiteY4-46" fmla="*/ 54 h 10251"/>
              <a:gd name="connsiteX5-47" fmla="*/ 1130 w 10215"/>
              <a:gd name="connsiteY5-48" fmla="*/ 626 h 10251"/>
              <a:gd name="connsiteX6-49" fmla="*/ 1735 w 10215"/>
              <a:gd name="connsiteY6-50" fmla="*/ 626 h 10251"/>
              <a:gd name="connsiteX7-51" fmla="*/ 4318 w 10215"/>
              <a:gd name="connsiteY7-52" fmla="*/ 3180 h 10251"/>
              <a:gd name="connsiteX8-53" fmla="*/ 4305 w 10215"/>
              <a:gd name="connsiteY8-54" fmla="*/ 4298 h 10251"/>
              <a:gd name="connsiteX9-55" fmla="*/ 6537 w 10215"/>
              <a:gd name="connsiteY9-56" fmla="*/ 6493 h 10251"/>
              <a:gd name="connsiteX10-57" fmla="*/ 10000 w 10215"/>
              <a:gd name="connsiteY10-58" fmla="*/ 10000 h 10251"/>
              <a:gd name="connsiteX11-59" fmla="*/ 6591 w 10215"/>
              <a:gd name="connsiteY11-60" fmla="*/ 6479 h 10251"/>
              <a:gd name="connsiteX12-61" fmla="*/ 4358 w 10215"/>
              <a:gd name="connsiteY12-62" fmla="*/ 4270 h 10251"/>
              <a:gd name="connsiteX13-63" fmla="*/ 4372 w 10215"/>
              <a:gd name="connsiteY13-64" fmla="*/ 3153 h 10251"/>
              <a:gd name="connsiteX14-65" fmla="*/ 1762 w 10215"/>
              <a:gd name="connsiteY14-66" fmla="*/ 572 h 10251"/>
              <a:gd name="connsiteX15-67" fmla="*/ 1157 w 10215"/>
              <a:gd name="connsiteY15-68" fmla="*/ 572 h 10251"/>
              <a:gd name="connsiteX16-69" fmla="*/ 579 w 10215"/>
              <a:gd name="connsiteY16-70" fmla="*/ 0 h 10251"/>
              <a:gd name="connsiteX17-71" fmla="*/ 161 w 10215"/>
              <a:gd name="connsiteY17-72" fmla="*/ 0 h 1025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10215" h="10251">
                <a:moveTo>
                  <a:pt x="161" y="0"/>
                </a:moveTo>
                <a:lnTo>
                  <a:pt x="0" y="146"/>
                </a:lnTo>
                <a:cubicBezTo>
                  <a:pt x="27" y="160"/>
                  <a:pt x="40" y="160"/>
                  <a:pt x="54" y="173"/>
                </a:cubicBezTo>
                <a:cubicBezTo>
                  <a:pt x="94" y="133"/>
                  <a:pt x="135" y="94"/>
                  <a:pt x="175" y="54"/>
                </a:cubicBezTo>
                <a:lnTo>
                  <a:pt x="552" y="54"/>
                </a:lnTo>
                <a:lnTo>
                  <a:pt x="1130" y="626"/>
                </a:lnTo>
                <a:lnTo>
                  <a:pt x="1735" y="626"/>
                </a:lnTo>
                <a:lnTo>
                  <a:pt x="4318" y="3180"/>
                </a:lnTo>
                <a:cubicBezTo>
                  <a:pt x="4313" y="3552"/>
                  <a:pt x="4309" y="3925"/>
                  <a:pt x="4305" y="4298"/>
                </a:cubicBezTo>
                <a:lnTo>
                  <a:pt x="6537" y="6493"/>
                </a:lnTo>
                <a:cubicBezTo>
                  <a:pt x="7691" y="7662"/>
                  <a:pt x="11100" y="11220"/>
                  <a:pt x="10000" y="10000"/>
                </a:cubicBezTo>
                <a:cubicBezTo>
                  <a:pt x="8654" y="8506"/>
                  <a:pt x="7532" y="7434"/>
                  <a:pt x="6591" y="6479"/>
                </a:cubicBezTo>
                <a:cubicBezTo>
                  <a:pt x="5651" y="5524"/>
                  <a:pt x="5102" y="5006"/>
                  <a:pt x="4358" y="4270"/>
                </a:cubicBezTo>
                <a:cubicBezTo>
                  <a:pt x="4363" y="3898"/>
                  <a:pt x="4367" y="3526"/>
                  <a:pt x="4372" y="3153"/>
                </a:cubicBezTo>
                <a:lnTo>
                  <a:pt x="1762" y="572"/>
                </a:lnTo>
                <a:lnTo>
                  <a:pt x="1157" y="572"/>
                </a:lnTo>
                <a:lnTo>
                  <a:pt x="579" y="0"/>
                </a:lnTo>
                <a:lnTo>
                  <a:pt x="161" y="0"/>
                </a:lnTo>
              </a:path>
            </a:pathLst>
          </a:custGeom>
          <a:solidFill>
            <a:srgbClr val="00B4EB">
              <a:alpha val="20000"/>
            </a:srgbClr>
          </a:solidFill>
          <a:ln>
            <a:solidFill>
              <a:srgbClr val="00B4EB">
                <a:alpha val="20000"/>
              </a:srgbClr>
            </a:solidFill>
          </a:ln>
        </p:spPr>
        <p:txBody>
          <a:bodyPr vert="horz" wrap="square" lIns="91440" tIns="45720" rIns="91440" bIns="45720" numCol="1" anchor="t" anchorCtr="0" compatLnSpc="1"/>
          <a:lstStyle/>
          <a:p>
            <a:endParaRPr lang="zh-CN" altLang="en-US">
              <a:cs typeface="+mn-ea"/>
              <a:sym typeface="+mn-lt"/>
            </a:endParaRPr>
          </a:p>
        </p:txBody>
      </p:sp>
      <p:sp>
        <p:nvSpPr>
          <p:cNvPr id="163" name="矩形 162"/>
          <p:cNvSpPr/>
          <p:nvPr/>
        </p:nvSpPr>
        <p:spPr>
          <a:xfrm>
            <a:off x="8421961" y="492712"/>
            <a:ext cx="2779484"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4" name="矩形 163"/>
          <p:cNvSpPr/>
          <p:nvPr/>
        </p:nvSpPr>
        <p:spPr>
          <a:xfrm>
            <a:off x="10061435" y="339178"/>
            <a:ext cx="1142186"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5" name="矩形 164"/>
          <p:cNvSpPr/>
          <p:nvPr/>
        </p:nvSpPr>
        <p:spPr>
          <a:xfrm>
            <a:off x="9433579" y="184519"/>
            <a:ext cx="1770042"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66" name="Picture 10"/>
          <p:cNvPicPr>
            <a:picLocks noChangeAspect="1"/>
          </p:cNvPicPr>
          <p:nvPr/>
        </p:nvPicPr>
        <p:blipFill>
          <a:blip r:embed="rId2"/>
          <a:stretch>
            <a:fillRect/>
          </a:stretch>
        </p:blipFill>
        <p:spPr>
          <a:xfrm>
            <a:off x="11334212" y="834240"/>
            <a:ext cx="993380" cy="740122"/>
          </a:xfrm>
          <a:prstGeom prst="rect">
            <a:avLst/>
          </a:prstGeom>
        </p:spPr>
      </p:pic>
      <p:pic>
        <p:nvPicPr>
          <p:cNvPr id="291" name="Picture 10"/>
          <p:cNvPicPr>
            <a:picLocks noChangeAspect="1"/>
          </p:cNvPicPr>
          <p:nvPr/>
        </p:nvPicPr>
        <p:blipFill>
          <a:blip r:embed="rId3">
            <a:grayscl/>
          </a:blip>
          <a:stretch>
            <a:fillRect/>
          </a:stretch>
        </p:blipFill>
        <p:spPr>
          <a:xfrm>
            <a:off x="434261" y="2522486"/>
            <a:ext cx="3287944" cy="3287944"/>
          </a:xfrm>
          <a:prstGeom prst="rect">
            <a:avLst/>
          </a:prstGeom>
        </p:spPr>
      </p:pic>
      <p:pic>
        <p:nvPicPr>
          <p:cNvPr id="168" name="图片 167">
            <a:extLst>
              <a:ext uri="{FF2B5EF4-FFF2-40B4-BE49-F238E27FC236}">
                <a16:creationId xmlns:a16="http://schemas.microsoft.com/office/drawing/2014/main" id="{E5EBD6F7-8443-4A41-9454-9E9724BA452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7916" b="22833"/>
          <a:stretch/>
        </p:blipFill>
        <p:spPr>
          <a:xfrm>
            <a:off x="11288632" y="50272"/>
            <a:ext cx="805852" cy="57333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anim calcmode="lin" valueType="num">
                                      <p:cBhvr>
                                        <p:cTn id="12" dur="500" fill="hold"/>
                                        <p:tgtEl>
                                          <p:spTgt spid="14"/>
                                        </p:tgtEl>
                                        <p:attrNameLst>
                                          <p:attrName>ppt_x</p:attrName>
                                        </p:attrNameLst>
                                      </p:cBhvr>
                                      <p:tavLst>
                                        <p:tav tm="0">
                                          <p:val>
                                            <p:strVal val="#ppt_x"/>
                                          </p:val>
                                        </p:tav>
                                        <p:tav tm="100000">
                                          <p:val>
                                            <p:strVal val="#ppt_x"/>
                                          </p:val>
                                        </p:tav>
                                      </p:tavLst>
                                    </p:anim>
                                    <p:anim calcmode="lin" valueType="num">
                                      <p:cBhvr>
                                        <p:cTn id="13"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377150" y="1805461"/>
            <a:ext cx="3016936" cy="3016934"/>
            <a:chOff x="1008964" y="1741961"/>
            <a:chExt cx="3401622" cy="3401620"/>
          </a:xfrm>
        </p:grpSpPr>
        <p:grpSp>
          <p:nvGrpSpPr>
            <p:cNvPr id="17" name="组合 16"/>
            <p:cNvGrpSpPr/>
            <p:nvPr/>
          </p:nvGrpSpPr>
          <p:grpSpPr>
            <a:xfrm>
              <a:off x="1008964" y="1741961"/>
              <a:ext cx="3401622" cy="3401620"/>
              <a:chOff x="1413324" y="1664562"/>
              <a:chExt cx="1381545" cy="1381544"/>
            </a:xfrm>
          </p:grpSpPr>
          <p:sp>
            <p:nvSpPr>
              <p:cNvPr id="18" name="椭圆 17"/>
              <p:cNvSpPr/>
              <p:nvPr/>
            </p:nvSpPr>
            <p:spPr>
              <a:xfrm>
                <a:off x="1413324" y="1664562"/>
                <a:ext cx="1381545" cy="1381544"/>
              </a:xfrm>
              <a:prstGeom prst="ellipse">
                <a:avLst/>
              </a:prstGeom>
              <a:gradFill flip="none" rotWithShape="1">
                <a:gsLst>
                  <a:gs pos="65000">
                    <a:srgbClr val="01E2BC">
                      <a:alpha val="0"/>
                    </a:srgbClr>
                  </a:gs>
                  <a:gs pos="100000">
                    <a:srgbClr val="01E2B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sp>
            <p:nvSpPr>
              <p:cNvPr id="19" name="椭圆 18"/>
              <p:cNvSpPr/>
              <p:nvPr/>
            </p:nvSpPr>
            <p:spPr>
              <a:xfrm>
                <a:off x="1516201" y="1767441"/>
                <a:ext cx="1175791" cy="1175790"/>
              </a:xfrm>
              <a:prstGeom prst="ellipse">
                <a:avLst/>
              </a:prstGeom>
              <a:noFill/>
              <a:ln>
                <a:solidFill>
                  <a:srgbClr val="2A9995"/>
                </a:solidFill>
              </a:ln>
              <a:effectLst>
                <a:glow rad="38100">
                  <a:srgbClr val="01E2BC">
                    <a:alpha val="1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grpSp>
            <p:nvGrpSpPr>
              <p:cNvPr id="20" name="组合 19"/>
              <p:cNvGrpSpPr/>
              <p:nvPr/>
            </p:nvGrpSpPr>
            <p:grpSpPr>
              <a:xfrm>
                <a:off x="1600082" y="1814734"/>
                <a:ext cx="1008029" cy="1081197"/>
                <a:chOff x="4981968" y="4909761"/>
                <a:chExt cx="561350" cy="602097"/>
              </a:xfrm>
              <a:solidFill>
                <a:schemeClr val="bg1"/>
              </a:solidFill>
              <a:effectLst>
                <a:glow rad="50800">
                  <a:schemeClr val="bg1">
                    <a:alpha val="10000"/>
                  </a:schemeClr>
                </a:glow>
              </a:effectLst>
            </p:grpSpPr>
            <p:sp>
              <p:nvSpPr>
                <p:cNvPr id="24" name="任意多边形 23"/>
                <p:cNvSpPr/>
                <p:nvPr/>
              </p:nvSpPr>
              <p:spPr>
                <a:xfrm>
                  <a:off x="4981968" y="4909761"/>
                  <a:ext cx="561350" cy="194436"/>
                </a:xfrm>
                <a:custGeom>
                  <a:avLst/>
                  <a:gdLst>
                    <a:gd name="connsiteX0" fmla="*/ 280675 w 561350"/>
                    <a:gd name="connsiteY0" fmla="*/ 0 h 194436"/>
                    <a:gd name="connsiteX1" fmla="*/ 558070 w 561350"/>
                    <a:gd name="connsiteY1" fmla="*/ 183869 h 194436"/>
                    <a:gd name="connsiteX2" fmla="*/ 561350 w 561350"/>
                    <a:gd name="connsiteY2" fmla="*/ 194436 h 194436"/>
                    <a:gd name="connsiteX3" fmla="*/ 528660 w 561350"/>
                    <a:gd name="connsiteY3" fmla="*/ 194436 h 194436"/>
                    <a:gd name="connsiteX4" fmla="*/ 504584 w 561350"/>
                    <a:gd name="connsiteY4" fmla="*/ 150079 h 194436"/>
                    <a:gd name="connsiteX5" fmla="*/ 280675 w 561350"/>
                    <a:gd name="connsiteY5" fmla="*/ 31028 h 194436"/>
                    <a:gd name="connsiteX6" fmla="*/ 56766 w 561350"/>
                    <a:gd name="connsiteY6" fmla="*/ 150079 h 194436"/>
                    <a:gd name="connsiteX7" fmla="*/ 32690 w 561350"/>
                    <a:gd name="connsiteY7" fmla="*/ 194436 h 194436"/>
                    <a:gd name="connsiteX8" fmla="*/ 0 w 561350"/>
                    <a:gd name="connsiteY8" fmla="*/ 194436 h 194436"/>
                    <a:gd name="connsiteX9" fmla="*/ 3280 w 561350"/>
                    <a:gd name="connsiteY9" fmla="*/ 183869 h 194436"/>
                    <a:gd name="connsiteX10" fmla="*/ 280675 w 561350"/>
                    <a:gd name="connsiteY10" fmla="*/ 0 h 19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1350" h="194436">
                      <a:moveTo>
                        <a:pt x="280675" y="0"/>
                      </a:moveTo>
                      <a:cubicBezTo>
                        <a:pt x="405375" y="0"/>
                        <a:pt x="512368" y="75817"/>
                        <a:pt x="558070" y="183869"/>
                      </a:cubicBezTo>
                      <a:lnTo>
                        <a:pt x="561350" y="194436"/>
                      </a:lnTo>
                      <a:lnTo>
                        <a:pt x="528660" y="194436"/>
                      </a:lnTo>
                      <a:lnTo>
                        <a:pt x="504584" y="150079"/>
                      </a:lnTo>
                      <a:cubicBezTo>
                        <a:pt x="456059" y="78252"/>
                        <a:pt x="373882" y="31028"/>
                        <a:pt x="280675" y="31028"/>
                      </a:cubicBezTo>
                      <a:cubicBezTo>
                        <a:pt x="187468" y="31028"/>
                        <a:pt x="105292" y="78252"/>
                        <a:pt x="56766" y="150079"/>
                      </a:cubicBezTo>
                      <a:lnTo>
                        <a:pt x="32690" y="194436"/>
                      </a:lnTo>
                      <a:lnTo>
                        <a:pt x="0" y="194436"/>
                      </a:lnTo>
                      <a:lnTo>
                        <a:pt x="3280" y="183869"/>
                      </a:lnTo>
                      <a:cubicBezTo>
                        <a:pt x="48983" y="75817"/>
                        <a:pt x="155975" y="0"/>
                        <a:pt x="28067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sp>
              <p:nvSpPr>
                <p:cNvPr id="26" name="任意多边形 25"/>
                <p:cNvSpPr/>
                <p:nvPr/>
              </p:nvSpPr>
              <p:spPr>
                <a:xfrm>
                  <a:off x="5028091" y="5397417"/>
                  <a:ext cx="132191" cy="92909"/>
                </a:xfrm>
                <a:custGeom>
                  <a:avLst/>
                  <a:gdLst>
                    <a:gd name="connsiteX0" fmla="*/ 0 w 132191"/>
                    <a:gd name="connsiteY0" fmla="*/ 0 h 92909"/>
                    <a:gd name="connsiteX1" fmla="*/ 40042 w 132191"/>
                    <a:gd name="connsiteY1" fmla="*/ 0 h 92909"/>
                    <a:gd name="connsiteX2" fmla="*/ 43618 w 132191"/>
                    <a:gd name="connsiteY2" fmla="*/ 4334 h 92909"/>
                    <a:gd name="connsiteX3" fmla="*/ 129449 w 132191"/>
                    <a:gd name="connsiteY3" fmla="*/ 62202 h 92909"/>
                    <a:gd name="connsiteX4" fmla="*/ 132191 w 132191"/>
                    <a:gd name="connsiteY4" fmla="*/ 63053 h 92909"/>
                    <a:gd name="connsiteX5" fmla="*/ 124191 w 132191"/>
                    <a:gd name="connsiteY5" fmla="*/ 92909 h 92909"/>
                    <a:gd name="connsiteX6" fmla="*/ 117372 w 132191"/>
                    <a:gd name="connsiteY6" fmla="*/ 90792 h 92909"/>
                    <a:gd name="connsiteX7" fmla="*/ 21678 w 132191"/>
                    <a:gd name="connsiteY7" fmla="*/ 26274 h 92909"/>
                    <a:gd name="connsiteX8" fmla="*/ 0 w 132191"/>
                    <a:gd name="connsiteY8" fmla="*/ 0 h 92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191" h="92909">
                      <a:moveTo>
                        <a:pt x="0" y="0"/>
                      </a:moveTo>
                      <a:lnTo>
                        <a:pt x="40042" y="0"/>
                      </a:lnTo>
                      <a:lnTo>
                        <a:pt x="43618" y="4334"/>
                      </a:lnTo>
                      <a:cubicBezTo>
                        <a:pt x="68051" y="28767"/>
                        <a:pt x="97144" y="48539"/>
                        <a:pt x="129449" y="62202"/>
                      </a:cubicBezTo>
                      <a:lnTo>
                        <a:pt x="132191" y="63053"/>
                      </a:lnTo>
                      <a:lnTo>
                        <a:pt x="124191" y="92909"/>
                      </a:lnTo>
                      <a:lnTo>
                        <a:pt x="117372" y="90792"/>
                      </a:lnTo>
                      <a:cubicBezTo>
                        <a:pt x="81354" y="75558"/>
                        <a:pt x="48918" y="53514"/>
                        <a:pt x="21678" y="26274"/>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sp>
              <p:nvSpPr>
                <p:cNvPr id="28" name="任意多边形 27"/>
                <p:cNvSpPr/>
                <p:nvPr/>
              </p:nvSpPr>
              <p:spPr>
                <a:xfrm>
                  <a:off x="5195981" y="5397408"/>
                  <a:ext cx="301221" cy="114450"/>
                </a:xfrm>
                <a:custGeom>
                  <a:avLst/>
                  <a:gdLst>
                    <a:gd name="connsiteX0" fmla="*/ 261179 w 301221"/>
                    <a:gd name="connsiteY0" fmla="*/ 0 h 114450"/>
                    <a:gd name="connsiteX1" fmla="*/ 301221 w 301221"/>
                    <a:gd name="connsiteY1" fmla="*/ 0 h 114450"/>
                    <a:gd name="connsiteX2" fmla="*/ 279543 w 301221"/>
                    <a:gd name="connsiteY2" fmla="*/ 26274 h 114450"/>
                    <a:gd name="connsiteX3" fmla="*/ 66666 w 301221"/>
                    <a:gd name="connsiteY3" fmla="*/ 114450 h 114450"/>
                    <a:gd name="connsiteX4" fmla="*/ 5993 w 301221"/>
                    <a:gd name="connsiteY4" fmla="*/ 108334 h 114450"/>
                    <a:gd name="connsiteX5" fmla="*/ 0 w 301221"/>
                    <a:gd name="connsiteY5" fmla="*/ 106474 h 114450"/>
                    <a:gd name="connsiteX6" fmla="*/ 8000 w 301221"/>
                    <a:gd name="connsiteY6" fmla="*/ 76618 h 114450"/>
                    <a:gd name="connsiteX7" fmla="*/ 12247 w 301221"/>
                    <a:gd name="connsiteY7" fmla="*/ 77936 h 114450"/>
                    <a:gd name="connsiteX8" fmla="*/ 66666 w 301221"/>
                    <a:gd name="connsiteY8" fmla="*/ 83422 h 114450"/>
                    <a:gd name="connsiteX9" fmla="*/ 257603 w 301221"/>
                    <a:gd name="connsiteY9" fmla="*/ 4334 h 114450"/>
                    <a:gd name="connsiteX10" fmla="*/ 261179 w 301221"/>
                    <a:gd name="connsiteY10" fmla="*/ 0 h 11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1221" h="114450">
                      <a:moveTo>
                        <a:pt x="261179" y="0"/>
                      </a:moveTo>
                      <a:lnTo>
                        <a:pt x="301221" y="0"/>
                      </a:lnTo>
                      <a:lnTo>
                        <a:pt x="279543" y="26274"/>
                      </a:lnTo>
                      <a:cubicBezTo>
                        <a:pt x="225063" y="80754"/>
                        <a:pt x="149800" y="114450"/>
                        <a:pt x="66666" y="114450"/>
                      </a:cubicBezTo>
                      <a:cubicBezTo>
                        <a:pt x="45883" y="114450"/>
                        <a:pt x="25592" y="112344"/>
                        <a:pt x="5993" y="108334"/>
                      </a:cubicBezTo>
                      <a:lnTo>
                        <a:pt x="0" y="106474"/>
                      </a:lnTo>
                      <a:lnTo>
                        <a:pt x="8000" y="76618"/>
                      </a:lnTo>
                      <a:lnTo>
                        <a:pt x="12247" y="77936"/>
                      </a:lnTo>
                      <a:cubicBezTo>
                        <a:pt x="29825" y="81533"/>
                        <a:pt x="48025" y="83422"/>
                        <a:pt x="66666" y="83422"/>
                      </a:cubicBezTo>
                      <a:cubicBezTo>
                        <a:pt x="141232" y="83422"/>
                        <a:pt x="208738" y="53199"/>
                        <a:pt x="257603" y="4334"/>
                      </a:cubicBezTo>
                      <a:lnTo>
                        <a:pt x="26117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grpSp>
        </p:grpSp>
        <p:sp>
          <p:nvSpPr>
            <p:cNvPr id="236" name="文本框 235"/>
            <p:cNvSpPr txBox="1"/>
            <p:nvPr/>
          </p:nvSpPr>
          <p:spPr>
            <a:xfrm>
              <a:off x="1617158" y="2870186"/>
              <a:ext cx="2185234" cy="1145169"/>
            </a:xfrm>
            <a:prstGeom prst="rect">
              <a:avLst/>
            </a:prstGeom>
            <a:noFill/>
          </p:spPr>
          <p:txBody>
            <a:bodyPr wrap="square" rtlCol="0">
              <a:spAutoFit/>
            </a:bodyPr>
            <a:lstStyle/>
            <a:p>
              <a:pPr algn="ctr"/>
              <a:r>
                <a:rPr lang="zh-CN" altLang="en-US" sz="6000" b="1" dirty="0">
                  <a:gradFill>
                    <a:gsLst>
                      <a:gs pos="75000">
                        <a:srgbClr val="FEFEFF"/>
                      </a:gs>
                      <a:gs pos="25000">
                        <a:srgbClr val="FDFEFF"/>
                      </a:gs>
                      <a:gs pos="0">
                        <a:schemeClr val="bg1">
                          <a:alpha val="0"/>
                        </a:schemeClr>
                      </a:gs>
                      <a:gs pos="100000">
                        <a:schemeClr val="bg1">
                          <a:alpha val="20000"/>
                        </a:schemeClr>
                      </a:gs>
                    </a:gsLst>
                    <a:lin ang="0" scaled="0"/>
                  </a:gradFill>
                  <a:cs typeface="+mn-ea"/>
                  <a:sym typeface="+mn-lt"/>
                </a:rPr>
                <a:t>目录</a:t>
              </a:r>
              <a:endParaRPr lang="en-US" altLang="zh-CN" sz="6000" b="1" dirty="0">
                <a:gradFill>
                  <a:gsLst>
                    <a:gs pos="75000">
                      <a:srgbClr val="FEFEFF"/>
                    </a:gs>
                    <a:gs pos="25000">
                      <a:srgbClr val="FDFEFF"/>
                    </a:gs>
                    <a:gs pos="0">
                      <a:schemeClr val="bg1">
                        <a:alpha val="0"/>
                      </a:schemeClr>
                    </a:gs>
                    <a:gs pos="100000">
                      <a:schemeClr val="bg1">
                        <a:alpha val="20000"/>
                      </a:schemeClr>
                    </a:gs>
                  </a:gsLst>
                  <a:lin ang="0" scaled="0"/>
                </a:gradFill>
                <a:cs typeface="+mn-ea"/>
                <a:sym typeface="+mn-lt"/>
              </a:endParaRPr>
            </a:p>
          </p:txBody>
        </p:sp>
      </p:grpSp>
      <p:grpSp>
        <p:nvGrpSpPr>
          <p:cNvPr id="2" name="组合 1"/>
          <p:cNvGrpSpPr/>
          <p:nvPr/>
        </p:nvGrpSpPr>
        <p:grpSpPr>
          <a:xfrm>
            <a:off x="6317555" y="2099413"/>
            <a:ext cx="3908598" cy="858624"/>
            <a:chOff x="1991600" y="2901222"/>
            <a:chExt cx="4162499" cy="914400"/>
          </a:xfrm>
        </p:grpSpPr>
        <p:sp>
          <p:nvSpPr>
            <p:cNvPr id="25" name="文本框 24"/>
            <p:cNvSpPr txBox="1"/>
            <p:nvPr/>
          </p:nvSpPr>
          <p:spPr>
            <a:xfrm>
              <a:off x="3161659" y="3108242"/>
              <a:ext cx="2992440" cy="557208"/>
            </a:xfrm>
            <a:prstGeom prst="rect">
              <a:avLst/>
            </a:prstGeom>
            <a:noFill/>
          </p:spPr>
          <p:txBody>
            <a:bodyPr wrap="square" rtlCol="0">
              <a:spAutoFit/>
            </a:bodyPr>
            <a:lstStyle/>
            <a:p>
              <a:pPr lvl="0"/>
              <a:r>
                <a:rPr lang="en-US" altLang="zh-CN" sz="28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Seaborn</a:t>
              </a:r>
            </a:p>
          </p:txBody>
        </p:sp>
        <p:sp>
          <p:nvSpPr>
            <p:cNvPr id="117" name="矩形 116"/>
            <p:cNvSpPr/>
            <p:nvPr/>
          </p:nvSpPr>
          <p:spPr>
            <a:xfrm rot="18900000">
              <a:off x="2077236" y="3001718"/>
              <a:ext cx="743129" cy="736269"/>
            </a:xfrm>
            <a:prstGeom prst="rect">
              <a:avLst/>
            </a:prstGeom>
            <a:noFill/>
            <a:ln w="19050">
              <a:gradFill flip="none" rotWithShape="1">
                <a:gsLst>
                  <a:gs pos="67000">
                    <a:schemeClr val="accent5">
                      <a:lumMod val="40000"/>
                      <a:lumOff val="60000"/>
                    </a:schemeClr>
                  </a:gs>
                  <a:gs pos="0">
                    <a:schemeClr val="accent1">
                      <a:lumMod val="5000"/>
                      <a:lumOff val="95000"/>
                      <a:alpha val="43000"/>
                    </a:schemeClr>
                  </a:gs>
                  <a:gs pos="100000">
                    <a:srgbClr val="128EB7"/>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cs typeface="+mn-ea"/>
                <a:sym typeface="+mn-lt"/>
              </a:endParaRPr>
            </a:p>
          </p:txBody>
        </p:sp>
        <p:sp>
          <p:nvSpPr>
            <p:cNvPr id="119" name="原创设计师QQ69613753    _12"/>
            <p:cNvSpPr/>
            <p:nvPr/>
          </p:nvSpPr>
          <p:spPr>
            <a:xfrm>
              <a:off x="1991600" y="2901222"/>
              <a:ext cx="914400" cy="91440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gradFill>
                    <a:gsLst>
                      <a:gs pos="100000">
                        <a:srgbClr val="00B0F0">
                          <a:alpha val="64000"/>
                        </a:srgbClr>
                      </a:gs>
                      <a:gs pos="0">
                        <a:schemeClr val="bg1"/>
                      </a:gs>
                    </a:gsLst>
                    <a:lin ang="5400000" scaled="0"/>
                  </a:gradFill>
                  <a:cs typeface="+mn-ea"/>
                  <a:sym typeface="+mn-lt"/>
                </a:rPr>
                <a:t>1</a:t>
              </a:r>
              <a:endParaRPr lang="zh-CN" altLang="en-US" sz="4400" b="1" dirty="0">
                <a:gradFill>
                  <a:gsLst>
                    <a:gs pos="100000">
                      <a:srgbClr val="00B0F0">
                        <a:alpha val="64000"/>
                      </a:srgbClr>
                    </a:gs>
                    <a:gs pos="0">
                      <a:schemeClr val="bg1"/>
                    </a:gs>
                  </a:gsLst>
                  <a:lin ang="5400000" scaled="0"/>
                </a:gradFill>
                <a:cs typeface="+mn-ea"/>
                <a:sym typeface="+mn-lt"/>
              </a:endParaRPr>
            </a:p>
          </p:txBody>
        </p:sp>
      </p:grpSp>
      <p:grpSp>
        <p:nvGrpSpPr>
          <p:cNvPr id="4" name="组合 3"/>
          <p:cNvGrpSpPr/>
          <p:nvPr/>
        </p:nvGrpSpPr>
        <p:grpSpPr>
          <a:xfrm>
            <a:off x="6317555" y="3824327"/>
            <a:ext cx="3639246" cy="858624"/>
            <a:chOff x="5173118" y="2883412"/>
            <a:chExt cx="3875651" cy="914400"/>
          </a:xfrm>
        </p:grpSpPr>
        <p:sp>
          <p:nvSpPr>
            <p:cNvPr id="21" name="文本框 20"/>
            <p:cNvSpPr txBox="1"/>
            <p:nvPr/>
          </p:nvSpPr>
          <p:spPr>
            <a:xfrm>
              <a:off x="6353982" y="3066132"/>
              <a:ext cx="2694787" cy="557208"/>
            </a:xfrm>
            <a:prstGeom prst="rect">
              <a:avLst/>
            </a:prstGeom>
            <a:noFill/>
          </p:spPr>
          <p:txBody>
            <a:bodyPr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使用</a:t>
              </a:r>
              <a:r>
                <a:rPr lang="en-US" altLang="zh-CN" sz="28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Seaborn</a:t>
              </a:r>
            </a:p>
          </p:txBody>
        </p:sp>
        <p:sp>
          <p:nvSpPr>
            <p:cNvPr id="27" name="矩形 26"/>
            <p:cNvSpPr/>
            <p:nvPr/>
          </p:nvSpPr>
          <p:spPr>
            <a:xfrm rot="18900000">
              <a:off x="5258754" y="3001719"/>
              <a:ext cx="743129" cy="736269"/>
            </a:xfrm>
            <a:prstGeom prst="rect">
              <a:avLst/>
            </a:prstGeom>
            <a:noFill/>
            <a:ln w="19050">
              <a:gradFill flip="none" rotWithShape="1">
                <a:gsLst>
                  <a:gs pos="67000">
                    <a:schemeClr val="accent5">
                      <a:lumMod val="40000"/>
                      <a:lumOff val="60000"/>
                    </a:schemeClr>
                  </a:gs>
                  <a:gs pos="0">
                    <a:schemeClr val="accent1">
                      <a:lumMod val="5000"/>
                      <a:lumOff val="95000"/>
                      <a:alpha val="43000"/>
                    </a:schemeClr>
                  </a:gs>
                  <a:gs pos="100000">
                    <a:srgbClr val="128EB7"/>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cs typeface="+mn-ea"/>
                <a:sym typeface="+mn-lt"/>
              </a:endParaRPr>
            </a:p>
          </p:txBody>
        </p:sp>
        <p:sp>
          <p:nvSpPr>
            <p:cNvPr id="120" name="原创设计师QQ69613753    _12"/>
            <p:cNvSpPr/>
            <p:nvPr/>
          </p:nvSpPr>
          <p:spPr>
            <a:xfrm>
              <a:off x="5173118" y="2883412"/>
              <a:ext cx="914400" cy="91440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gradFill>
                    <a:gsLst>
                      <a:gs pos="100000">
                        <a:srgbClr val="00B0F0">
                          <a:alpha val="64000"/>
                        </a:srgbClr>
                      </a:gs>
                      <a:gs pos="0">
                        <a:schemeClr val="bg1"/>
                      </a:gs>
                    </a:gsLst>
                    <a:lin ang="5400000" scaled="0"/>
                  </a:gradFill>
                  <a:cs typeface="+mn-ea"/>
                  <a:sym typeface="+mn-lt"/>
                </a:rPr>
                <a:t>2</a:t>
              </a:r>
              <a:endParaRPr lang="zh-CN" altLang="en-US" sz="4400" b="1" dirty="0">
                <a:gradFill>
                  <a:gsLst>
                    <a:gs pos="100000">
                      <a:srgbClr val="00B0F0">
                        <a:alpha val="64000"/>
                      </a:srgbClr>
                    </a:gs>
                    <a:gs pos="0">
                      <a:schemeClr val="bg1"/>
                    </a:gs>
                  </a:gsLst>
                  <a:lin ang="5400000" scaled="0"/>
                </a:gradFill>
                <a:cs typeface="+mn-ea"/>
                <a:sym typeface="+mn-lt"/>
              </a:endParaRPr>
            </a:p>
          </p:txBody>
        </p:sp>
      </p:grpSp>
      <p:sp>
        <p:nvSpPr>
          <p:cNvPr id="3" name="矩形 2"/>
          <p:cNvSpPr/>
          <p:nvPr/>
        </p:nvSpPr>
        <p:spPr>
          <a:xfrm>
            <a:off x="199001" y="220337"/>
            <a:ext cx="11799065" cy="6444868"/>
          </a:xfrm>
          <a:prstGeom prst="rect">
            <a:avLst/>
          </a:prstGeom>
          <a:noFill/>
          <a:ln w="41275" cmpd="thinThick">
            <a:gradFill>
              <a:gsLst>
                <a:gs pos="0">
                  <a:schemeClr val="accent1">
                    <a:lumMod val="0"/>
                    <a:lumOff val="100000"/>
                  </a:schemeClr>
                </a:gs>
                <a:gs pos="74000">
                  <a:schemeClr val="accent5">
                    <a:lumMod val="60000"/>
                    <a:lumOff val="40000"/>
                  </a:schemeClr>
                </a:gs>
                <a:gs pos="83000">
                  <a:srgbClr val="00B0F0"/>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Effect>
                      <a14:brightnessContrast brigh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9" name="图片 28"/>
          <p:cNvPicPr>
            <a:picLocks noChangeAspect="1"/>
          </p:cNvPicPr>
          <p:nvPr/>
        </p:nvPicPr>
        <p:blipFill>
          <a:blip r:embed="rId4"/>
          <a:srcRect l="30226" t="54124"/>
          <a:stretch>
            <a:fillRect/>
          </a:stretch>
        </p:blipFill>
        <p:spPr>
          <a:xfrm>
            <a:off x="0" y="0"/>
            <a:ext cx="1305921" cy="858638"/>
          </a:xfrm>
          <a:custGeom>
            <a:avLst/>
            <a:gdLst>
              <a:gd name="connsiteX0" fmla="*/ 0 w 1305921"/>
              <a:gd name="connsiteY0" fmla="*/ 0 h 858638"/>
              <a:gd name="connsiteX1" fmla="*/ 1305921 w 1305921"/>
              <a:gd name="connsiteY1" fmla="*/ 0 h 858638"/>
              <a:gd name="connsiteX2" fmla="*/ 1305921 w 1305921"/>
              <a:gd name="connsiteY2" fmla="*/ 858638 h 858638"/>
              <a:gd name="connsiteX3" fmla="*/ 0 w 1305921"/>
              <a:gd name="connsiteY3" fmla="*/ 858638 h 858638"/>
            </a:gdLst>
            <a:ahLst/>
            <a:cxnLst>
              <a:cxn ang="0">
                <a:pos x="connsiteX0" y="connsiteY0"/>
              </a:cxn>
              <a:cxn ang="0">
                <a:pos x="connsiteX1" y="connsiteY1"/>
              </a:cxn>
              <a:cxn ang="0">
                <a:pos x="connsiteX2" y="connsiteY2"/>
              </a:cxn>
              <a:cxn ang="0">
                <a:pos x="connsiteX3" y="connsiteY3"/>
              </a:cxn>
            </a:cxnLst>
            <a:rect l="l" t="t" r="r" b="b"/>
            <a:pathLst>
              <a:path w="1305921" h="858638">
                <a:moveTo>
                  <a:pt x="0" y="0"/>
                </a:moveTo>
                <a:lnTo>
                  <a:pt x="1305921" y="0"/>
                </a:lnTo>
                <a:lnTo>
                  <a:pt x="1305921" y="858638"/>
                </a:lnTo>
                <a:lnTo>
                  <a:pt x="0" y="858638"/>
                </a:lnTo>
                <a:close/>
              </a:path>
            </a:pathLst>
          </a:custGeom>
        </p:spPr>
      </p:pic>
      <p:pic>
        <p:nvPicPr>
          <p:cNvPr id="30" name="图片 29"/>
          <p:cNvPicPr>
            <a:picLocks noChangeAspect="1"/>
          </p:cNvPicPr>
          <p:nvPr/>
        </p:nvPicPr>
        <p:blipFill>
          <a:blip r:embed="rId5"/>
          <a:srcRect t="62945"/>
          <a:stretch>
            <a:fillRect/>
          </a:stretch>
        </p:blipFill>
        <p:spPr>
          <a:xfrm>
            <a:off x="5120000" y="0"/>
            <a:ext cx="2322777" cy="862954"/>
          </a:xfrm>
          <a:custGeom>
            <a:avLst/>
            <a:gdLst>
              <a:gd name="connsiteX0" fmla="*/ 0 w 2322777"/>
              <a:gd name="connsiteY0" fmla="*/ 0 h 862954"/>
              <a:gd name="connsiteX1" fmla="*/ 2322777 w 2322777"/>
              <a:gd name="connsiteY1" fmla="*/ 0 h 862954"/>
              <a:gd name="connsiteX2" fmla="*/ 2322777 w 2322777"/>
              <a:gd name="connsiteY2" fmla="*/ 862954 h 862954"/>
              <a:gd name="connsiteX3" fmla="*/ 0 w 2322777"/>
              <a:gd name="connsiteY3" fmla="*/ 862954 h 862954"/>
            </a:gdLst>
            <a:ahLst/>
            <a:cxnLst>
              <a:cxn ang="0">
                <a:pos x="connsiteX0" y="connsiteY0"/>
              </a:cxn>
              <a:cxn ang="0">
                <a:pos x="connsiteX1" y="connsiteY1"/>
              </a:cxn>
              <a:cxn ang="0">
                <a:pos x="connsiteX2" y="connsiteY2"/>
              </a:cxn>
              <a:cxn ang="0">
                <a:pos x="connsiteX3" y="connsiteY3"/>
              </a:cxn>
            </a:cxnLst>
            <a:rect l="l" t="t" r="r" b="b"/>
            <a:pathLst>
              <a:path w="2322777" h="862954">
                <a:moveTo>
                  <a:pt x="0" y="0"/>
                </a:moveTo>
                <a:lnTo>
                  <a:pt x="2322777" y="0"/>
                </a:lnTo>
                <a:lnTo>
                  <a:pt x="2322777" y="862954"/>
                </a:lnTo>
                <a:lnTo>
                  <a:pt x="0" y="862954"/>
                </a:lnTo>
                <a:close/>
              </a:path>
            </a:pathLst>
          </a:custGeom>
        </p:spPr>
      </p:pic>
      <p:sp>
        <p:nvSpPr>
          <p:cNvPr id="31" name="矩形 30"/>
          <p:cNvSpPr/>
          <p:nvPr/>
        </p:nvSpPr>
        <p:spPr>
          <a:xfrm>
            <a:off x="0" y="0"/>
            <a:ext cx="12192000" cy="6858000"/>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17" name="组合 16"/>
          <p:cNvGrpSpPr/>
          <p:nvPr/>
        </p:nvGrpSpPr>
        <p:grpSpPr>
          <a:xfrm>
            <a:off x="1737553" y="1725125"/>
            <a:ext cx="2849835" cy="2849833"/>
            <a:chOff x="1413324" y="1664562"/>
            <a:chExt cx="1381545" cy="1381544"/>
          </a:xfrm>
        </p:grpSpPr>
        <p:sp>
          <p:nvSpPr>
            <p:cNvPr id="18" name="椭圆 17"/>
            <p:cNvSpPr/>
            <p:nvPr/>
          </p:nvSpPr>
          <p:spPr>
            <a:xfrm>
              <a:off x="1413324" y="1664562"/>
              <a:ext cx="1381545" cy="1381544"/>
            </a:xfrm>
            <a:prstGeom prst="ellipse">
              <a:avLst/>
            </a:prstGeom>
            <a:gradFill flip="none" rotWithShape="1">
              <a:gsLst>
                <a:gs pos="65000">
                  <a:srgbClr val="01E2BC">
                    <a:alpha val="0"/>
                  </a:srgbClr>
                </a:gs>
                <a:gs pos="100000">
                  <a:srgbClr val="01E2B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sp>
          <p:nvSpPr>
            <p:cNvPr id="19" name="椭圆 18"/>
            <p:cNvSpPr/>
            <p:nvPr/>
          </p:nvSpPr>
          <p:spPr>
            <a:xfrm>
              <a:off x="1516201" y="1767441"/>
              <a:ext cx="1175791" cy="1175790"/>
            </a:xfrm>
            <a:prstGeom prst="ellipse">
              <a:avLst/>
            </a:prstGeom>
            <a:noFill/>
            <a:ln>
              <a:solidFill>
                <a:srgbClr val="2A9995"/>
              </a:solidFill>
            </a:ln>
            <a:effectLst>
              <a:glow rad="38100">
                <a:srgbClr val="01E2BC">
                  <a:alpha val="1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grpSp>
          <p:nvGrpSpPr>
            <p:cNvPr id="20" name="组合 19"/>
            <p:cNvGrpSpPr/>
            <p:nvPr/>
          </p:nvGrpSpPr>
          <p:grpSpPr>
            <a:xfrm>
              <a:off x="1600082" y="1814734"/>
              <a:ext cx="1008029" cy="1081197"/>
              <a:chOff x="4981968" y="4909761"/>
              <a:chExt cx="561350" cy="602097"/>
            </a:xfrm>
            <a:solidFill>
              <a:schemeClr val="bg1"/>
            </a:solidFill>
            <a:effectLst>
              <a:glow rad="50800">
                <a:schemeClr val="bg1">
                  <a:alpha val="10000"/>
                </a:schemeClr>
              </a:glow>
            </a:effectLst>
          </p:grpSpPr>
          <p:sp>
            <p:nvSpPr>
              <p:cNvPr id="22" name="任意多边形 21"/>
              <p:cNvSpPr/>
              <p:nvPr/>
            </p:nvSpPr>
            <p:spPr>
              <a:xfrm>
                <a:off x="4981968" y="4909761"/>
                <a:ext cx="561350" cy="194436"/>
              </a:xfrm>
              <a:custGeom>
                <a:avLst/>
                <a:gdLst>
                  <a:gd name="connsiteX0" fmla="*/ 280675 w 561350"/>
                  <a:gd name="connsiteY0" fmla="*/ 0 h 194436"/>
                  <a:gd name="connsiteX1" fmla="*/ 558070 w 561350"/>
                  <a:gd name="connsiteY1" fmla="*/ 183869 h 194436"/>
                  <a:gd name="connsiteX2" fmla="*/ 561350 w 561350"/>
                  <a:gd name="connsiteY2" fmla="*/ 194436 h 194436"/>
                  <a:gd name="connsiteX3" fmla="*/ 528660 w 561350"/>
                  <a:gd name="connsiteY3" fmla="*/ 194436 h 194436"/>
                  <a:gd name="connsiteX4" fmla="*/ 504584 w 561350"/>
                  <a:gd name="connsiteY4" fmla="*/ 150079 h 194436"/>
                  <a:gd name="connsiteX5" fmla="*/ 280675 w 561350"/>
                  <a:gd name="connsiteY5" fmla="*/ 31028 h 194436"/>
                  <a:gd name="connsiteX6" fmla="*/ 56766 w 561350"/>
                  <a:gd name="connsiteY6" fmla="*/ 150079 h 194436"/>
                  <a:gd name="connsiteX7" fmla="*/ 32690 w 561350"/>
                  <a:gd name="connsiteY7" fmla="*/ 194436 h 194436"/>
                  <a:gd name="connsiteX8" fmla="*/ 0 w 561350"/>
                  <a:gd name="connsiteY8" fmla="*/ 194436 h 194436"/>
                  <a:gd name="connsiteX9" fmla="*/ 3280 w 561350"/>
                  <a:gd name="connsiteY9" fmla="*/ 183869 h 194436"/>
                  <a:gd name="connsiteX10" fmla="*/ 280675 w 561350"/>
                  <a:gd name="connsiteY10" fmla="*/ 0 h 19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1350" h="194436">
                    <a:moveTo>
                      <a:pt x="280675" y="0"/>
                    </a:moveTo>
                    <a:cubicBezTo>
                      <a:pt x="405375" y="0"/>
                      <a:pt x="512368" y="75817"/>
                      <a:pt x="558070" y="183869"/>
                    </a:cubicBezTo>
                    <a:lnTo>
                      <a:pt x="561350" y="194436"/>
                    </a:lnTo>
                    <a:lnTo>
                      <a:pt x="528660" y="194436"/>
                    </a:lnTo>
                    <a:lnTo>
                      <a:pt x="504584" y="150079"/>
                    </a:lnTo>
                    <a:cubicBezTo>
                      <a:pt x="456059" y="78252"/>
                      <a:pt x="373882" y="31028"/>
                      <a:pt x="280675" y="31028"/>
                    </a:cubicBezTo>
                    <a:cubicBezTo>
                      <a:pt x="187468" y="31028"/>
                      <a:pt x="105292" y="78252"/>
                      <a:pt x="56766" y="150079"/>
                    </a:cubicBezTo>
                    <a:lnTo>
                      <a:pt x="32690" y="194436"/>
                    </a:lnTo>
                    <a:lnTo>
                      <a:pt x="0" y="194436"/>
                    </a:lnTo>
                    <a:lnTo>
                      <a:pt x="3280" y="183869"/>
                    </a:lnTo>
                    <a:cubicBezTo>
                      <a:pt x="48983" y="75817"/>
                      <a:pt x="155975" y="0"/>
                      <a:pt x="28067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sp>
            <p:nvSpPr>
              <p:cNvPr id="23" name="任意多边形 22"/>
              <p:cNvSpPr/>
              <p:nvPr/>
            </p:nvSpPr>
            <p:spPr>
              <a:xfrm>
                <a:off x="5028091" y="5397417"/>
                <a:ext cx="132191" cy="92909"/>
              </a:xfrm>
              <a:custGeom>
                <a:avLst/>
                <a:gdLst>
                  <a:gd name="connsiteX0" fmla="*/ 0 w 132191"/>
                  <a:gd name="connsiteY0" fmla="*/ 0 h 92909"/>
                  <a:gd name="connsiteX1" fmla="*/ 40042 w 132191"/>
                  <a:gd name="connsiteY1" fmla="*/ 0 h 92909"/>
                  <a:gd name="connsiteX2" fmla="*/ 43618 w 132191"/>
                  <a:gd name="connsiteY2" fmla="*/ 4334 h 92909"/>
                  <a:gd name="connsiteX3" fmla="*/ 129449 w 132191"/>
                  <a:gd name="connsiteY3" fmla="*/ 62202 h 92909"/>
                  <a:gd name="connsiteX4" fmla="*/ 132191 w 132191"/>
                  <a:gd name="connsiteY4" fmla="*/ 63053 h 92909"/>
                  <a:gd name="connsiteX5" fmla="*/ 124191 w 132191"/>
                  <a:gd name="connsiteY5" fmla="*/ 92909 h 92909"/>
                  <a:gd name="connsiteX6" fmla="*/ 117372 w 132191"/>
                  <a:gd name="connsiteY6" fmla="*/ 90792 h 92909"/>
                  <a:gd name="connsiteX7" fmla="*/ 21678 w 132191"/>
                  <a:gd name="connsiteY7" fmla="*/ 26274 h 92909"/>
                  <a:gd name="connsiteX8" fmla="*/ 0 w 132191"/>
                  <a:gd name="connsiteY8" fmla="*/ 0 h 92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191" h="92909">
                    <a:moveTo>
                      <a:pt x="0" y="0"/>
                    </a:moveTo>
                    <a:lnTo>
                      <a:pt x="40042" y="0"/>
                    </a:lnTo>
                    <a:lnTo>
                      <a:pt x="43618" y="4334"/>
                    </a:lnTo>
                    <a:cubicBezTo>
                      <a:pt x="68051" y="28767"/>
                      <a:pt x="97144" y="48539"/>
                      <a:pt x="129449" y="62202"/>
                    </a:cubicBezTo>
                    <a:lnTo>
                      <a:pt x="132191" y="63053"/>
                    </a:lnTo>
                    <a:lnTo>
                      <a:pt x="124191" y="92909"/>
                    </a:lnTo>
                    <a:lnTo>
                      <a:pt x="117372" y="90792"/>
                    </a:lnTo>
                    <a:cubicBezTo>
                      <a:pt x="81354" y="75558"/>
                      <a:pt x="48918" y="53514"/>
                      <a:pt x="21678" y="26274"/>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sp>
            <p:nvSpPr>
              <p:cNvPr id="24" name="任意多边形 23"/>
              <p:cNvSpPr/>
              <p:nvPr/>
            </p:nvSpPr>
            <p:spPr>
              <a:xfrm>
                <a:off x="5195981" y="5397408"/>
                <a:ext cx="301221" cy="114450"/>
              </a:xfrm>
              <a:custGeom>
                <a:avLst/>
                <a:gdLst>
                  <a:gd name="connsiteX0" fmla="*/ 261179 w 301221"/>
                  <a:gd name="connsiteY0" fmla="*/ 0 h 114450"/>
                  <a:gd name="connsiteX1" fmla="*/ 301221 w 301221"/>
                  <a:gd name="connsiteY1" fmla="*/ 0 h 114450"/>
                  <a:gd name="connsiteX2" fmla="*/ 279543 w 301221"/>
                  <a:gd name="connsiteY2" fmla="*/ 26274 h 114450"/>
                  <a:gd name="connsiteX3" fmla="*/ 66666 w 301221"/>
                  <a:gd name="connsiteY3" fmla="*/ 114450 h 114450"/>
                  <a:gd name="connsiteX4" fmla="*/ 5993 w 301221"/>
                  <a:gd name="connsiteY4" fmla="*/ 108334 h 114450"/>
                  <a:gd name="connsiteX5" fmla="*/ 0 w 301221"/>
                  <a:gd name="connsiteY5" fmla="*/ 106474 h 114450"/>
                  <a:gd name="connsiteX6" fmla="*/ 8000 w 301221"/>
                  <a:gd name="connsiteY6" fmla="*/ 76618 h 114450"/>
                  <a:gd name="connsiteX7" fmla="*/ 12247 w 301221"/>
                  <a:gd name="connsiteY7" fmla="*/ 77936 h 114450"/>
                  <a:gd name="connsiteX8" fmla="*/ 66666 w 301221"/>
                  <a:gd name="connsiteY8" fmla="*/ 83422 h 114450"/>
                  <a:gd name="connsiteX9" fmla="*/ 257603 w 301221"/>
                  <a:gd name="connsiteY9" fmla="*/ 4334 h 114450"/>
                  <a:gd name="connsiteX10" fmla="*/ 261179 w 301221"/>
                  <a:gd name="connsiteY10" fmla="*/ 0 h 11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1221" h="114450">
                    <a:moveTo>
                      <a:pt x="261179" y="0"/>
                    </a:moveTo>
                    <a:lnTo>
                      <a:pt x="301221" y="0"/>
                    </a:lnTo>
                    <a:lnTo>
                      <a:pt x="279543" y="26274"/>
                    </a:lnTo>
                    <a:cubicBezTo>
                      <a:pt x="225063" y="80754"/>
                      <a:pt x="149800" y="114450"/>
                      <a:pt x="66666" y="114450"/>
                    </a:cubicBezTo>
                    <a:cubicBezTo>
                      <a:pt x="45883" y="114450"/>
                      <a:pt x="25592" y="112344"/>
                      <a:pt x="5993" y="108334"/>
                    </a:cubicBezTo>
                    <a:lnTo>
                      <a:pt x="0" y="106474"/>
                    </a:lnTo>
                    <a:lnTo>
                      <a:pt x="8000" y="76618"/>
                    </a:lnTo>
                    <a:lnTo>
                      <a:pt x="12247" y="77936"/>
                    </a:lnTo>
                    <a:cubicBezTo>
                      <a:pt x="29825" y="81533"/>
                      <a:pt x="48025" y="83422"/>
                      <a:pt x="66666" y="83422"/>
                    </a:cubicBezTo>
                    <a:cubicBezTo>
                      <a:pt x="141232" y="83422"/>
                      <a:pt x="208738" y="53199"/>
                      <a:pt x="257603" y="4334"/>
                    </a:cubicBezTo>
                    <a:lnTo>
                      <a:pt x="26117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grpSp>
        <p:sp>
          <p:nvSpPr>
            <p:cNvPr id="21" name="文本框 20"/>
            <p:cNvSpPr txBox="1"/>
            <p:nvPr/>
          </p:nvSpPr>
          <p:spPr>
            <a:xfrm>
              <a:off x="1797413" y="2036010"/>
              <a:ext cx="642821" cy="641578"/>
            </a:xfrm>
            <a:prstGeom prst="rect">
              <a:avLst/>
            </a:prstGeom>
            <a:noFill/>
          </p:spPr>
          <p:txBody>
            <a:bodyPr wrap="none" rtlCol="0">
              <a:spAutoFit/>
            </a:bodyPr>
            <a:lstStyle/>
            <a:p>
              <a:r>
                <a:rPr lang="en-US" altLang="zh-CN" sz="8000" b="1" dirty="0">
                  <a:solidFill>
                    <a:schemeClr val="bg1"/>
                  </a:solidFill>
                  <a:cs typeface="+mn-ea"/>
                  <a:sym typeface="+mn-lt"/>
                </a:rPr>
                <a:t>01</a:t>
              </a:r>
              <a:endParaRPr lang="zh-CN" altLang="en-US" sz="8000" b="1" dirty="0">
                <a:solidFill>
                  <a:srgbClr val="01E2BC"/>
                </a:solidFill>
                <a:cs typeface="+mn-ea"/>
                <a:sym typeface="+mn-lt"/>
              </a:endParaRPr>
            </a:p>
          </p:txBody>
        </p:sp>
      </p:grpSp>
      <p:sp>
        <p:nvSpPr>
          <p:cNvPr id="25" name="Rectangle 3"/>
          <p:cNvSpPr txBox="1">
            <a:spLocks noChangeArrowheads="1"/>
          </p:cNvSpPr>
          <p:nvPr/>
        </p:nvSpPr>
        <p:spPr bwMode="auto">
          <a:xfrm>
            <a:off x="4128056" y="2621275"/>
            <a:ext cx="6629442" cy="2308324"/>
          </a:xfrm>
          <a:prstGeom prst="rect">
            <a:avLst/>
          </a:prstGeom>
          <a:noFill/>
        </p:spPr>
        <p:txBody>
          <a:bodyPr wrap="square" rtlCol="0">
            <a:spAutoFit/>
          </a:bodyPr>
          <a:lstStyle>
            <a:defPPr>
              <a:defRPr lang="zh-CN"/>
            </a:defPPr>
            <a:lvl1pPr marL="342900" indent="-342900">
              <a:buFont typeface="Wingdings" panose="05000000000000000000" pitchFamily="2" charset="2"/>
              <a:buChar char="Ø"/>
              <a:defRPr sz="2400">
                <a:gradFill>
                  <a:gsLst>
                    <a:gs pos="0">
                      <a:schemeClr val="bg1"/>
                    </a:gs>
                    <a:gs pos="100000">
                      <a:srgbClr val="2A9995"/>
                    </a:gs>
                  </a:gsLst>
                  <a:lin ang="5400000" scaled="1"/>
                </a:gradFill>
                <a:effectLst>
                  <a:glow rad="88900">
                    <a:srgbClr val="073780">
                      <a:alpha val="58000"/>
                    </a:srgbClr>
                  </a:glow>
                </a:effectLst>
                <a:latin typeface="经典综艺体简" panose="02010609000101010101" pitchFamily="49" charset="-122"/>
                <a:ea typeface="经典综艺体简" panose="02010609000101010101" pitchFamily="49" charset="-122"/>
                <a:cs typeface="经典综艺体简" panose="02010609000101010101" pitchFamily="49" charset="-122"/>
              </a:defRPr>
            </a:lvl1pPr>
          </a:lstStyle>
          <a:p>
            <a:pPr marL="0" lvl="0" indent="0" algn="ctr">
              <a:buNone/>
            </a:pPr>
            <a:r>
              <a:rPr lang="en-US" altLang="zh-CN" sz="7200" b="1" dirty="0">
                <a:latin typeface="+mn-lt"/>
                <a:ea typeface="+mn-ea"/>
                <a:cs typeface="+mn-ea"/>
                <a:sym typeface="Arial" panose="020B0604020202020204" pitchFamily="34" charset="0"/>
              </a:rPr>
              <a:t>Seaborn</a:t>
            </a:r>
          </a:p>
          <a:p>
            <a:pPr marL="0" indent="0" algn="ctr">
              <a:buNone/>
            </a:pPr>
            <a:endParaRPr lang="en-US" altLang="zh-CN" sz="7200" b="1" dirty="0">
              <a:latin typeface="+mn-lt"/>
              <a:ea typeface="+mn-ea"/>
              <a:cs typeface="+mn-ea"/>
              <a:sym typeface="Arial" panose="020B0604020202020204" pitchFamily="34" charset="0"/>
            </a:endParaRPr>
          </a:p>
        </p:txBody>
      </p:sp>
      <p:cxnSp>
        <p:nvCxnSpPr>
          <p:cNvPr id="26" name="Straight Connector 4"/>
          <p:cNvCxnSpPr/>
          <p:nvPr/>
        </p:nvCxnSpPr>
        <p:spPr>
          <a:xfrm>
            <a:off x="4587388" y="4009845"/>
            <a:ext cx="6056389" cy="0"/>
          </a:xfrm>
          <a:prstGeom prst="line">
            <a:avLst/>
          </a:prstGeom>
          <a:ln w="3175">
            <a:gradFill>
              <a:gsLst>
                <a:gs pos="0">
                  <a:schemeClr val="accent1">
                    <a:lumMod val="5000"/>
                    <a:lumOff val="95000"/>
                  </a:schemeClr>
                </a:gs>
                <a:gs pos="74000">
                  <a:schemeClr val="accent1">
                    <a:lumMod val="45000"/>
                    <a:lumOff val="55000"/>
                  </a:schemeClr>
                </a:gs>
                <a:gs pos="83000">
                  <a:srgbClr val="163A46"/>
                </a:gs>
                <a:gs pos="100000">
                  <a:schemeClr val="accent1">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pic>
        <p:nvPicPr>
          <p:cNvPr id="16" name="图片 15">
            <a:extLst>
              <a:ext uri="{FF2B5EF4-FFF2-40B4-BE49-F238E27FC236}">
                <a16:creationId xmlns:a16="http://schemas.microsoft.com/office/drawing/2014/main" id="{0172F232-689C-4BA2-B576-DD74B58440B6}"/>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r="6292" b="27165"/>
          <a:stretch/>
        </p:blipFill>
        <p:spPr>
          <a:xfrm>
            <a:off x="10960768" y="279048"/>
            <a:ext cx="878305" cy="579590"/>
          </a:xfrm>
          <a:prstGeom prst="rect">
            <a:avLst/>
          </a:prstGeom>
          <a:noFill/>
          <a:ln>
            <a:noFill/>
          </a:ln>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fltVal val="0"/>
                                          </p:val>
                                        </p:tav>
                                        <p:tav tm="100000">
                                          <p:val>
                                            <p:strVal val="#ppt_w"/>
                                          </p:val>
                                        </p:tav>
                                      </p:tavLst>
                                    </p:anim>
                                    <p:anim calcmode="lin" valueType="num">
                                      <p:cBhvr>
                                        <p:cTn id="8" dur="1000" fill="hold"/>
                                        <p:tgtEl>
                                          <p:spTgt spid="17"/>
                                        </p:tgtEl>
                                        <p:attrNameLst>
                                          <p:attrName>ppt_h</p:attrName>
                                        </p:attrNameLst>
                                      </p:cBhvr>
                                      <p:tavLst>
                                        <p:tav tm="0">
                                          <p:val>
                                            <p:fltVal val="0"/>
                                          </p:val>
                                        </p:tav>
                                        <p:tav tm="100000">
                                          <p:val>
                                            <p:strVal val="#ppt_h"/>
                                          </p:val>
                                        </p:tav>
                                      </p:tavLst>
                                    </p:anim>
                                    <p:anim calcmode="lin" valueType="num">
                                      <p:cBhvr>
                                        <p:cTn id="9" dur="1000" fill="hold"/>
                                        <p:tgtEl>
                                          <p:spTgt spid="17"/>
                                        </p:tgtEl>
                                        <p:attrNameLst>
                                          <p:attrName>style.rotation</p:attrName>
                                        </p:attrNameLst>
                                      </p:cBhvr>
                                      <p:tavLst>
                                        <p:tav tm="0">
                                          <p:val>
                                            <p:fltVal val="90"/>
                                          </p:val>
                                        </p:tav>
                                        <p:tav tm="100000">
                                          <p:val>
                                            <p:fltVal val="0"/>
                                          </p:val>
                                        </p:tav>
                                      </p:tavLst>
                                    </p:anim>
                                    <p:animEffect transition="in" filter="fade">
                                      <p:cBhvr>
                                        <p:cTn id="10" dur="1000"/>
                                        <p:tgtEl>
                                          <p:spTgt spid="17"/>
                                        </p:tgtEl>
                                      </p:cBhvr>
                                    </p:animEffect>
                                  </p:childTnLst>
                                </p:cTn>
                              </p:par>
                            </p:childTnLst>
                          </p:cTn>
                        </p:par>
                        <p:par>
                          <p:cTn id="11" fill="hold">
                            <p:stCondLst>
                              <p:cond delay="1000"/>
                            </p:stCondLst>
                            <p:childTnLst>
                              <p:par>
                                <p:cTn id="12" presetID="12" presetClass="entr" presetSubtype="1" fill="hold" grpId="0" nodeType="afterEffect">
                                  <p:stCondLst>
                                    <p:cond delay="0"/>
                                  </p:stCondLst>
                                  <p:iterate type="lt">
                                    <p:tmPct val="10000"/>
                                  </p:iterate>
                                  <p:childTnLst>
                                    <p:set>
                                      <p:cBhvr>
                                        <p:cTn id="13" dur="1" fill="hold">
                                          <p:stCondLst>
                                            <p:cond delay="0"/>
                                          </p:stCondLst>
                                        </p:cTn>
                                        <p:tgtEl>
                                          <p:spTgt spid="25"/>
                                        </p:tgtEl>
                                        <p:attrNameLst>
                                          <p:attrName>style.visibility</p:attrName>
                                        </p:attrNameLst>
                                      </p:cBhvr>
                                      <p:to>
                                        <p:strVal val="visible"/>
                                      </p:to>
                                    </p:set>
                                    <p:anim calcmode="lin" valueType="num">
                                      <p:cBhvr additive="base">
                                        <p:cTn id="14" dur="500"/>
                                        <p:tgtEl>
                                          <p:spTgt spid="25"/>
                                        </p:tgtEl>
                                        <p:attrNameLst>
                                          <p:attrName>ppt_y</p:attrName>
                                        </p:attrNameLst>
                                      </p:cBhvr>
                                      <p:tavLst>
                                        <p:tav tm="0">
                                          <p:val>
                                            <p:strVal val="#ppt_y-#ppt_h*1.125000"/>
                                          </p:val>
                                        </p:tav>
                                        <p:tav tm="100000">
                                          <p:val>
                                            <p:strVal val="#ppt_y"/>
                                          </p:val>
                                        </p:tav>
                                      </p:tavLst>
                                    </p:anim>
                                    <p:animEffect transition="in" filter="wipe(down)">
                                      <p:cBhvr>
                                        <p:cTn id="15" dur="500"/>
                                        <p:tgtEl>
                                          <p:spTgt spid="25"/>
                                        </p:tgtEl>
                                      </p:cBhvr>
                                    </p:animEffect>
                                  </p:childTnLst>
                                </p:cTn>
                              </p:par>
                            </p:childTnLst>
                          </p:cTn>
                        </p:par>
                        <p:par>
                          <p:cTn id="16" fill="hold">
                            <p:stCondLst>
                              <p:cond delay="1800"/>
                            </p:stCondLst>
                            <p:childTnLst>
                              <p:par>
                                <p:cTn id="17" presetID="22" presetClass="entr" presetSubtype="8" fill="hold" nodeType="after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left)">
                                      <p:cBhvr>
                                        <p:cTn id="1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595BD73C-B571-4505-AFD2-6268B80041D2}"/>
              </a:ext>
            </a:extLst>
          </p:cNvPr>
          <p:cNvSpPr txBox="1"/>
          <p:nvPr/>
        </p:nvSpPr>
        <p:spPr>
          <a:xfrm>
            <a:off x="215842" y="179921"/>
            <a:ext cx="2679758" cy="523220"/>
          </a:xfrm>
          <a:prstGeom prst="rect">
            <a:avLst/>
          </a:prstGeom>
          <a:noFill/>
        </p:spPr>
        <p:txBody>
          <a:bodyPr wrap="square" rtlCol="0">
            <a:spAutoFit/>
          </a:bodyPr>
          <a:lstStyle/>
          <a:p>
            <a:pPr marL="0" lvl="3">
              <a:buClr>
                <a:srgbClr val="000066"/>
              </a:buClr>
              <a:defRPr/>
            </a:pPr>
            <a:r>
              <a:rPr lang="en-US" altLang="zh-CN" sz="2800" b="1"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sym typeface="Arial" panose="020B0604020202020204" pitchFamily="34" charset="0"/>
              </a:rPr>
              <a:t>Seaborn</a:t>
            </a:r>
          </a:p>
        </p:txBody>
      </p:sp>
      <p:sp>
        <p:nvSpPr>
          <p:cNvPr id="26" name="文本框 25">
            <a:extLst>
              <a:ext uri="{FF2B5EF4-FFF2-40B4-BE49-F238E27FC236}">
                <a16:creationId xmlns:a16="http://schemas.microsoft.com/office/drawing/2014/main" id="{A295B1AA-1BCA-48CC-8BF9-9C886ACBD49F}"/>
              </a:ext>
            </a:extLst>
          </p:cNvPr>
          <p:cNvSpPr txBox="1"/>
          <p:nvPr/>
        </p:nvSpPr>
        <p:spPr>
          <a:xfrm>
            <a:off x="1240971" y="1751983"/>
            <a:ext cx="10210800" cy="1689052"/>
          </a:xfrm>
          <a:prstGeom prst="rect">
            <a:avLst/>
          </a:prstGeom>
          <a:noFill/>
          <a:ln>
            <a:noFill/>
          </a:ln>
        </p:spPr>
        <p:txBody>
          <a:bodyPr wrap="square" rtlCol="0">
            <a:spAutoFit/>
          </a:bodyPr>
          <a:lstStyle/>
          <a:p>
            <a:pPr indent="457200">
              <a:lnSpc>
                <a:spcPct val="150000"/>
              </a:lnSpc>
              <a:buFont typeface="Arial" panose="020B0604020202020204" pitchFamily="34" charset="0"/>
              <a:buNone/>
            </a:pPr>
            <a:r>
              <a:rPr lang="en-US" altLang="zh-CN" sz="2400" dirty="0">
                <a:solidFill>
                  <a:schemeClr val="bg1"/>
                </a:solidFill>
                <a:latin typeface="微软雅黑" panose="020B0503020204020204" pitchFamily="34" charset="-122"/>
                <a:ea typeface="微软雅黑" panose="020B0503020204020204" pitchFamily="34" charset="-122"/>
              </a:rPr>
              <a:t>Seaborn</a:t>
            </a:r>
            <a:r>
              <a:rPr lang="zh-CN" altLang="zh-CN" sz="2400" dirty="0">
                <a:solidFill>
                  <a:schemeClr val="bg1"/>
                </a:solidFill>
                <a:latin typeface="微软雅黑" panose="020B0503020204020204" pitchFamily="34" charset="-122"/>
                <a:ea typeface="微软雅黑" panose="020B0503020204020204" pitchFamily="34" charset="-122"/>
              </a:rPr>
              <a:t>基于</a:t>
            </a:r>
            <a:r>
              <a:rPr lang="en-US" altLang="zh-CN" sz="2400" b="1" dirty="0">
                <a:solidFill>
                  <a:schemeClr val="bg1"/>
                </a:solidFill>
                <a:latin typeface="微软雅黑" panose="020B0503020204020204" pitchFamily="34" charset="-122"/>
                <a:ea typeface="微软雅黑" panose="020B0503020204020204" pitchFamily="34" charset="-122"/>
              </a:rPr>
              <a:t>Matplotlib</a:t>
            </a:r>
            <a:r>
              <a:rPr lang="zh-CN" altLang="zh-CN" sz="2400" b="1" dirty="0">
                <a:solidFill>
                  <a:schemeClr val="bg1"/>
                </a:solidFill>
                <a:latin typeface="微软雅黑" panose="020B0503020204020204" pitchFamily="34" charset="-122"/>
                <a:ea typeface="微软雅黑" panose="020B0503020204020204" pitchFamily="34" charset="-122"/>
              </a:rPr>
              <a:t>核心库</a:t>
            </a:r>
            <a:r>
              <a:rPr lang="zh-CN" altLang="zh-CN" sz="2400" dirty="0">
                <a:solidFill>
                  <a:schemeClr val="bg1"/>
                </a:solidFill>
                <a:latin typeface="微软雅黑" panose="020B0503020204020204" pitchFamily="34" charset="-122"/>
                <a:ea typeface="微软雅黑" panose="020B0503020204020204" pitchFamily="34" charset="-122"/>
              </a:rPr>
              <a:t>进行了更高级的</a:t>
            </a:r>
            <a:r>
              <a:rPr lang="en-US" altLang="zh-CN" sz="2400" b="1" dirty="0">
                <a:solidFill>
                  <a:schemeClr val="bg1"/>
                </a:solidFill>
                <a:latin typeface="微软雅黑" panose="020B0503020204020204" pitchFamily="34" charset="-122"/>
                <a:ea typeface="微软雅黑" panose="020B0503020204020204" pitchFamily="34" charset="-122"/>
              </a:rPr>
              <a:t>API</a:t>
            </a:r>
            <a:r>
              <a:rPr lang="zh-CN" altLang="zh-CN" sz="2400" b="1" dirty="0">
                <a:solidFill>
                  <a:schemeClr val="bg1"/>
                </a:solidFill>
                <a:latin typeface="微软雅黑" panose="020B0503020204020204" pitchFamily="34" charset="-122"/>
                <a:ea typeface="微软雅黑" panose="020B0503020204020204" pitchFamily="34" charset="-122"/>
              </a:rPr>
              <a:t>封装</a:t>
            </a:r>
            <a:r>
              <a:rPr lang="zh-CN" altLang="zh-CN" sz="2400" dirty="0">
                <a:solidFill>
                  <a:schemeClr val="bg1"/>
                </a:solidFill>
                <a:latin typeface="微软雅黑" panose="020B0503020204020204" pitchFamily="34" charset="-122"/>
                <a:ea typeface="微软雅黑" panose="020B0503020204020204" pitchFamily="34" charset="-122"/>
              </a:rPr>
              <a:t>，可以轻松地画出更漂亮的图形，而</a:t>
            </a:r>
            <a:r>
              <a:rPr lang="en-US" altLang="zh-CN" sz="2400" dirty="0">
                <a:solidFill>
                  <a:schemeClr val="bg1"/>
                </a:solidFill>
                <a:latin typeface="微软雅黑" panose="020B0503020204020204" pitchFamily="34" charset="-122"/>
                <a:ea typeface="微软雅黑" panose="020B0503020204020204" pitchFamily="34" charset="-122"/>
              </a:rPr>
              <a:t>Seaborn</a:t>
            </a:r>
            <a:r>
              <a:rPr lang="zh-CN" altLang="zh-CN" sz="2400" dirty="0">
                <a:solidFill>
                  <a:schemeClr val="bg1"/>
                </a:solidFill>
                <a:latin typeface="微软雅黑" panose="020B0503020204020204" pitchFamily="34" charset="-122"/>
                <a:ea typeface="微软雅黑" panose="020B0503020204020204" pitchFamily="34" charset="-122"/>
              </a:rPr>
              <a:t>的漂亮主要体现在配色更加舒服，以及图形元素的样式更加细腻。</a:t>
            </a:r>
            <a:endParaRPr lang="zh-CN" altLang="en-US" sz="2400" dirty="0">
              <a:solidFill>
                <a:schemeClr val="bg1"/>
              </a:solidFill>
              <a:latin typeface="微软雅黑" panose="020B0503020204020204" pitchFamily="34" charset="-122"/>
              <a:ea typeface="微软雅黑" panose="020B0503020204020204" pitchFamily="34" charset="-122"/>
              <a:sym typeface="等线" panose="02010600030101010101" charset="-122"/>
            </a:endParaRPr>
          </a:p>
        </p:txBody>
      </p:sp>
      <p:grpSp>
        <p:nvGrpSpPr>
          <p:cNvPr id="2" name="组合 1">
            <a:extLst>
              <a:ext uri="{FF2B5EF4-FFF2-40B4-BE49-F238E27FC236}">
                <a16:creationId xmlns:a16="http://schemas.microsoft.com/office/drawing/2014/main" id="{6B1BDFF7-C470-4320-B369-CEECCEC783DF}"/>
              </a:ext>
            </a:extLst>
          </p:cNvPr>
          <p:cNvGrpSpPr/>
          <p:nvPr/>
        </p:nvGrpSpPr>
        <p:grpSpPr>
          <a:xfrm>
            <a:off x="3036116" y="4238094"/>
            <a:ext cx="5454742" cy="880938"/>
            <a:chOff x="2266860" y="2728686"/>
            <a:chExt cx="7077711" cy="880938"/>
          </a:xfrm>
        </p:grpSpPr>
        <p:sp>
          <p:nvSpPr>
            <p:cNvPr id="7" name="矩形 6">
              <a:extLst>
                <a:ext uri="{FF2B5EF4-FFF2-40B4-BE49-F238E27FC236}">
                  <a16:creationId xmlns:a16="http://schemas.microsoft.com/office/drawing/2014/main" id="{D7FD0814-328F-45F8-81E1-CFE3C08570FC}"/>
                </a:ext>
              </a:extLst>
            </p:cNvPr>
            <p:cNvSpPr>
              <a:spLocks noChangeArrowheads="1"/>
            </p:cNvSpPr>
            <p:nvPr/>
          </p:nvSpPr>
          <p:spPr bwMode="auto">
            <a:xfrm>
              <a:off x="3508549" y="2905780"/>
              <a:ext cx="479067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buFont typeface="Arial" panose="020B0604020202020204" pitchFamily="34" charset="0"/>
                <a:buNone/>
              </a:pPr>
              <a:r>
                <a:rPr lang="en-US" altLang="zh-CN" sz="2800" dirty="0">
                  <a:solidFill>
                    <a:schemeClr val="bg1"/>
                  </a:solidFill>
                  <a:latin typeface="Times New Roman" panose="02020603050405020304" pitchFamily="18" charset="0"/>
                </a:rPr>
                <a:t>import seaborn as </a:t>
              </a:r>
              <a:r>
                <a:rPr lang="en-US" altLang="zh-CN" sz="2800" dirty="0" err="1">
                  <a:solidFill>
                    <a:schemeClr val="bg1"/>
                  </a:solidFill>
                  <a:latin typeface="Times New Roman" panose="02020603050405020304" pitchFamily="18" charset="0"/>
                </a:rPr>
                <a:t>sns</a:t>
              </a:r>
              <a:endParaRPr lang="zh-CN" altLang="zh-CN" sz="2800" dirty="0">
                <a:solidFill>
                  <a:schemeClr val="bg1"/>
                </a:solidFill>
                <a:latin typeface="Times New Roman" panose="02020603050405020304" pitchFamily="18" charset="0"/>
              </a:endParaRPr>
            </a:p>
          </p:txBody>
        </p:sp>
        <p:sp>
          <p:nvSpPr>
            <p:cNvPr id="8" name="矩形 7">
              <a:extLst>
                <a:ext uri="{FF2B5EF4-FFF2-40B4-BE49-F238E27FC236}">
                  <a16:creationId xmlns:a16="http://schemas.microsoft.com/office/drawing/2014/main" id="{B46DEC8D-53AD-4C89-8D1E-1F962456ECB8}"/>
                </a:ext>
              </a:extLst>
            </p:cNvPr>
            <p:cNvSpPr/>
            <p:nvPr/>
          </p:nvSpPr>
          <p:spPr>
            <a:xfrm>
              <a:off x="2266860" y="2728686"/>
              <a:ext cx="7077711" cy="880938"/>
            </a:xfrm>
            <a:prstGeom prst="rect">
              <a:avLst/>
            </a:prstGeom>
            <a:noFill/>
            <a:ln w="38100" cap="flat" cmpd="sng" algn="ctr">
              <a:solidFill>
                <a:srgbClr val="61D6FE"/>
              </a:solidFill>
              <a:prstDash val="sysDash"/>
              <a:miter lim="8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2400" b="0" i="0" u="none" strike="noStrike" kern="0" cap="none" spc="0" normalizeH="0" baseline="0" noProof="0">
                <a:ln>
                  <a:noFill/>
                </a:ln>
                <a:solidFill>
                  <a:schemeClr val="bg1"/>
                </a:solidFill>
                <a:effectLst/>
                <a:uLnTx/>
                <a:uFillTx/>
                <a:latin typeface="等线" panose="02010600030101010101" charset="-122"/>
                <a:ea typeface="等线" panose="02010600030101010101" charset="-122"/>
                <a:cs typeface="+mn-cs"/>
              </a:endParaRPr>
            </a:p>
          </p:txBody>
        </p:sp>
      </p:grpSp>
    </p:spTree>
    <p:extLst>
      <p:ext uri="{BB962C8B-B14F-4D97-AF65-F5344CB8AC3E}">
        <p14:creationId xmlns:p14="http://schemas.microsoft.com/office/powerpoint/2010/main" val="2660333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wd">
                                    <p:tmPct val="10000"/>
                                  </p:iterate>
                                  <p:childTnLst>
                                    <p:set>
                                      <p:cBhvr>
                                        <p:cTn id="6" dur="1" fill="hold">
                                          <p:stCondLst>
                                            <p:cond delay="0"/>
                                          </p:stCondLst>
                                        </p:cTn>
                                        <p:tgtEl>
                                          <p:spTgt spid="26">
                                            <p:txEl>
                                              <p:pRg st="0" end="0"/>
                                            </p:txEl>
                                          </p:spTgt>
                                        </p:tgtEl>
                                        <p:attrNameLst>
                                          <p:attrName>style.visibility</p:attrName>
                                        </p:attrNameLst>
                                      </p:cBhvr>
                                      <p:to>
                                        <p:strVal val="visible"/>
                                      </p:to>
                                    </p:set>
                                    <p:animEffect transition="in" filter="fade">
                                      <p:cBhvr>
                                        <p:cTn id="7" dur="500"/>
                                        <p:tgtEl>
                                          <p:spTgt spid="2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595BD73C-B571-4505-AFD2-6268B80041D2}"/>
              </a:ext>
            </a:extLst>
          </p:cNvPr>
          <p:cNvSpPr txBox="1"/>
          <p:nvPr/>
        </p:nvSpPr>
        <p:spPr>
          <a:xfrm>
            <a:off x="215842" y="179921"/>
            <a:ext cx="3862672" cy="523220"/>
          </a:xfrm>
          <a:prstGeom prst="rect">
            <a:avLst/>
          </a:prstGeom>
          <a:noFill/>
        </p:spPr>
        <p:txBody>
          <a:bodyPr wrap="square" rtlCol="0">
            <a:spAutoFit/>
          </a:bodyPr>
          <a:lstStyle/>
          <a:p>
            <a:pPr marL="0" lvl="3">
              <a:buClr>
                <a:srgbClr val="000066"/>
              </a:buClr>
              <a:defRPr/>
            </a:pPr>
            <a:r>
              <a:rPr lang="en-US" altLang="zh-CN" sz="2800" b="1"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sym typeface="Arial" panose="020B0604020202020204" pitchFamily="34" charset="0"/>
              </a:rPr>
              <a:t>Seaborn</a:t>
            </a:r>
            <a:r>
              <a:rPr lang="zh-CN" altLang="en-US" sz="2800" b="1"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sym typeface="Arial" panose="020B0604020202020204" pitchFamily="34" charset="0"/>
              </a:rPr>
              <a:t>常用函数</a:t>
            </a:r>
          </a:p>
        </p:txBody>
      </p:sp>
      <p:graphicFrame>
        <p:nvGraphicFramePr>
          <p:cNvPr id="2" name="表格 1">
            <a:extLst>
              <a:ext uri="{FF2B5EF4-FFF2-40B4-BE49-F238E27FC236}">
                <a16:creationId xmlns:a16="http://schemas.microsoft.com/office/drawing/2014/main" id="{0177E8C0-EAA6-4DD2-81F5-46BDD0E359B1}"/>
              </a:ext>
            </a:extLst>
          </p:cNvPr>
          <p:cNvGraphicFramePr>
            <a:graphicFrameLocks noGrp="1"/>
          </p:cNvGraphicFramePr>
          <p:nvPr>
            <p:extLst>
              <p:ext uri="{D42A27DB-BD31-4B8C-83A1-F6EECF244321}">
                <p14:modId xmlns:p14="http://schemas.microsoft.com/office/powerpoint/2010/main" val="2188961676"/>
              </p:ext>
            </p:extLst>
          </p:nvPr>
        </p:nvGraphicFramePr>
        <p:xfrm>
          <a:off x="1268186" y="1782082"/>
          <a:ext cx="9887858" cy="4415521"/>
        </p:xfrm>
        <a:graphic>
          <a:graphicData uri="http://schemas.openxmlformats.org/drawingml/2006/table">
            <a:tbl>
              <a:tblPr firstRow="1" firstCol="1" bandRow="1"/>
              <a:tblGrid>
                <a:gridCol w="2118827">
                  <a:extLst>
                    <a:ext uri="{9D8B030D-6E8A-4147-A177-3AD203B41FA5}">
                      <a16:colId xmlns:a16="http://schemas.microsoft.com/office/drawing/2014/main" val="20000"/>
                    </a:ext>
                  </a:extLst>
                </a:gridCol>
                <a:gridCol w="7769031">
                  <a:extLst>
                    <a:ext uri="{9D8B030D-6E8A-4147-A177-3AD203B41FA5}">
                      <a16:colId xmlns:a16="http://schemas.microsoft.com/office/drawing/2014/main" val="20001"/>
                    </a:ext>
                  </a:extLst>
                </a:gridCol>
              </a:tblGrid>
              <a:tr h="543703">
                <a:tc>
                  <a:txBody>
                    <a:bodyPr/>
                    <a:lstStyle>
                      <a:lvl1pPr marL="0" algn="l" defTabSz="914400" rtl="0" eaLnBrk="1" latinLnBrk="0" hangingPunct="1">
                        <a:defRPr sz="1800" b="1" kern="1200">
                          <a:solidFill>
                            <a:schemeClr val="lt1"/>
                          </a:solidFill>
                          <a:latin typeface="Arial" panose="020B0604020202020204"/>
                        </a:defRPr>
                      </a:lvl1pPr>
                      <a:lvl2pPr marL="457200" algn="l" defTabSz="914400" rtl="0" eaLnBrk="1" latinLnBrk="0" hangingPunct="1">
                        <a:defRPr sz="1800" b="1" kern="1200">
                          <a:solidFill>
                            <a:schemeClr val="lt1"/>
                          </a:solidFill>
                          <a:latin typeface="Arial" panose="020B0604020202020204"/>
                        </a:defRPr>
                      </a:lvl2pPr>
                      <a:lvl3pPr marL="914400" algn="l" defTabSz="914400" rtl="0" eaLnBrk="1" latinLnBrk="0" hangingPunct="1">
                        <a:defRPr sz="1800" b="1" kern="1200">
                          <a:solidFill>
                            <a:schemeClr val="lt1"/>
                          </a:solidFill>
                          <a:latin typeface="Arial" panose="020B0604020202020204"/>
                        </a:defRPr>
                      </a:lvl3pPr>
                      <a:lvl4pPr marL="1371600" algn="l" defTabSz="914400" rtl="0" eaLnBrk="1" latinLnBrk="0" hangingPunct="1">
                        <a:defRPr sz="1800" b="1" kern="1200">
                          <a:solidFill>
                            <a:schemeClr val="lt1"/>
                          </a:solidFill>
                          <a:latin typeface="Arial" panose="020B0604020202020204"/>
                        </a:defRPr>
                      </a:lvl4pPr>
                      <a:lvl5pPr marL="1828800" algn="l" defTabSz="914400" rtl="0" eaLnBrk="1" latinLnBrk="0" hangingPunct="1">
                        <a:defRPr sz="1800" b="1" kern="1200">
                          <a:solidFill>
                            <a:schemeClr val="lt1"/>
                          </a:solidFill>
                          <a:latin typeface="Arial" panose="020B0604020202020204"/>
                        </a:defRPr>
                      </a:lvl5pPr>
                      <a:lvl6pPr marL="2286000" algn="l" defTabSz="914400" rtl="0" eaLnBrk="1" latinLnBrk="0" hangingPunct="1">
                        <a:defRPr sz="1800" b="1" kern="1200">
                          <a:solidFill>
                            <a:schemeClr val="lt1"/>
                          </a:solidFill>
                          <a:latin typeface="Arial" panose="020B0604020202020204"/>
                        </a:defRPr>
                      </a:lvl6pPr>
                      <a:lvl7pPr marL="2743200" algn="l" defTabSz="914400" rtl="0" eaLnBrk="1" latinLnBrk="0" hangingPunct="1">
                        <a:defRPr sz="1800" b="1" kern="1200">
                          <a:solidFill>
                            <a:schemeClr val="lt1"/>
                          </a:solidFill>
                          <a:latin typeface="Arial" panose="020B0604020202020204"/>
                        </a:defRPr>
                      </a:lvl7pPr>
                      <a:lvl8pPr marL="3200400" algn="l" defTabSz="914400" rtl="0" eaLnBrk="1" latinLnBrk="0" hangingPunct="1">
                        <a:defRPr sz="1800" b="1" kern="1200">
                          <a:solidFill>
                            <a:schemeClr val="lt1"/>
                          </a:solidFill>
                          <a:latin typeface="Arial" panose="020B0604020202020204"/>
                        </a:defRPr>
                      </a:lvl8pPr>
                      <a:lvl9pPr marL="3657600" algn="l" defTabSz="914400" rtl="0" eaLnBrk="1" latinLnBrk="0" hangingPunct="1">
                        <a:defRPr sz="1800" b="1" kern="1200">
                          <a:solidFill>
                            <a:schemeClr val="lt1"/>
                          </a:solidFill>
                          <a:latin typeface="Arial" panose="020B0604020202020204"/>
                        </a:defRPr>
                      </a:lvl9pPr>
                    </a:lstStyle>
                    <a:p>
                      <a:pPr algn="ctr">
                        <a:spcAft>
                          <a:spcPts val="0"/>
                        </a:spcAft>
                      </a:pPr>
                      <a:r>
                        <a:rPr lang="zh-CN" altLang="en-US" sz="2000" kern="100" dirty="0">
                          <a:effectLst/>
                          <a:latin typeface="+mj-ea"/>
                          <a:ea typeface="+mj-ea"/>
                          <a:cs typeface="Times New Roman" panose="02020603050405020304" pitchFamily="18" charset="0"/>
                        </a:rPr>
                        <a:t>函数</a:t>
                      </a:r>
                      <a:r>
                        <a:rPr lang="zh-CN" sz="2000" kern="100" dirty="0">
                          <a:effectLst/>
                          <a:latin typeface="+mj-ea"/>
                          <a:ea typeface="+mj-ea"/>
                          <a:cs typeface="Times New Roman" panose="02020603050405020304" pitchFamily="18" charset="0"/>
                        </a:rPr>
                        <a:t>名称</a:t>
                      </a:r>
                    </a:p>
                  </a:txBody>
                  <a:tcPr marL="52039" marR="52039"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F81BD"/>
                    </a:solidFill>
                  </a:tcPr>
                </a:tc>
                <a:tc>
                  <a:txBody>
                    <a:bodyPr/>
                    <a:lstStyle>
                      <a:lvl1pPr marL="0" algn="l" defTabSz="914400" rtl="0" eaLnBrk="1" latinLnBrk="0" hangingPunct="1">
                        <a:defRPr sz="1800" b="1" kern="1200">
                          <a:solidFill>
                            <a:schemeClr val="lt1"/>
                          </a:solidFill>
                          <a:latin typeface="Arial" panose="020B0604020202020204"/>
                        </a:defRPr>
                      </a:lvl1pPr>
                      <a:lvl2pPr marL="457200" algn="l" defTabSz="914400" rtl="0" eaLnBrk="1" latinLnBrk="0" hangingPunct="1">
                        <a:defRPr sz="1800" b="1" kern="1200">
                          <a:solidFill>
                            <a:schemeClr val="lt1"/>
                          </a:solidFill>
                          <a:latin typeface="Arial" panose="020B0604020202020204"/>
                        </a:defRPr>
                      </a:lvl2pPr>
                      <a:lvl3pPr marL="914400" algn="l" defTabSz="914400" rtl="0" eaLnBrk="1" latinLnBrk="0" hangingPunct="1">
                        <a:defRPr sz="1800" b="1" kern="1200">
                          <a:solidFill>
                            <a:schemeClr val="lt1"/>
                          </a:solidFill>
                          <a:latin typeface="Arial" panose="020B0604020202020204"/>
                        </a:defRPr>
                      </a:lvl3pPr>
                      <a:lvl4pPr marL="1371600" algn="l" defTabSz="914400" rtl="0" eaLnBrk="1" latinLnBrk="0" hangingPunct="1">
                        <a:defRPr sz="1800" b="1" kern="1200">
                          <a:solidFill>
                            <a:schemeClr val="lt1"/>
                          </a:solidFill>
                          <a:latin typeface="Arial" panose="020B0604020202020204"/>
                        </a:defRPr>
                      </a:lvl4pPr>
                      <a:lvl5pPr marL="1828800" algn="l" defTabSz="914400" rtl="0" eaLnBrk="1" latinLnBrk="0" hangingPunct="1">
                        <a:defRPr sz="1800" b="1" kern="1200">
                          <a:solidFill>
                            <a:schemeClr val="lt1"/>
                          </a:solidFill>
                          <a:latin typeface="Arial" panose="020B0604020202020204"/>
                        </a:defRPr>
                      </a:lvl5pPr>
                      <a:lvl6pPr marL="2286000" algn="l" defTabSz="914400" rtl="0" eaLnBrk="1" latinLnBrk="0" hangingPunct="1">
                        <a:defRPr sz="1800" b="1" kern="1200">
                          <a:solidFill>
                            <a:schemeClr val="lt1"/>
                          </a:solidFill>
                          <a:latin typeface="Arial" panose="020B0604020202020204"/>
                        </a:defRPr>
                      </a:lvl6pPr>
                      <a:lvl7pPr marL="2743200" algn="l" defTabSz="914400" rtl="0" eaLnBrk="1" latinLnBrk="0" hangingPunct="1">
                        <a:defRPr sz="1800" b="1" kern="1200">
                          <a:solidFill>
                            <a:schemeClr val="lt1"/>
                          </a:solidFill>
                          <a:latin typeface="Arial" panose="020B0604020202020204"/>
                        </a:defRPr>
                      </a:lvl7pPr>
                      <a:lvl8pPr marL="3200400" algn="l" defTabSz="914400" rtl="0" eaLnBrk="1" latinLnBrk="0" hangingPunct="1">
                        <a:defRPr sz="1800" b="1" kern="1200">
                          <a:solidFill>
                            <a:schemeClr val="lt1"/>
                          </a:solidFill>
                          <a:latin typeface="Arial" panose="020B0604020202020204"/>
                        </a:defRPr>
                      </a:lvl8pPr>
                      <a:lvl9pPr marL="3657600" algn="l" defTabSz="914400" rtl="0" eaLnBrk="1" latinLnBrk="0" hangingPunct="1">
                        <a:defRPr sz="1800" b="1" kern="1200">
                          <a:solidFill>
                            <a:schemeClr val="lt1"/>
                          </a:solidFill>
                          <a:latin typeface="Arial" panose="020B0604020202020204"/>
                        </a:defRPr>
                      </a:lvl9pPr>
                    </a:lstStyle>
                    <a:p>
                      <a:pPr algn="ctr">
                        <a:spcAft>
                          <a:spcPts val="0"/>
                        </a:spcAft>
                      </a:pPr>
                      <a:r>
                        <a:rPr lang="zh-CN" sz="2000" kern="100" dirty="0">
                          <a:effectLst/>
                          <a:latin typeface="+mj-ea"/>
                          <a:ea typeface="+mj-ea"/>
                          <a:cs typeface="Times New Roman" panose="02020603050405020304" pitchFamily="18" charset="0"/>
                        </a:rPr>
                        <a:t>说明</a:t>
                      </a:r>
                    </a:p>
                  </a:txBody>
                  <a:tcPr marL="52039" marR="52039"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F81BD"/>
                    </a:solidFill>
                  </a:tcPr>
                </a:tc>
                <a:extLst>
                  <a:ext uri="{0D108BD9-81ED-4DB2-BD59-A6C34878D82A}">
                    <a16:rowId xmlns:a16="http://schemas.microsoft.com/office/drawing/2014/main" val="10000"/>
                  </a:ext>
                </a:extLst>
              </a:tr>
              <a:tr h="543703">
                <a:tc>
                  <a:txBody>
                    <a:bodyPr/>
                    <a:lstStyle>
                      <a:lvl1pPr marL="0" algn="l" defTabSz="914400" rtl="0" eaLnBrk="1" latinLnBrk="0" hangingPunct="1">
                        <a:defRPr sz="1800" b="1" kern="1200">
                          <a:solidFill>
                            <a:schemeClr val="lt1"/>
                          </a:solidFill>
                          <a:latin typeface="Arial" panose="020B0604020202020204"/>
                        </a:defRPr>
                      </a:lvl1pPr>
                      <a:lvl2pPr marL="457200" algn="l" defTabSz="914400" rtl="0" eaLnBrk="1" latinLnBrk="0" hangingPunct="1">
                        <a:defRPr sz="1800" b="1" kern="1200">
                          <a:solidFill>
                            <a:schemeClr val="lt1"/>
                          </a:solidFill>
                          <a:latin typeface="Arial" panose="020B0604020202020204"/>
                        </a:defRPr>
                      </a:lvl2pPr>
                      <a:lvl3pPr marL="914400" algn="l" defTabSz="914400" rtl="0" eaLnBrk="1" latinLnBrk="0" hangingPunct="1">
                        <a:defRPr sz="1800" b="1" kern="1200">
                          <a:solidFill>
                            <a:schemeClr val="lt1"/>
                          </a:solidFill>
                          <a:latin typeface="Arial" panose="020B0604020202020204"/>
                        </a:defRPr>
                      </a:lvl3pPr>
                      <a:lvl4pPr marL="1371600" algn="l" defTabSz="914400" rtl="0" eaLnBrk="1" latinLnBrk="0" hangingPunct="1">
                        <a:defRPr sz="1800" b="1" kern="1200">
                          <a:solidFill>
                            <a:schemeClr val="lt1"/>
                          </a:solidFill>
                          <a:latin typeface="Arial" panose="020B0604020202020204"/>
                        </a:defRPr>
                      </a:lvl4pPr>
                      <a:lvl5pPr marL="1828800" algn="l" defTabSz="914400" rtl="0" eaLnBrk="1" latinLnBrk="0" hangingPunct="1">
                        <a:defRPr sz="1800" b="1" kern="1200">
                          <a:solidFill>
                            <a:schemeClr val="lt1"/>
                          </a:solidFill>
                          <a:latin typeface="Arial" panose="020B0604020202020204"/>
                        </a:defRPr>
                      </a:lvl5pPr>
                      <a:lvl6pPr marL="2286000" algn="l" defTabSz="914400" rtl="0" eaLnBrk="1" latinLnBrk="0" hangingPunct="1">
                        <a:defRPr sz="1800" b="1" kern="1200">
                          <a:solidFill>
                            <a:schemeClr val="lt1"/>
                          </a:solidFill>
                          <a:latin typeface="Arial" panose="020B0604020202020204"/>
                        </a:defRPr>
                      </a:lvl6pPr>
                      <a:lvl7pPr marL="2743200" algn="l" defTabSz="914400" rtl="0" eaLnBrk="1" latinLnBrk="0" hangingPunct="1">
                        <a:defRPr sz="1800" b="1" kern="1200">
                          <a:solidFill>
                            <a:schemeClr val="lt1"/>
                          </a:solidFill>
                          <a:latin typeface="Arial" panose="020B0604020202020204"/>
                        </a:defRPr>
                      </a:lvl7pPr>
                      <a:lvl8pPr marL="3200400" algn="l" defTabSz="914400" rtl="0" eaLnBrk="1" latinLnBrk="0" hangingPunct="1">
                        <a:defRPr sz="1800" b="1" kern="1200">
                          <a:solidFill>
                            <a:schemeClr val="lt1"/>
                          </a:solidFill>
                          <a:latin typeface="Arial" panose="020B0604020202020204"/>
                        </a:defRPr>
                      </a:lvl8pPr>
                      <a:lvl9pPr marL="3657600" algn="l" defTabSz="914400" rtl="0" eaLnBrk="1" latinLnBrk="0" hangingPunct="1">
                        <a:defRPr sz="1800" b="1" kern="1200">
                          <a:solidFill>
                            <a:schemeClr val="lt1"/>
                          </a:solidFill>
                          <a:latin typeface="Arial" panose="020B0604020202020204"/>
                        </a:defRPr>
                      </a:lvl9pPr>
                    </a:lstStyle>
                    <a:p>
                      <a:pPr algn="ctr">
                        <a:spcAft>
                          <a:spcPts val="0"/>
                        </a:spcAft>
                      </a:pPr>
                      <a:r>
                        <a:rPr lang="en-US" sz="2000" b="0" kern="100" dirty="0" err="1">
                          <a:effectLst/>
                          <a:latin typeface="+mj-ea"/>
                          <a:ea typeface="+mj-ea"/>
                          <a:cs typeface="Times New Roman" panose="02020603050405020304" pitchFamily="18" charset="0"/>
                        </a:rPr>
                        <a:t>histplot</a:t>
                      </a:r>
                      <a:endParaRPr lang="zh-CN" sz="2000" b="0" kern="100" dirty="0">
                        <a:effectLst/>
                        <a:latin typeface="+mj-ea"/>
                        <a:ea typeface="+mj-ea"/>
                        <a:cs typeface="Times New Roman" panose="02020603050405020304" pitchFamily="18" charset="0"/>
                      </a:endParaRPr>
                    </a:p>
                  </a:txBody>
                  <a:tcPr marL="52039" marR="52039" marT="0" marB="0"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F81BD"/>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just">
                        <a:spcAft>
                          <a:spcPts val="0"/>
                        </a:spcAft>
                      </a:pPr>
                      <a:r>
                        <a:rPr lang="zh-CN" altLang="en-US" sz="2000" kern="100" dirty="0">
                          <a:effectLst/>
                          <a:latin typeface="+mj-ea"/>
                          <a:ea typeface="+mj-ea"/>
                          <a:cs typeface="Times New Roman" panose="02020603050405020304" pitchFamily="18" charset="0"/>
                        </a:rPr>
                        <a:t>绘制带有核密度估计曲线的直方图</a:t>
                      </a:r>
                      <a:endParaRPr lang="zh-CN" sz="2000" kern="100" dirty="0">
                        <a:effectLst/>
                        <a:latin typeface="+mj-ea"/>
                        <a:ea typeface="+mj-ea"/>
                        <a:cs typeface="Times New Roman" panose="02020603050405020304" pitchFamily="18" charset="0"/>
                      </a:endParaRPr>
                    </a:p>
                  </a:txBody>
                  <a:tcPr marL="52039" marR="52039" marT="0" marB="0"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chemeClr val="tx2">
                        <a:lumMod val="20000"/>
                        <a:lumOff val="80000"/>
                      </a:schemeClr>
                    </a:solidFill>
                  </a:tcPr>
                </a:tc>
                <a:extLst>
                  <a:ext uri="{0D108BD9-81ED-4DB2-BD59-A6C34878D82A}">
                    <a16:rowId xmlns:a16="http://schemas.microsoft.com/office/drawing/2014/main" val="10001"/>
                  </a:ext>
                </a:extLst>
              </a:tr>
              <a:tr h="543703">
                <a:tc>
                  <a:txBody>
                    <a:bodyPr/>
                    <a:lstStyle>
                      <a:lvl1pPr marL="0" algn="l" defTabSz="914400" rtl="0" eaLnBrk="1" latinLnBrk="0" hangingPunct="1">
                        <a:defRPr sz="1800" b="1" kern="1200">
                          <a:solidFill>
                            <a:schemeClr val="lt1"/>
                          </a:solidFill>
                          <a:latin typeface="Arial" panose="020B0604020202020204"/>
                        </a:defRPr>
                      </a:lvl1pPr>
                      <a:lvl2pPr marL="457200" algn="l" defTabSz="914400" rtl="0" eaLnBrk="1" latinLnBrk="0" hangingPunct="1">
                        <a:defRPr sz="1800" b="1" kern="1200">
                          <a:solidFill>
                            <a:schemeClr val="lt1"/>
                          </a:solidFill>
                          <a:latin typeface="Arial" panose="020B0604020202020204"/>
                        </a:defRPr>
                      </a:lvl2pPr>
                      <a:lvl3pPr marL="914400" algn="l" defTabSz="914400" rtl="0" eaLnBrk="1" latinLnBrk="0" hangingPunct="1">
                        <a:defRPr sz="1800" b="1" kern="1200">
                          <a:solidFill>
                            <a:schemeClr val="lt1"/>
                          </a:solidFill>
                          <a:latin typeface="Arial" panose="020B0604020202020204"/>
                        </a:defRPr>
                      </a:lvl3pPr>
                      <a:lvl4pPr marL="1371600" algn="l" defTabSz="914400" rtl="0" eaLnBrk="1" latinLnBrk="0" hangingPunct="1">
                        <a:defRPr sz="1800" b="1" kern="1200">
                          <a:solidFill>
                            <a:schemeClr val="lt1"/>
                          </a:solidFill>
                          <a:latin typeface="Arial" panose="020B0604020202020204"/>
                        </a:defRPr>
                      </a:lvl4pPr>
                      <a:lvl5pPr marL="1828800" algn="l" defTabSz="914400" rtl="0" eaLnBrk="1" latinLnBrk="0" hangingPunct="1">
                        <a:defRPr sz="1800" b="1" kern="1200">
                          <a:solidFill>
                            <a:schemeClr val="lt1"/>
                          </a:solidFill>
                          <a:latin typeface="Arial" panose="020B0604020202020204"/>
                        </a:defRPr>
                      </a:lvl5pPr>
                      <a:lvl6pPr marL="2286000" algn="l" defTabSz="914400" rtl="0" eaLnBrk="1" latinLnBrk="0" hangingPunct="1">
                        <a:defRPr sz="1800" b="1" kern="1200">
                          <a:solidFill>
                            <a:schemeClr val="lt1"/>
                          </a:solidFill>
                          <a:latin typeface="Arial" panose="020B0604020202020204"/>
                        </a:defRPr>
                      </a:lvl6pPr>
                      <a:lvl7pPr marL="2743200" algn="l" defTabSz="914400" rtl="0" eaLnBrk="1" latinLnBrk="0" hangingPunct="1">
                        <a:defRPr sz="1800" b="1" kern="1200">
                          <a:solidFill>
                            <a:schemeClr val="lt1"/>
                          </a:solidFill>
                          <a:latin typeface="Arial" panose="020B0604020202020204"/>
                        </a:defRPr>
                      </a:lvl7pPr>
                      <a:lvl8pPr marL="3200400" algn="l" defTabSz="914400" rtl="0" eaLnBrk="1" latinLnBrk="0" hangingPunct="1">
                        <a:defRPr sz="1800" b="1" kern="1200">
                          <a:solidFill>
                            <a:schemeClr val="lt1"/>
                          </a:solidFill>
                          <a:latin typeface="Arial" panose="020B0604020202020204"/>
                        </a:defRPr>
                      </a:lvl8pPr>
                      <a:lvl9pPr marL="3657600" algn="l" defTabSz="914400" rtl="0" eaLnBrk="1" latinLnBrk="0" hangingPunct="1">
                        <a:defRPr sz="1800" b="1" kern="1200">
                          <a:solidFill>
                            <a:schemeClr val="lt1"/>
                          </a:solidFill>
                          <a:latin typeface="Arial" panose="020B0604020202020204"/>
                        </a:defRPr>
                      </a:lvl9pPr>
                    </a:lstStyle>
                    <a:p>
                      <a:pPr marL="0" algn="ctr" defTabSz="914400" rtl="0" eaLnBrk="1" latinLnBrk="0" hangingPunct="1">
                        <a:spcAft>
                          <a:spcPts val="0"/>
                        </a:spcAft>
                      </a:pPr>
                      <a:r>
                        <a:rPr lang="en-US" altLang="zh-CN" sz="2000" b="0" kern="100" dirty="0" err="1">
                          <a:solidFill>
                            <a:schemeClr val="lt1"/>
                          </a:solidFill>
                          <a:effectLst/>
                          <a:latin typeface="+mj-ea"/>
                          <a:ea typeface="+mj-ea"/>
                          <a:cs typeface="Times New Roman" panose="02020603050405020304" pitchFamily="18" charset="0"/>
                        </a:rPr>
                        <a:t>distplot</a:t>
                      </a:r>
                      <a:endParaRPr lang="zh-CN" altLang="zh-CN" sz="2000" b="0" kern="100" dirty="0">
                        <a:solidFill>
                          <a:schemeClr val="lt1"/>
                        </a:solidFill>
                        <a:effectLst/>
                        <a:latin typeface="+mj-ea"/>
                        <a:ea typeface="+mj-ea"/>
                        <a:cs typeface="Times New Roman" panose="02020603050405020304" pitchFamily="18" charset="0"/>
                      </a:endParaRPr>
                    </a:p>
                  </a:txBody>
                  <a:tcPr marL="52039" marR="52039"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F81BD"/>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just">
                        <a:spcAft>
                          <a:spcPts val="0"/>
                        </a:spcAft>
                      </a:pPr>
                      <a:r>
                        <a:rPr lang="zh-CN" altLang="en-US" sz="2000" kern="100" dirty="0">
                          <a:effectLst/>
                          <a:latin typeface="+mj-ea"/>
                          <a:ea typeface="+mj-ea"/>
                          <a:cs typeface="Times New Roman" panose="02020603050405020304" pitchFamily="18" charset="0"/>
                        </a:rPr>
                        <a:t>绘制直方图和核密度估计曲线图的合成图</a:t>
                      </a:r>
                      <a:endParaRPr lang="zh-CN" sz="2000" kern="100" dirty="0">
                        <a:effectLst/>
                        <a:latin typeface="+mj-ea"/>
                        <a:ea typeface="+mj-ea"/>
                        <a:cs typeface="Times New Roman" panose="02020603050405020304" pitchFamily="18" charset="0"/>
                      </a:endParaRPr>
                    </a:p>
                  </a:txBody>
                  <a:tcPr marL="52039" marR="52039"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F81BD">
                        <a:tint val="20000"/>
                      </a:srgbClr>
                    </a:solidFill>
                  </a:tcPr>
                </a:tc>
                <a:extLst>
                  <a:ext uri="{0D108BD9-81ED-4DB2-BD59-A6C34878D82A}">
                    <a16:rowId xmlns:a16="http://schemas.microsoft.com/office/drawing/2014/main" val="10002"/>
                  </a:ext>
                </a:extLst>
              </a:tr>
              <a:tr h="543703">
                <a:tc>
                  <a:txBody>
                    <a:bodyPr/>
                    <a:lstStyle>
                      <a:lvl1pPr marL="0" algn="l" defTabSz="914400" rtl="0" eaLnBrk="1" latinLnBrk="0" hangingPunct="1">
                        <a:defRPr sz="1800" b="1" kern="1200">
                          <a:solidFill>
                            <a:schemeClr val="lt1"/>
                          </a:solidFill>
                          <a:latin typeface="Arial" panose="020B0604020202020204"/>
                        </a:defRPr>
                      </a:lvl1pPr>
                      <a:lvl2pPr marL="457200" algn="l" defTabSz="914400" rtl="0" eaLnBrk="1" latinLnBrk="0" hangingPunct="1">
                        <a:defRPr sz="1800" b="1" kern="1200">
                          <a:solidFill>
                            <a:schemeClr val="lt1"/>
                          </a:solidFill>
                          <a:latin typeface="Arial" panose="020B0604020202020204"/>
                        </a:defRPr>
                      </a:lvl2pPr>
                      <a:lvl3pPr marL="914400" algn="l" defTabSz="914400" rtl="0" eaLnBrk="1" latinLnBrk="0" hangingPunct="1">
                        <a:defRPr sz="1800" b="1" kern="1200">
                          <a:solidFill>
                            <a:schemeClr val="lt1"/>
                          </a:solidFill>
                          <a:latin typeface="Arial" panose="020B0604020202020204"/>
                        </a:defRPr>
                      </a:lvl3pPr>
                      <a:lvl4pPr marL="1371600" algn="l" defTabSz="914400" rtl="0" eaLnBrk="1" latinLnBrk="0" hangingPunct="1">
                        <a:defRPr sz="1800" b="1" kern="1200">
                          <a:solidFill>
                            <a:schemeClr val="lt1"/>
                          </a:solidFill>
                          <a:latin typeface="Arial" panose="020B0604020202020204"/>
                        </a:defRPr>
                      </a:lvl4pPr>
                      <a:lvl5pPr marL="1828800" algn="l" defTabSz="914400" rtl="0" eaLnBrk="1" latinLnBrk="0" hangingPunct="1">
                        <a:defRPr sz="1800" b="1" kern="1200">
                          <a:solidFill>
                            <a:schemeClr val="lt1"/>
                          </a:solidFill>
                          <a:latin typeface="Arial" panose="020B0604020202020204"/>
                        </a:defRPr>
                      </a:lvl5pPr>
                      <a:lvl6pPr marL="2286000" algn="l" defTabSz="914400" rtl="0" eaLnBrk="1" latinLnBrk="0" hangingPunct="1">
                        <a:defRPr sz="1800" b="1" kern="1200">
                          <a:solidFill>
                            <a:schemeClr val="lt1"/>
                          </a:solidFill>
                          <a:latin typeface="Arial" panose="020B0604020202020204"/>
                        </a:defRPr>
                      </a:lvl6pPr>
                      <a:lvl7pPr marL="2743200" algn="l" defTabSz="914400" rtl="0" eaLnBrk="1" latinLnBrk="0" hangingPunct="1">
                        <a:defRPr sz="1800" b="1" kern="1200">
                          <a:solidFill>
                            <a:schemeClr val="lt1"/>
                          </a:solidFill>
                          <a:latin typeface="Arial" panose="020B0604020202020204"/>
                        </a:defRPr>
                      </a:lvl7pPr>
                      <a:lvl8pPr marL="3200400" algn="l" defTabSz="914400" rtl="0" eaLnBrk="1" latinLnBrk="0" hangingPunct="1">
                        <a:defRPr sz="1800" b="1" kern="1200">
                          <a:solidFill>
                            <a:schemeClr val="lt1"/>
                          </a:solidFill>
                          <a:latin typeface="Arial" panose="020B0604020202020204"/>
                        </a:defRPr>
                      </a:lvl8pPr>
                      <a:lvl9pPr marL="3657600" algn="l" defTabSz="914400" rtl="0" eaLnBrk="1" latinLnBrk="0" hangingPunct="1">
                        <a:defRPr sz="1800" b="1" kern="1200">
                          <a:solidFill>
                            <a:schemeClr val="lt1"/>
                          </a:solidFill>
                          <a:latin typeface="Arial" panose="020B0604020202020204"/>
                        </a:defRPr>
                      </a:lvl9pPr>
                    </a:lstStyle>
                    <a:p>
                      <a:pPr algn="ctr">
                        <a:spcAft>
                          <a:spcPts val="0"/>
                        </a:spcAft>
                      </a:pPr>
                      <a:r>
                        <a:rPr lang="en-US" altLang="zh-CN" sz="2000" b="0" kern="100" dirty="0" err="1">
                          <a:effectLst/>
                          <a:latin typeface="+mj-ea"/>
                          <a:ea typeface="+mj-ea"/>
                          <a:cs typeface="Times New Roman" panose="02020603050405020304" pitchFamily="18" charset="0"/>
                        </a:rPr>
                        <a:t>jointplot</a:t>
                      </a:r>
                      <a:endParaRPr lang="zh-CN" sz="2000" b="0" kern="100" dirty="0">
                        <a:effectLst/>
                        <a:latin typeface="+mj-ea"/>
                        <a:ea typeface="+mj-ea"/>
                        <a:cs typeface="Times New Roman" panose="02020603050405020304" pitchFamily="18" charset="0"/>
                      </a:endParaRPr>
                    </a:p>
                  </a:txBody>
                  <a:tcPr marL="52039" marR="52039"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F81BD"/>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just">
                        <a:spcAft>
                          <a:spcPts val="0"/>
                        </a:spcAft>
                      </a:pPr>
                      <a:r>
                        <a:rPr lang="zh-CN" altLang="en-US" sz="2000" kern="100" dirty="0">
                          <a:effectLst/>
                          <a:latin typeface="+mj-ea"/>
                          <a:ea typeface="+mj-ea"/>
                          <a:cs typeface="Times New Roman" panose="02020603050405020304" pitchFamily="18" charset="0"/>
                        </a:rPr>
                        <a:t>创建一个多面板图形，以显示两个变量之间的关系及每个变量在单独坐标轴上的单变量分布</a:t>
                      </a:r>
                      <a:endParaRPr lang="zh-CN" sz="2000" kern="100" dirty="0">
                        <a:effectLst/>
                        <a:latin typeface="+mj-ea"/>
                        <a:ea typeface="+mj-ea"/>
                        <a:cs typeface="Times New Roman" panose="02020603050405020304" pitchFamily="18" charset="0"/>
                      </a:endParaRPr>
                    </a:p>
                  </a:txBody>
                  <a:tcPr marL="52039" marR="52039" marT="0" marB="0"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2">
                        <a:lumMod val="20000"/>
                        <a:lumOff val="80000"/>
                      </a:schemeClr>
                    </a:solidFill>
                  </a:tcPr>
                </a:tc>
                <a:extLst>
                  <a:ext uri="{0D108BD9-81ED-4DB2-BD59-A6C34878D82A}">
                    <a16:rowId xmlns:a16="http://schemas.microsoft.com/office/drawing/2014/main" val="10003"/>
                  </a:ext>
                </a:extLst>
              </a:tr>
              <a:tr h="543703">
                <a:tc>
                  <a:txBody>
                    <a:bodyPr/>
                    <a:lstStyle>
                      <a:lvl1pPr marL="0" algn="l" defTabSz="914400" rtl="0" eaLnBrk="1" latinLnBrk="0" hangingPunct="1">
                        <a:defRPr sz="1800" b="1" kern="1200">
                          <a:solidFill>
                            <a:schemeClr val="lt1"/>
                          </a:solidFill>
                          <a:latin typeface="Arial" panose="020B0604020202020204"/>
                        </a:defRPr>
                      </a:lvl1pPr>
                      <a:lvl2pPr marL="457200" algn="l" defTabSz="914400" rtl="0" eaLnBrk="1" latinLnBrk="0" hangingPunct="1">
                        <a:defRPr sz="1800" b="1" kern="1200">
                          <a:solidFill>
                            <a:schemeClr val="lt1"/>
                          </a:solidFill>
                          <a:latin typeface="Arial" panose="020B0604020202020204"/>
                        </a:defRPr>
                      </a:lvl2pPr>
                      <a:lvl3pPr marL="914400" algn="l" defTabSz="914400" rtl="0" eaLnBrk="1" latinLnBrk="0" hangingPunct="1">
                        <a:defRPr sz="1800" b="1" kern="1200">
                          <a:solidFill>
                            <a:schemeClr val="lt1"/>
                          </a:solidFill>
                          <a:latin typeface="Arial" panose="020B0604020202020204"/>
                        </a:defRPr>
                      </a:lvl3pPr>
                      <a:lvl4pPr marL="1371600" algn="l" defTabSz="914400" rtl="0" eaLnBrk="1" latinLnBrk="0" hangingPunct="1">
                        <a:defRPr sz="1800" b="1" kern="1200">
                          <a:solidFill>
                            <a:schemeClr val="lt1"/>
                          </a:solidFill>
                          <a:latin typeface="Arial" panose="020B0604020202020204"/>
                        </a:defRPr>
                      </a:lvl4pPr>
                      <a:lvl5pPr marL="1828800" algn="l" defTabSz="914400" rtl="0" eaLnBrk="1" latinLnBrk="0" hangingPunct="1">
                        <a:defRPr sz="1800" b="1" kern="1200">
                          <a:solidFill>
                            <a:schemeClr val="lt1"/>
                          </a:solidFill>
                          <a:latin typeface="Arial" panose="020B0604020202020204"/>
                        </a:defRPr>
                      </a:lvl5pPr>
                      <a:lvl6pPr marL="2286000" algn="l" defTabSz="914400" rtl="0" eaLnBrk="1" latinLnBrk="0" hangingPunct="1">
                        <a:defRPr sz="1800" b="1" kern="1200">
                          <a:solidFill>
                            <a:schemeClr val="lt1"/>
                          </a:solidFill>
                          <a:latin typeface="Arial" panose="020B0604020202020204"/>
                        </a:defRPr>
                      </a:lvl6pPr>
                      <a:lvl7pPr marL="2743200" algn="l" defTabSz="914400" rtl="0" eaLnBrk="1" latinLnBrk="0" hangingPunct="1">
                        <a:defRPr sz="1800" b="1" kern="1200">
                          <a:solidFill>
                            <a:schemeClr val="lt1"/>
                          </a:solidFill>
                          <a:latin typeface="Arial" panose="020B0604020202020204"/>
                        </a:defRPr>
                      </a:lvl7pPr>
                      <a:lvl8pPr marL="3200400" algn="l" defTabSz="914400" rtl="0" eaLnBrk="1" latinLnBrk="0" hangingPunct="1">
                        <a:defRPr sz="1800" b="1" kern="1200">
                          <a:solidFill>
                            <a:schemeClr val="lt1"/>
                          </a:solidFill>
                          <a:latin typeface="Arial" panose="020B0604020202020204"/>
                        </a:defRPr>
                      </a:lvl8pPr>
                      <a:lvl9pPr marL="3657600" algn="l" defTabSz="914400" rtl="0" eaLnBrk="1" latinLnBrk="0" hangingPunct="1">
                        <a:defRPr sz="1800" b="1" kern="1200">
                          <a:solidFill>
                            <a:schemeClr val="lt1"/>
                          </a:solidFill>
                          <a:latin typeface="Arial" panose="020B0604020202020204"/>
                        </a:defRPr>
                      </a:lvl9pPr>
                    </a:lstStyle>
                    <a:p>
                      <a:pPr algn="ctr">
                        <a:spcAft>
                          <a:spcPts val="0"/>
                        </a:spcAft>
                      </a:pPr>
                      <a:r>
                        <a:rPr lang="en-US" altLang="zh-CN" sz="2000" b="0" kern="100" dirty="0" err="1">
                          <a:solidFill>
                            <a:schemeClr val="lt1"/>
                          </a:solidFill>
                          <a:effectLst/>
                          <a:latin typeface="+mj-ea"/>
                          <a:ea typeface="+mn-ea"/>
                          <a:cs typeface="Times New Roman" panose="02020603050405020304" pitchFamily="18" charset="0"/>
                        </a:rPr>
                        <a:t>pairplot</a:t>
                      </a:r>
                      <a:endParaRPr lang="zh-CN" altLang="zh-CN" sz="2000" b="0" kern="100" dirty="0">
                        <a:solidFill>
                          <a:schemeClr val="lt1"/>
                        </a:solidFill>
                        <a:effectLst/>
                        <a:latin typeface="+mj-ea"/>
                        <a:ea typeface="+mn-ea"/>
                        <a:cs typeface="Times New Roman" panose="02020603050405020304" pitchFamily="18" charset="0"/>
                      </a:endParaRPr>
                    </a:p>
                  </a:txBody>
                  <a:tcPr marL="52039" marR="52039" marT="0" marB="0" anchor="ctr">
                    <a:lnL w="12700" cmpd="sng">
                      <a:solidFill>
                        <a:srgbClr val="FFFFFF"/>
                      </a:solidFill>
                    </a:lnL>
                    <a:lnR w="12700" cmpd="sng">
                      <a:solidFill>
                        <a:srgbClr val="FFFFFF"/>
                      </a:solidFill>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4F81BD"/>
                    </a:solidFill>
                  </a:tcPr>
                </a:tc>
                <a:tc>
                  <a:txBody>
                    <a:bodyPr/>
                    <a:lstStyle>
                      <a:lvl1pPr marL="0" algn="l" defTabSz="914400" rtl="0" eaLnBrk="1" latinLnBrk="0" hangingPunct="1">
                        <a:defRPr sz="1800" kern="1200">
                          <a:solidFill>
                            <a:schemeClr val="dk1"/>
                          </a:solidFill>
                          <a:latin typeface="Arial" panose="020B0604020202020204"/>
                        </a:defRPr>
                      </a:lvl1pPr>
                      <a:lvl2pPr marL="457200" algn="l" defTabSz="914400" rtl="0" eaLnBrk="1" latinLnBrk="0" hangingPunct="1">
                        <a:defRPr sz="1800" kern="1200">
                          <a:solidFill>
                            <a:schemeClr val="dk1"/>
                          </a:solidFill>
                          <a:latin typeface="Arial" panose="020B0604020202020204"/>
                        </a:defRPr>
                      </a:lvl2pPr>
                      <a:lvl3pPr marL="914400" algn="l" defTabSz="914400" rtl="0" eaLnBrk="1" latinLnBrk="0" hangingPunct="1">
                        <a:defRPr sz="1800" kern="1200">
                          <a:solidFill>
                            <a:schemeClr val="dk1"/>
                          </a:solidFill>
                          <a:latin typeface="Arial" panose="020B0604020202020204"/>
                        </a:defRPr>
                      </a:lvl3pPr>
                      <a:lvl4pPr marL="1371600" algn="l" defTabSz="914400" rtl="0" eaLnBrk="1" latinLnBrk="0" hangingPunct="1">
                        <a:defRPr sz="1800" kern="1200">
                          <a:solidFill>
                            <a:schemeClr val="dk1"/>
                          </a:solidFill>
                          <a:latin typeface="Arial" panose="020B0604020202020204"/>
                        </a:defRPr>
                      </a:lvl4pPr>
                      <a:lvl5pPr marL="1828800" algn="l" defTabSz="914400" rtl="0" eaLnBrk="1" latinLnBrk="0" hangingPunct="1">
                        <a:defRPr sz="1800" kern="1200">
                          <a:solidFill>
                            <a:schemeClr val="dk1"/>
                          </a:solidFill>
                          <a:latin typeface="Arial" panose="020B0604020202020204"/>
                        </a:defRPr>
                      </a:lvl5pPr>
                      <a:lvl6pPr marL="2286000" algn="l" defTabSz="914400" rtl="0" eaLnBrk="1" latinLnBrk="0" hangingPunct="1">
                        <a:defRPr sz="1800" kern="1200">
                          <a:solidFill>
                            <a:schemeClr val="dk1"/>
                          </a:solidFill>
                          <a:latin typeface="Arial" panose="020B0604020202020204"/>
                        </a:defRPr>
                      </a:lvl6pPr>
                      <a:lvl7pPr marL="2743200" algn="l" defTabSz="914400" rtl="0" eaLnBrk="1" latinLnBrk="0" hangingPunct="1">
                        <a:defRPr sz="1800" kern="1200">
                          <a:solidFill>
                            <a:schemeClr val="dk1"/>
                          </a:solidFill>
                          <a:latin typeface="Arial" panose="020B0604020202020204"/>
                        </a:defRPr>
                      </a:lvl7pPr>
                      <a:lvl8pPr marL="3200400" algn="l" defTabSz="914400" rtl="0" eaLnBrk="1" latinLnBrk="0" hangingPunct="1">
                        <a:defRPr sz="1800" kern="1200">
                          <a:solidFill>
                            <a:schemeClr val="dk1"/>
                          </a:solidFill>
                          <a:latin typeface="Arial" panose="020B0604020202020204"/>
                        </a:defRPr>
                      </a:lvl8pPr>
                      <a:lvl9pPr marL="3657600" algn="l" defTabSz="914400" rtl="0" eaLnBrk="1" latinLnBrk="0" hangingPunct="1">
                        <a:defRPr sz="1800" kern="1200">
                          <a:solidFill>
                            <a:schemeClr val="dk1"/>
                          </a:solidFill>
                          <a:latin typeface="Arial" panose="020B0604020202020204"/>
                        </a:defRPr>
                      </a:lvl9pPr>
                    </a:lstStyle>
                    <a:p>
                      <a:pPr algn="just">
                        <a:spcAft>
                          <a:spcPts val="0"/>
                        </a:spcAft>
                      </a:pPr>
                      <a:r>
                        <a:rPr lang="zh-CN" altLang="en-US" sz="2000" kern="100" dirty="0">
                          <a:effectLst/>
                          <a:latin typeface="+mj-ea"/>
                          <a:ea typeface="+mj-ea"/>
                          <a:cs typeface="Times New Roman" panose="02020603050405020304" pitchFamily="18" charset="0"/>
                        </a:rPr>
                        <a:t>绘制多个成对的双变量分布</a:t>
                      </a:r>
                      <a:endParaRPr lang="zh-CN" sz="2000" kern="100" dirty="0">
                        <a:effectLst/>
                        <a:latin typeface="+mj-ea"/>
                        <a:ea typeface="+mj-ea"/>
                        <a:cs typeface="Times New Roman" panose="02020603050405020304" pitchFamily="18" charset="0"/>
                      </a:endParaRPr>
                    </a:p>
                  </a:txBody>
                  <a:tcPr marL="52039" marR="52039" marT="0" marB="0" anchor="ctr">
                    <a:lnL w="12700" cmpd="sng">
                      <a:solidFill>
                        <a:srgbClr val="FFFFFF"/>
                      </a:solidFill>
                    </a:lnL>
                    <a:lnR w="12700" cmpd="sng">
                      <a:solidFill>
                        <a:srgbClr val="FFFFFF"/>
                      </a:solidFill>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4F81BD">
                        <a:tint val="20000"/>
                      </a:srgbClr>
                    </a:solidFill>
                  </a:tcPr>
                </a:tc>
                <a:extLst>
                  <a:ext uri="{0D108BD9-81ED-4DB2-BD59-A6C34878D82A}">
                    <a16:rowId xmlns:a16="http://schemas.microsoft.com/office/drawing/2014/main" val="10004"/>
                  </a:ext>
                </a:extLst>
              </a:tr>
              <a:tr h="543703">
                <a:tc>
                  <a:txBody>
                    <a:bodyP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Aft>
                          <a:spcPts val="0"/>
                        </a:spcAft>
                      </a:pPr>
                      <a:r>
                        <a:rPr lang="en-US" altLang="zh-CN" sz="2000" b="0" kern="100" dirty="0">
                          <a:solidFill>
                            <a:schemeClr val="lt1"/>
                          </a:solidFill>
                          <a:effectLst/>
                          <a:latin typeface="+mj-ea"/>
                          <a:ea typeface="+mn-ea"/>
                          <a:cs typeface="Times New Roman" panose="02020603050405020304" pitchFamily="18" charset="0"/>
                        </a:rPr>
                        <a:t>heatmap</a:t>
                      </a:r>
                      <a:endParaRPr lang="zh-CN" altLang="zh-CN" sz="2000" b="0" kern="100" dirty="0">
                        <a:solidFill>
                          <a:schemeClr val="lt1"/>
                        </a:solidFill>
                        <a:effectLst/>
                        <a:latin typeface="+mj-ea"/>
                        <a:ea typeface="+mn-ea"/>
                        <a:cs typeface="Times New Roman" panose="02020603050405020304" pitchFamily="18" charset="0"/>
                      </a:endParaRPr>
                    </a:p>
                  </a:txBody>
                  <a:tcPr marL="52039" marR="52039" marT="0" marB="0" anchor="ctr">
                    <a:lnL w="12700" cmpd="sng">
                      <a:solidFill>
                        <a:srgbClr val="FFFFFF"/>
                      </a:solid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4F81BD"/>
                    </a:solidFill>
                  </a:tcPr>
                </a:tc>
                <a:tc>
                  <a:txBody>
                    <a:bodyP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spcAft>
                          <a:spcPts val="0"/>
                        </a:spcAft>
                      </a:pPr>
                      <a:r>
                        <a:rPr lang="zh-CN" altLang="en-US" sz="2000" kern="100" dirty="0">
                          <a:effectLst/>
                          <a:latin typeface="+mj-ea"/>
                          <a:ea typeface="+mj-ea"/>
                          <a:cs typeface="Times New Roman" panose="02020603050405020304" pitchFamily="18" charset="0"/>
                        </a:rPr>
                        <a:t>绘制热力图</a:t>
                      </a:r>
                      <a:endParaRPr lang="zh-CN" sz="2000" kern="100" dirty="0">
                        <a:effectLst/>
                        <a:latin typeface="+mj-ea"/>
                        <a:ea typeface="+mj-ea"/>
                        <a:cs typeface="Times New Roman" panose="02020603050405020304" pitchFamily="18" charset="0"/>
                      </a:endParaRPr>
                    </a:p>
                  </a:txBody>
                  <a:tcPr marL="52039" marR="52039" marT="0" marB="0" anchor="ctr">
                    <a:lnL w="12700" cap="flat" cmpd="sng" algn="ctr">
                      <a:solidFill>
                        <a:srgbClr val="FFFFFF"/>
                      </a:solidFill>
                      <a:prstDash val="solid"/>
                      <a:round/>
                      <a:headEnd type="none" w="med" len="med"/>
                      <a:tailEnd type="none" w="med" len="med"/>
                    </a:lnL>
                    <a:lnR w="12700" cmpd="sng">
                      <a:solidFill>
                        <a:srgbClr val="FFFFFF"/>
                      </a:solid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extLst>
                  <a:ext uri="{0D108BD9-81ED-4DB2-BD59-A6C34878D82A}">
                    <a16:rowId xmlns:a16="http://schemas.microsoft.com/office/drawing/2014/main" val="10005"/>
                  </a:ext>
                </a:extLst>
              </a:tr>
              <a:tr h="543703">
                <a:tc>
                  <a:txBody>
                    <a:bodyP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Aft>
                          <a:spcPts val="0"/>
                        </a:spcAft>
                      </a:pPr>
                      <a:r>
                        <a:rPr lang="en-US" altLang="zh-CN" sz="2000" b="0" kern="100" dirty="0">
                          <a:solidFill>
                            <a:schemeClr val="lt1"/>
                          </a:solidFill>
                          <a:effectLst/>
                          <a:latin typeface="+mj-ea"/>
                          <a:ea typeface="+mn-ea"/>
                          <a:cs typeface="Times New Roman" panose="02020603050405020304" pitchFamily="18" charset="0"/>
                        </a:rPr>
                        <a:t>boxplot</a:t>
                      </a:r>
                      <a:endParaRPr lang="zh-CN" altLang="zh-CN" sz="2000" b="0" kern="100" dirty="0">
                        <a:solidFill>
                          <a:schemeClr val="lt1"/>
                        </a:solidFill>
                        <a:effectLst/>
                        <a:latin typeface="+mj-ea"/>
                        <a:ea typeface="+mn-ea"/>
                        <a:cs typeface="Times New Roman" panose="02020603050405020304" pitchFamily="18" charset="0"/>
                      </a:endParaRPr>
                    </a:p>
                  </a:txBody>
                  <a:tcPr marL="52039" marR="52039" marT="0" marB="0" anchor="ctr">
                    <a:lnL w="12700" cmpd="sng">
                      <a:solidFill>
                        <a:srgbClr val="FFFFFF"/>
                      </a:solidFill>
                    </a:lnL>
                    <a:lnR w="12700" cap="flat" cmpd="sng" algn="ctr">
                      <a:solidFill>
                        <a:srgbClr val="FFFFFF"/>
                      </a:solidFill>
                      <a:prstDash val="solid"/>
                      <a:round/>
                      <a:headEnd type="none" w="med" len="med"/>
                      <a:tailEnd type="none" w="med" len="med"/>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4F81BD"/>
                    </a:solidFill>
                  </a:tcPr>
                </a:tc>
                <a:tc>
                  <a:txBody>
                    <a:bodyP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spcAft>
                          <a:spcPts val="0"/>
                        </a:spcAft>
                      </a:pPr>
                      <a:r>
                        <a:rPr lang="zh-CN" altLang="en-US" sz="2000" kern="100" dirty="0">
                          <a:effectLst/>
                          <a:latin typeface="+mj-ea"/>
                          <a:ea typeface="+mj-ea"/>
                          <a:cs typeface="Times New Roman" panose="02020603050405020304" pitchFamily="18" charset="0"/>
                        </a:rPr>
                        <a:t>绘制箱线图</a:t>
                      </a:r>
                      <a:endParaRPr lang="zh-CN" sz="2000" kern="100" dirty="0">
                        <a:effectLst/>
                        <a:latin typeface="+mj-ea"/>
                        <a:ea typeface="+mj-ea"/>
                        <a:cs typeface="Times New Roman" panose="02020603050405020304" pitchFamily="18" charset="0"/>
                      </a:endParaRPr>
                    </a:p>
                  </a:txBody>
                  <a:tcPr marL="52039" marR="52039" marT="0" marB="0" anchor="ctr">
                    <a:lnL w="12700" cap="flat" cmpd="sng" algn="ctr">
                      <a:solidFill>
                        <a:srgbClr val="FFFFFF"/>
                      </a:solidFill>
                      <a:prstDash val="solid"/>
                      <a:round/>
                      <a:headEnd type="none" w="med" len="med"/>
                      <a:tailEnd type="none" w="med" len="med"/>
                    </a:lnL>
                    <a:lnR w="12700" cmpd="sng">
                      <a:solidFill>
                        <a:srgbClr val="FFFFFF"/>
                      </a:solidFill>
                    </a:lnR>
                    <a:lnT w="12700" cmpd="sng">
                      <a:solidFill>
                        <a:srgbClr val="FFFFFF"/>
                      </a:solidFill>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4F81BD">
                        <a:tint val="20000"/>
                      </a:srgbClr>
                    </a:solidFill>
                  </a:tcPr>
                </a:tc>
                <a:extLst>
                  <a:ext uri="{0D108BD9-81ED-4DB2-BD59-A6C34878D82A}">
                    <a16:rowId xmlns:a16="http://schemas.microsoft.com/office/drawing/2014/main" val="10006"/>
                  </a:ext>
                </a:extLst>
              </a:tr>
              <a:tr h="543703">
                <a:tc>
                  <a:txBody>
                    <a:bodyPr/>
                    <a:lstStyle/>
                    <a:p>
                      <a:pPr algn="ctr">
                        <a:spcAft>
                          <a:spcPts val="0"/>
                        </a:spcAft>
                      </a:pPr>
                      <a:r>
                        <a:rPr lang="en-US" altLang="zh-CN" sz="2000" b="0" kern="100" dirty="0" err="1">
                          <a:solidFill>
                            <a:schemeClr val="lt1"/>
                          </a:solidFill>
                          <a:effectLst/>
                          <a:latin typeface="+mj-ea"/>
                          <a:ea typeface="+mn-ea"/>
                          <a:cs typeface="Times New Roman" panose="02020603050405020304" pitchFamily="18" charset="0"/>
                        </a:rPr>
                        <a:t>violinplot</a:t>
                      </a:r>
                      <a:endParaRPr lang="zh-CN" altLang="zh-CN" sz="2000" b="0" kern="100" dirty="0">
                        <a:solidFill>
                          <a:schemeClr val="lt1"/>
                        </a:solidFill>
                        <a:effectLst/>
                        <a:latin typeface="+mj-ea"/>
                        <a:ea typeface="+mn-ea"/>
                        <a:cs typeface="Times New Roman" panose="02020603050405020304" pitchFamily="18" charset="0"/>
                      </a:endParaRPr>
                    </a:p>
                  </a:txBody>
                  <a:tcPr marL="52039" marR="52039" marT="0" marB="0" anchor="ctr">
                    <a:lnL w="12700" cmpd="sng">
                      <a:solidFill>
                        <a:srgbClr val="FFFFFF"/>
                      </a:solidFill>
                    </a:lnL>
                    <a:lnR w="12700" cap="flat" cmpd="sng" algn="ctr">
                      <a:solidFill>
                        <a:srgbClr val="FFFFFF"/>
                      </a:solidFill>
                      <a:prstDash val="solid"/>
                      <a:round/>
                      <a:headEnd type="none" w="med" len="med"/>
                      <a:tailEnd type="none" w="med" len="med"/>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F81BD"/>
                    </a:solidFill>
                  </a:tcPr>
                </a:tc>
                <a:tc>
                  <a:txBody>
                    <a:bodyPr/>
                    <a:lstStyle/>
                    <a:p>
                      <a:pPr algn="just">
                        <a:spcAft>
                          <a:spcPts val="0"/>
                        </a:spcAft>
                      </a:pPr>
                      <a:r>
                        <a:rPr lang="zh-CN" altLang="en-US" sz="2000" kern="100" dirty="0">
                          <a:effectLst/>
                          <a:latin typeface="+mj-ea"/>
                          <a:ea typeface="+mj-ea"/>
                          <a:cs typeface="Times New Roman" panose="02020603050405020304" pitchFamily="18" charset="0"/>
                        </a:rPr>
                        <a:t>绘制提琴图</a:t>
                      </a:r>
                      <a:endParaRPr lang="zh-CN" sz="2000" kern="100" dirty="0">
                        <a:effectLst/>
                        <a:latin typeface="+mj-ea"/>
                        <a:ea typeface="+mj-ea"/>
                        <a:cs typeface="Times New Roman" panose="02020603050405020304" pitchFamily="18" charset="0"/>
                      </a:endParaRPr>
                    </a:p>
                  </a:txBody>
                  <a:tcPr marL="52039" marR="52039" marT="0" marB="0" anchor="ctr">
                    <a:lnL w="12700" cap="flat" cmpd="sng" algn="ctr">
                      <a:solidFill>
                        <a:srgbClr val="FFFFFF"/>
                      </a:solidFill>
                      <a:prstDash val="solid"/>
                      <a:round/>
                      <a:headEnd type="none" w="med" len="med"/>
                      <a:tailEnd type="none" w="med" len="med"/>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2">
                        <a:lumMod val="20000"/>
                        <a:lumOff val="80000"/>
                      </a:schemeClr>
                    </a:solidFill>
                  </a:tcPr>
                </a:tc>
                <a:extLst>
                  <a:ext uri="{0D108BD9-81ED-4DB2-BD59-A6C34878D82A}">
                    <a16:rowId xmlns:a16="http://schemas.microsoft.com/office/drawing/2014/main" val="2792179217"/>
                  </a:ext>
                </a:extLst>
              </a:tr>
            </a:tbl>
          </a:graphicData>
        </a:graphic>
      </p:graphicFrame>
    </p:spTree>
    <p:extLst>
      <p:ext uri="{BB962C8B-B14F-4D97-AF65-F5344CB8AC3E}">
        <p14:creationId xmlns:p14="http://schemas.microsoft.com/office/powerpoint/2010/main" val="10661323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Effect>
                      <a14:brightnessContrast brigh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9" name="图片 28"/>
          <p:cNvPicPr>
            <a:picLocks noChangeAspect="1"/>
          </p:cNvPicPr>
          <p:nvPr/>
        </p:nvPicPr>
        <p:blipFill>
          <a:blip r:embed="rId4"/>
          <a:srcRect l="30226" t="54124"/>
          <a:stretch>
            <a:fillRect/>
          </a:stretch>
        </p:blipFill>
        <p:spPr>
          <a:xfrm>
            <a:off x="0" y="0"/>
            <a:ext cx="1305921" cy="858638"/>
          </a:xfrm>
          <a:custGeom>
            <a:avLst/>
            <a:gdLst>
              <a:gd name="connsiteX0" fmla="*/ 0 w 1305921"/>
              <a:gd name="connsiteY0" fmla="*/ 0 h 858638"/>
              <a:gd name="connsiteX1" fmla="*/ 1305921 w 1305921"/>
              <a:gd name="connsiteY1" fmla="*/ 0 h 858638"/>
              <a:gd name="connsiteX2" fmla="*/ 1305921 w 1305921"/>
              <a:gd name="connsiteY2" fmla="*/ 858638 h 858638"/>
              <a:gd name="connsiteX3" fmla="*/ 0 w 1305921"/>
              <a:gd name="connsiteY3" fmla="*/ 858638 h 858638"/>
            </a:gdLst>
            <a:ahLst/>
            <a:cxnLst>
              <a:cxn ang="0">
                <a:pos x="connsiteX0" y="connsiteY0"/>
              </a:cxn>
              <a:cxn ang="0">
                <a:pos x="connsiteX1" y="connsiteY1"/>
              </a:cxn>
              <a:cxn ang="0">
                <a:pos x="connsiteX2" y="connsiteY2"/>
              </a:cxn>
              <a:cxn ang="0">
                <a:pos x="connsiteX3" y="connsiteY3"/>
              </a:cxn>
            </a:cxnLst>
            <a:rect l="l" t="t" r="r" b="b"/>
            <a:pathLst>
              <a:path w="1305921" h="858638">
                <a:moveTo>
                  <a:pt x="0" y="0"/>
                </a:moveTo>
                <a:lnTo>
                  <a:pt x="1305921" y="0"/>
                </a:lnTo>
                <a:lnTo>
                  <a:pt x="1305921" y="858638"/>
                </a:lnTo>
                <a:lnTo>
                  <a:pt x="0" y="858638"/>
                </a:lnTo>
                <a:close/>
              </a:path>
            </a:pathLst>
          </a:custGeom>
        </p:spPr>
      </p:pic>
      <p:pic>
        <p:nvPicPr>
          <p:cNvPr id="30" name="图片 29"/>
          <p:cNvPicPr>
            <a:picLocks noChangeAspect="1"/>
          </p:cNvPicPr>
          <p:nvPr/>
        </p:nvPicPr>
        <p:blipFill>
          <a:blip r:embed="rId5"/>
          <a:srcRect t="62945"/>
          <a:stretch>
            <a:fillRect/>
          </a:stretch>
        </p:blipFill>
        <p:spPr>
          <a:xfrm>
            <a:off x="5120000" y="0"/>
            <a:ext cx="2322777" cy="862954"/>
          </a:xfrm>
          <a:custGeom>
            <a:avLst/>
            <a:gdLst>
              <a:gd name="connsiteX0" fmla="*/ 0 w 2322777"/>
              <a:gd name="connsiteY0" fmla="*/ 0 h 862954"/>
              <a:gd name="connsiteX1" fmla="*/ 2322777 w 2322777"/>
              <a:gd name="connsiteY1" fmla="*/ 0 h 862954"/>
              <a:gd name="connsiteX2" fmla="*/ 2322777 w 2322777"/>
              <a:gd name="connsiteY2" fmla="*/ 862954 h 862954"/>
              <a:gd name="connsiteX3" fmla="*/ 0 w 2322777"/>
              <a:gd name="connsiteY3" fmla="*/ 862954 h 862954"/>
            </a:gdLst>
            <a:ahLst/>
            <a:cxnLst>
              <a:cxn ang="0">
                <a:pos x="connsiteX0" y="connsiteY0"/>
              </a:cxn>
              <a:cxn ang="0">
                <a:pos x="connsiteX1" y="connsiteY1"/>
              </a:cxn>
              <a:cxn ang="0">
                <a:pos x="connsiteX2" y="connsiteY2"/>
              </a:cxn>
              <a:cxn ang="0">
                <a:pos x="connsiteX3" y="connsiteY3"/>
              </a:cxn>
            </a:cxnLst>
            <a:rect l="l" t="t" r="r" b="b"/>
            <a:pathLst>
              <a:path w="2322777" h="862954">
                <a:moveTo>
                  <a:pt x="0" y="0"/>
                </a:moveTo>
                <a:lnTo>
                  <a:pt x="2322777" y="0"/>
                </a:lnTo>
                <a:lnTo>
                  <a:pt x="2322777" y="862954"/>
                </a:lnTo>
                <a:lnTo>
                  <a:pt x="0" y="862954"/>
                </a:lnTo>
                <a:close/>
              </a:path>
            </a:pathLst>
          </a:custGeom>
        </p:spPr>
      </p:pic>
      <p:sp>
        <p:nvSpPr>
          <p:cNvPr id="31" name="矩形 30"/>
          <p:cNvSpPr/>
          <p:nvPr/>
        </p:nvSpPr>
        <p:spPr>
          <a:xfrm>
            <a:off x="0" y="0"/>
            <a:ext cx="12192000" cy="6858000"/>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17" name="组合 16"/>
          <p:cNvGrpSpPr/>
          <p:nvPr/>
        </p:nvGrpSpPr>
        <p:grpSpPr>
          <a:xfrm>
            <a:off x="1737553" y="1725125"/>
            <a:ext cx="2849835" cy="2849833"/>
            <a:chOff x="1413324" y="1664562"/>
            <a:chExt cx="1381545" cy="1381544"/>
          </a:xfrm>
        </p:grpSpPr>
        <p:sp>
          <p:nvSpPr>
            <p:cNvPr id="18" name="椭圆 17"/>
            <p:cNvSpPr/>
            <p:nvPr/>
          </p:nvSpPr>
          <p:spPr>
            <a:xfrm>
              <a:off x="1413324" y="1664562"/>
              <a:ext cx="1381545" cy="1381544"/>
            </a:xfrm>
            <a:prstGeom prst="ellipse">
              <a:avLst/>
            </a:prstGeom>
            <a:gradFill flip="none" rotWithShape="1">
              <a:gsLst>
                <a:gs pos="65000">
                  <a:srgbClr val="01E2BC">
                    <a:alpha val="0"/>
                  </a:srgbClr>
                </a:gs>
                <a:gs pos="100000">
                  <a:srgbClr val="01E2BC"/>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sp>
          <p:nvSpPr>
            <p:cNvPr id="19" name="椭圆 18"/>
            <p:cNvSpPr/>
            <p:nvPr/>
          </p:nvSpPr>
          <p:spPr>
            <a:xfrm>
              <a:off x="1516201" y="1767441"/>
              <a:ext cx="1175791" cy="1175790"/>
            </a:xfrm>
            <a:prstGeom prst="ellipse">
              <a:avLst/>
            </a:prstGeom>
            <a:noFill/>
            <a:ln>
              <a:solidFill>
                <a:srgbClr val="2A9995"/>
              </a:solidFill>
            </a:ln>
            <a:effectLst>
              <a:glow rad="38100">
                <a:srgbClr val="01E2BC">
                  <a:alpha val="1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grpSp>
          <p:nvGrpSpPr>
            <p:cNvPr id="20" name="组合 19"/>
            <p:cNvGrpSpPr/>
            <p:nvPr/>
          </p:nvGrpSpPr>
          <p:grpSpPr>
            <a:xfrm>
              <a:off x="1600082" y="1814734"/>
              <a:ext cx="1008029" cy="1081197"/>
              <a:chOff x="4981968" y="4909761"/>
              <a:chExt cx="561350" cy="602097"/>
            </a:xfrm>
            <a:solidFill>
              <a:schemeClr val="bg1"/>
            </a:solidFill>
            <a:effectLst>
              <a:glow rad="50800">
                <a:schemeClr val="bg1">
                  <a:alpha val="10000"/>
                </a:schemeClr>
              </a:glow>
            </a:effectLst>
          </p:grpSpPr>
          <p:sp>
            <p:nvSpPr>
              <p:cNvPr id="22" name="任意多边形 21"/>
              <p:cNvSpPr/>
              <p:nvPr/>
            </p:nvSpPr>
            <p:spPr>
              <a:xfrm>
                <a:off x="4981968" y="4909761"/>
                <a:ext cx="561350" cy="194436"/>
              </a:xfrm>
              <a:custGeom>
                <a:avLst/>
                <a:gdLst>
                  <a:gd name="connsiteX0" fmla="*/ 280675 w 561350"/>
                  <a:gd name="connsiteY0" fmla="*/ 0 h 194436"/>
                  <a:gd name="connsiteX1" fmla="*/ 558070 w 561350"/>
                  <a:gd name="connsiteY1" fmla="*/ 183869 h 194436"/>
                  <a:gd name="connsiteX2" fmla="*/ 561350 w 561350"/>
                  <a:gd name="connsiteY2" fmla="*/ 194436 h 194436"/>
                  <a:gd name="connsiteX3" fmla="*/ 528660 w 561350"/>
                  <a:gd name="connsiteY3" fmla="*/ 194436 h 194436"/>
                  <a:gd name="connsiteX4" fmla="*/ 504584 w 561350"/>
                  <a:gd name="connsiteY4" fmla="*/ 150079 h 194436"/>
                  <a:gd name="connsiteX5" fmla="*/ 280675 w 561350"/>
                  <a:gd name="connsiteY5" fmla="*/ 31028 h 194436"/>
                  <a:gd name="connsiteX6" fmla="*/ 56766 w 561350"/>
                  <a:gd name="connsiteY6" fmla="*/ 150079 h 194436"/>
                  <a:gd name="connsiteX7" fmla="*/ 32690 w 561350"/>
                  <a:gd name="connsiteY7" fmla="*/ 194436 h 194436"/>
                  <a:gd name="connsiteX8" fmla="*/ 0 w 561350"/>
                  <a:gd name="connsiteY8" fmla="*/ 194436 h 194436"/>
                  <a:gd name="connsiteX9" fmla="*/ 3280 w 561350"/>
                  <a:gd name="connsiteY9" fmla="*/ 183869 h 194436"/>
                  <a:gd name="connsiteX10" fmla="*/ 280675 w 561350"/>
                  <a:gd name="connsiteY10" fmla="*/ 0 h 19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1350" h="194436">
                    <a:moveTo>
                      <a:pt x="280675" y="0"/>
                    </a:moveTo>
                    <a:cubicBezTo>
                      <a:pt x="405375" y="0"/>
                      <a:pt x="512368" y="75817"/>
                      <a:pt x="558070" y="183869"/>
                    </a:cubicBezTo>
                    <a:lnTo>
                      <a:pt x="561350" y="194436"/>
                    </a:lnTo>
                    <a:lnTo>
                      <a:pt x="528660" y="194436"/>
                    </a:lnTo>
                    <a:lnTo>
                      <a:pt x="504584" y="150079"/>
                    </a:lnTo>
                    <a:cubicBezTo>
                      <a:pt x="456059" y="78252"/>
                      <a:pt x="373882" y="31028"/>
                      <a:pt x="280675" y="31028"/>
                    </a:cubicBezTo>
                    <a:cubicBezTo>
                      <a:pt x="187468" y="31028"/>
                      <a:pt x="105292" y="78252"/>
                      <a:pt x="56766" y="150079"/>
                    </a:cubicBezTo>
                    <a:lnTo>
                      <a:pt x="32690" y="194436"/>
                    </a:lnTo>
                    <a:lnTo>
                      <a:pt x="0" y="194436"/>
                    </a:lnTo>
                    <a:lnTo>
                      <a:pt x="3280" y="183869"/>
                    </a:lnTo>
                    <a:cubicBezTo>
                      <a:pt x="48983" y="75817"/>
                      <a:pt x="155975" y="0"/>
                      <a:pt x="28067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sp>
            <p:nvSpPr>
              <p:cNvPr id="23" name="任意多边形 22"/>
              <p:cNvSpPr/>
              <p:nvPr/>
            </p:nvSpPr>
            <p:spPr>
              <a:xfrm>
                <a:off x="5028091" y="5397417"/>
                <a:ext cx="132191" cy="92909"/>
              </a:xfrm>
              <a:custGeom>
                <a:avLst/>
                <a:gdLst>
                  <a:gd name="connsiteX0" fmla="*/ 0 w 132191"/>
                  <a:gd name="connsiteY0" fmla="*/ 0 h 92909"/>
                  <a:gd name="connsiteX1" fmla="*/ 40042 w 132191"/>
                  <a:gd name="connsiteY1" fmla="*/ 0 h 92909"/>
                  <a:gd name="connsiteX2" fmla="*/ 43618 w 132191"/>
                  <a:gd name="connsiteY2" fmla="*/ 4334 h 92909"/>
                  <a:gd name="connsiteX3" fmla="*/ 129449 w 132191"/>
                  <a:gd name="connsiteY3" fmla="*/ 62202 h 92909"/>
                  <a:gd name="connsiteX4" fmla="*/ 132191 w 132191"/>
                  <a:gd name="connsiteY4" fmla="*/ 63053 h 92909"/>
                  <a:gd name="connsiteX5" fmla="*/ 124191 w 132191"/>
                  <a:gd name="connsiteY5" fmla="*/ 92909 h 92909"/>
                  <a:gd name="connsiteX6" fmla="*/ 117372 w 132191"/>
                  <a:gd name="connsiteY6" fmla="*/ 90792 h 92909"/>
                  <a:gd name="connsiteX7" fmla="*/ 21678 w 132191"/>
                  <a:gd name="connsiteY7" fmla="*/ 26274 h 92909"/>
                  <a:gd name="connsiteX8" fmla="*/ 0 w 132191"/>
                  <a:gd name="connsiteY8" fmla="*/ 0 h 92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2191" h="92909">
                    <a:moveTo>
                      <a:pt x="0" y="0"/>
                    </a:moveTo>
                    <a:lnTo>
                      <a:pt x="40042" y="0"/>
                    </a:lnTo>
                    <a:lnTo>
                      <a:pt x="43618" y="4334"/>
                    </a:lnTo>
                    <a:cubicBezTo>
                      <a:pt x="68051" y="28767"/>
                      <a:pt x="97144" y="48539"/>
                      <a:pt x="129449" y="62202"/>
                    </a:cubicBezTo>
                    <a:lnTo>
                      <a:pt x="132191" y="63053"/>
                    </a:lnTo>
                    <a:lnTo>
                      <a:pt x="124191" y="92909"/>
                    </a:lnTo>
                    <a:lnTo>
                      <a:pt x="117372" y="90792"/>
                    </a:lnTo>
                    <a:cubicBezTo>
                      <a:pt x="81354" y="75558"/>
                      <a:pt x="48918" y="53514"/>
                      <a:pt x="21678" y="26274"/>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sp>
            <p:nvSpPr>
              <p:cNvPr id="24" name="任意多边形 23"/>
              <p:cNvSpPr/>
              <p:nvPr/>
            </p:nvSpPr>
            <p:spPr>
              <a:xfrm>
                <a:off x="5195981" y="5397408"/>
                <a:ext cx="301221" cy="114450"/>
              </a:xfrm>
              <a:custGeom>
                <a:avLst/>
                <a:gdLst>
                  <a:gd name="connsiteX0" fmla="*/ 261179 w 301221"/>
                  <a:gd name="connsiteY0" fmla="*/ 0 h 114450"/>
                  <a:gd name="connsiteX1" fmla="*/ 301221 w 301221"/>
                  <a:gd name="connsiteY1" fmla="*/ 0 h 114450"/>
                  <a:gd name="connsiteX2" fmla="*/ 279543 w 301221"/>
                  <a:gd name="connsiteY2" fmla="*/ 26274 h 114450"/>
                  <a:gd name="connsiteX3" fmla="*/ 66666 w 301221"/>
                  <a:gd name="connsiteY3" fmla="*/ 114450 h 114450"/>
                  <a:gd name="connsiteX4" fmla="*/ 5993 w 301221"/>
                  <a:gd name="connsiteY4" fmla="*/ 108334 h 114450"/>
                  <a:gd name="connsiteX5" fmla="*/ 0 w 301221"/>
                  <a:gd name="connsiteY5" fmla="*/ 106474 h 114450"/>
                  <a:gd name="connsiteX6" fmla="*/ 8000 w 301221"/>
                  <a:gd name="connsiteY6" fmla="*/ 76618 h 114450"/>
                  <a:gd name="connsiteX7" fmla="*/ 12247 w 301221"/>
                  <a:gd name="connsiteY7" fmla="*/ 77936 h 114450"/>
                  <a:gd name="connsiteX8" fmla="*/ 66666 w 301221"/>
                  <a:gd name="connsiteY8" fmla="*/ 83422 h 114450"/>
                  <a:gd name="connsiteX9" fmla="*/ 257603 w 301221"/>
                  <a:gd name="connsiteY9" fmla="*/ 4334 h 114450"/>
                  <a:gd name="connsiteX10" fmla="*/ 261179 w 301221"/>
                  <a:gd name="connsiteY10" fmla="*/ 0 h 11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1221" h="114450">
                    <a:moveTo>
                      <a:pt x="261179" y="0"/>
                    </a:moveTo>
                    <a:lnTo>
                      <a:pt x="301221" y="0"/>
                    </a:lnTo>
                    <a:lnTo>
                      <a:pt x="279543" y="26274"/>
                    </a:lnTo>
                    <a:cubicBezTo>
                      <a:pt x="225063" y="80754"/>
                      <a:pt x="149800" y="114450"/>
                      <a:pt x="66666" y="114450"/>
                    </a:cubicBezTo>
                    <a:cubicBezTo>
                      <a:pt x="45883" y="114450"/>
                      <a:pt x="25592" y="112344"/>
                      <a:pt x="5993" y="108334"/>
                    </a:cubicBezTo>
                    <a:lnTo>
                      <a:pt x="0" y="106474"/>
                    </a:lnTo>
                    <a:lnTo>
                      <a:pt x="8000" y="76618"/>
                    </a:lnTo>
                    <a:lnTo>
                      <a:pt x="12247" y="77936"/>
                    </a:lnTo>
                    <a:cubicBezTo>
                      <a:pt x="29825" y="81533"/>
                      <a:pt x="48025" y="83422"/>
                      <a:pt x="66666" y="83422"/>
                    </a:cubicBezTo>
                    <a:cubicBezTo>
                      <a:pt x="141232" y="83422"/>
                      <a:pt x="208738" y="53199"/>
                      <a:pt x="257603" y="4334"/>
                    </a:cubicBezTo>
                    <a:lnTo>
                      <a:pt x="26117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cs typeface="+mn-ea"/>
                  <a:sym typeface="+mn-lt"/>
                </a:endParaRPr>
              </a:p>
            </p:txBody>
          </p:sp>
        </p:grpSp>
        <p:sp>
          <p:nvSpPr>
            <p:cNvPr id="21" name="文本框 20"/>
            <p:cNvSpPr txBox="1"/>
            <p:nvPr/>
          </p:nvSpPr>
          <p:spPr>
            <a:xfrm>
              <a:off x="1797413" y="2078226"/>
              <a:ext cx="642821" cy="641578"/>
            </a:xfrm>
            <a:prstGeom prst="rect">
              <a:avLst/>
            </a:prstGeom>
            <a:noFill/>
          </p:spPr>
          <p:txBody>
            <a:bodyPr wrap="none" rtlCol="0">
              <a:spAutoFit/>
            </a:bodyPr>
            <a:lstStyle/>
            <a:p>
              <a:r>
                <a:rPr lang="en-US" altLang="zh-CN" sz="8000" b="1" dirty="0">
                  <a:solidFill>
                    <a:schemeClr val="bg1"/>
                  </a:solidFill>
                  <a:cs typeface="+mn-ea"/>
                  <a:sym typeface="+mn-lt"/>
                </a:rPr>
                <a:t>02</a:t>
              </a:r>
              <a:endParaRPr lang="zh-CN" altLang="en-US" sz="8000" b="1" dirty="0">
                <a:solidFill>
                  <a:srgbClr val="01E2BC"/>
                </a:solidFill>
                <a:cs typeface="+mn-ea"/>
                <a:sym typeface="+mn-lt"/>
              </a:endParaRPr>
            </a:p>
          </p:txBody>
        </p:sp>
      </p:grpSp>
      <p:sp>
        <p:nvSpPr>
          <p:cNvPr id="25" name="Rectangle 3"/>
          <p:cNvSpPr txBox="1">
            <a:spLocks noChangeArrowheads="1"/>
          </p:cNvSpPr>
          <p:nvPr/>
        </p:nvSpPr>
        <p:spPr bwMode="auto">
          <a:xfrm>
            <a:off x="4375174" y="2732314"/>
            <a:ext cx="6697292" cy="3139321"/>
          </a:xfrm>
          <a:prstGeom prst="rect">
            <a:avLst/>
          </a:prstGeom>
          <a:noFill/>
        </p:spPr>
        <p:txBody>
          <a:bodyPr wrap="square" rtlCol="0">
            <a:spAutoFit/>
          </a:bodyPr>
          <a:lstStyle>
            <a:defPPr>
              <a:defRPr lang="zh-CN"/>
            </a:defPPr>
            <a:lvl1pPr marL="342900" indent="-342900">
              <a:buFont typeface="Wingdings" panose="05000000000000000000" pitchFamily="2" charset="2"/>
              <a:buChar char="Ø"/>
              <a:defRPr sz="2400">
                <a:gradFill>
                  <a:gsLst>
                    <a:gs pos="0">
                      <a:schemeClr val="bg1"/>
                    </a:gs>
                    <a:gs pos="100000">
                      <a:srgbClr val="2A9995"/>
                    </a:gs>
                  </a:gsLst>
                  <a:lin ang="5400000" scaled="1"/>
                </a:gradFill>
                <a:effectLst>
                  <a:glow rad="88900">
                    <a:srgbClr val="073780">
                      <a:alpha val="58000"/>
                    </a:srgbClr>
                  </a:glow>
                </a:effectLst>
                <a:latin typeface="经典综艺体简" panose="02010609000101010101" pitchFamily="49" charset="-122"/>
                <a:ea typeface="经典综艺体简" panose="02010609000101010101" pitchFamily="49" charset="-122"/>
                <a:cs typeface="经典综艺体简" panose="02010609000101010101" pitchFamily="49" charset="-122"/>
              </a:defRPr>
            </a:lvl1pPr>
          </a:lstStyle>
          <a:p>
            <a:pPr marL="0" indent="0" algn="ctr">
              <a:buNone/>
            </a:pPr>
            <a:r>
              <a:rPr lang="zh-CN" altLang="en-US" sz="6600" b="1" dirty="0">
                <a:latin typeface="+mn-lt"/>
                <a:ea typeface="+mn-ea"/>
                <a:cs typeface="+mn-ea"/>
                <a:sym typeface="Arial" panose="020B0604020202020204" pitchFamily="34" charset="0"/>
              </a:rPr>
              <a:t>使用</a:t>
            </a:r>
            <a:r>
              <a:rPr lang="en-US" altLang="zh-CN" sz="6600" b="1" dirty="0">
                <a:latin typeface="+mn-lt"/>
                <a:ea typeface="+mn-ea"/>
                <a:cs typeface="+mn-ea"/>
                <a:sym typeface="Arial" panose="020B0604020202020204" pitchFamily="34" charset="0"/>
              </a:rPr>
              <a:t>Seaborn</a:t>
            </a:r>
          </a:p>
          <a:p>
            <a:pPr marL="0" indent="0" algn="ctr">
              <a:buNone/>
            </a:pPr>
            <a:endParaRPr lang="zh-CN" altLang="en-US" sz="6600" b="1" dirty="0">
              <a:latin typeface="+mn-lt"/>
              <a:ea typeface="+mn-ea"/>
              <a:cs typeface="+mn-ea"/>
              <a:sym typeface="Arial" panose="020B0604020202020204" pitchFamily="34" charset="0"/>
            </a:endParaRPr>
          </a:p>
          <a:p>
            <a:pPr marL="0" indent="0" algn="ctr">
              <a:buNone/>
            </a:pPr>
            <a:endParaRPr lang="zh-CN" altLang="en-US" sz="6600" b="1" dirty="0">
              <a:latin typeface="+mn-lt"/>
              <a:ea typeface="+mn-ea"/>
              <a:cs typeface="+mn-ea"/>
              <a:sym typeface="Arial" panose="020B0604020202020204" pitchFamily="34" charset="0"/>
            </a:endParaRPr>
          </a:p>
        </p:txBody>
      </p:sp>
      <p:cxnSp>
        <p:nvCxnSpPr>
          <p:cNvPr id="26" name="Straight Connector 4"/>
          <p:cNvCxnSpPr/>
          <p:nvPr/>
        </p:nvCxnSpPr>
        <p:spPr>
          <a:xfrm>
            <a:off x="4587388" y="4009845"/>
            <a:ext cx="6056389" cy="0"/>
          </a:xfrm>
          <a:prstGeom prst="line">
            <a:avLst/>
          </a:prstGeom>
          <a:ln w="3175">
            <a:gradFill>
              <a:gsLst>
                <a:gs pos="0">
                  <a:schemeClr val="accent1">
                    <a:lumMod val="5000"/>
                    <a:lumOff val="95000"/>
                  </a:schemeClr>
                </a:gs>
                <a:gs pos="74000">
                  <a:schemeClr val="accent1">
                    <a:lumMod val="45000"/>
                    <a:lumOff val="55000"/>
                  </a:schemeClr>
                </a:gs>
                <a:gs pos="83000">
                  <a:srgbClr val="163A46"/>
                </a:gs>
                <a:gs pos="100000">
                  <a:schemeClr val="accent1">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pic>
        <p:nvPicPr>
          <p:cNvPr id="16" name="图片 15">
            <a:extLst>
              <a:ext uri="{FF2B5EF4-FFF2-40B4-BE49-F238E27FC236}">
                <a16:creationId xmlns:a16="http://schemas.microsoft.com/office/drawing/2014/main" id="{0172F232-689C-4BA2-B576-DD74B58440B6}"/>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r="6292" b="27165"/>
          <a:stretch/>
        </p:blipFill>
        <p:spPr>
          <a:xfrm>
            <a:off x="10960768" y="279048"/>
            <a:ext cx="878305" cy="579590"/>
          </a:xfrm>
          <a:prstGeom prst="rect">
            <a:avLst/>
          </a:prstGeom>
          <a:noFill/>
          <a:ln>
            <a:noFill/>
          </a:ln>
        </p:spPr>
      </p:pic>
    </p:spTree>
    <p:extLst>
      <p:ext uri="{BB962C8B-B14F-4D97-AF65-F5344CB8AC3E}">
        <p14:creationId xmlns:p14="http://schemas.microsoft.com/office/powerpoint/2010/main" val="32438088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fltVal val="0"/>
                                          </p:val>
                                        </p:tav>
                                        <p:tav tm="100000">
                                          <p:val>
                                            <p:strVal val="#ppt_w"/>
                                          </p:val>
                                        </p:tav>
                                      </p:tavLst>
                                    </p:anim>
                                    <p:anim calcmode="lin" valueType="num">
                                      <p:cBhvr>
                                        <p:cTn id="8" dur="1000" fill="hold"/>
                                        <p:tgtEl>
                                          <p:spTgt spid="17"/>
                                        </p:tgtEl>
                                        <p:attrNameLst>
                                          <p:attrName>ppt_h</p:attrName>
                                        </p:attrNameLst>
                                      </p:cBhvr>
                                      <p:tavLst>
                                        <p:tav tm="0">
                                          <p:val>
                                            <p:fltVal val="0"/>
                                          </p:val>
                                        </p:tav>
                                        <p:tav tm="100000">
                                          <p:val>
                                            <p:strVal val="#ppt_h"/>
                                          </p:val>
                                        </p:tav>
                                      </p:tavLst>
                                    </p:anim>
                                    <p:anim calcmode="lin" valueType="num">
                                      <p:cBhvr>
                                        <p:cTn id="9" dur="1000" fill="hold"/>
                                        <p:tgtEl>
                                          <p:spTgt spid="17"/>
                                        </p:tgtEl>
                                        <p:attrNameLst>
                                          <p:attrName>style.rotation</p:attrName>
                                        </p:attrNameLst>
                                      </p:cBhvr>
                                      <p:tavLst>
                                        <p:tav tm="0">
                                          <p:val>
                                            <p:fltVal val="90"/>
                                          </p:val>
                                        </p:tav>
                                        <p:tav tm="100000">
                                          <p:val>
                                            <p:fltVal val="0"/>
                                          </p:val>
                                        </p:tav>
                                      </p:tavLst>
                                    </p:anim>
                                    <p:animEffect transition="in" filter="fade">
                                      <p:cBhvr>
                                        <p:cTn id="10" dur="1000"/>
                                        <p:tgtEl>
                                          <p:spTgt spid="17"/>
                                        </p:tgtEl>
                                      </p:cBhvr>
                                    </p:animEffect>
                                  </p:childTnLst>
                                </p:cTn>
                              </p:par>
                            </p:childTnLst>
                          </p:cTn>
                        </p:par>
                        <p:par>
                          <p:cTn id="11" fill="hold">
                            <p:stCondLst>
                              <p:cond delay="1000"/>
                            </p:stCondLst>
                            <p:childTnLst>
                              <p:par>
                                <p:cTn id="12" presetID="12" presetClass="entr" presetSubtype="1" fill="hold" grpId="0" nodeType="afterEffect">
                                  <p:stCondLst>
                                    <p:cond delay="0"/>
                                  </p:stCondLst>
                                  <p:iterate type="lt">
                                    <p:tmPct val="10000"/>
                                  </p:iterate>
                                  <p:childTnLst>
                                    <p:set>
                                      <p:cBhvr>
                                        <p:cTn id="13" dur="1" fill="hold">
                                          <p:stCondLst>
                                            <p:cond delay="0"/>
                                          </p:stCondLst>
                                        </p:cTn>
                                        <p:tgtEl>
                                          <p:spTgt spid="25"/>
                                        </p:tgtEl>
                                        <p:attrNameLst>
                                          <p:attrName>style.visibility</p:attrName>
                                        </p:attrNameLst>
                                      </p:cBhvr>
                                      <p:to>
                                        <p:strVal val="visible"/>
                                      </p:to>
                                    </p:set>
                                    <p:anim calcmode="lin" valueType="num">
                                      <p:cBhvr additive="base">
                                        <p:cTn id="14" dur="500"/>
                                        <p:tgtEl>
                                          <p:spTgt spid="25"/>
                                        </p:tgtEl>
                                        <p:attrNameLst>
                                          <p:attrName>ppt_y</p:attrName>
                                        </p:attrNameLst>
                                      </p:cBhvr>
                                      <p:tavLst>
                                        <p:tav tm="0">
                                          <p:val>
                                            <p:strVal val="#ppt_y-#ppt_h*1.125000"/>
                                          </p:val>
                                        </p:tav>
                                        <p:tav tm="100000">
                                          <p:val>
                                            <p:strVal val="#ppt_y"/>
                                          </p:val>
                                        </p:tav>
                                      </p:tavLst>
                                    </p:anim>
                                    <p:animEffect transition="in" filter="wipe(down)">
                                      <p:cBhvr>
                                        <p:cTn id="15" dur="500"/>
                                        <p:tgtEl>
                                          <p:spTgt spid="25"/>
                                        </p:tgtEl>
                                      </p:cBhvr>
                                    </p:animEffect>
                                  </p:childTnLst>
                                </p:cTn>
                              </p:par>
                            </p:childTnLst>
                          </p:cTn>
                        </p:par>
                        <p:par>
                          <p:cTn id="16" fill="hold">
                            <p:stCondLst>
                              <p:cond delay="1900"/>
                            </p:stCondLst>
                            <p:childTnLst>
                              <p:par>
                                <p:cTn id="17" presetID="22" presetClass="entr" presetSubtype="8" fill="hold" nodeType="after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left)">
                                      <p:cBhvr>
                                        <p:cTn id="1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595BD73C-B571-4505-AFD2-6268B80041D2}"/>
              </a:ext>
            </a:extLst>
          </p:cNvPr>
          <p:cNvSpPr txBox="1"/>
          <p:nvPr/>
        </p:nvSpPr>
        <p:spPr>
          <a:xfrm>
            <a:off x="215842" y="179921"/>
            <a:ext cx="2679758" cy="523220"/>
          </a:xfrm>
          <a:prstGeom prst="rect">
            <a:avLst/>
          </a:prstGeom>
          <a:noFill/>
        </p:spPr>
        <p:txBody>
          <a:bodyPr wrap="square" rtlCol="0">
            <a:spAutoFit/>
          </a:bodyPr>
          <a:lstStyle/>
          <a:p>
            <a:pPr marL="0" lvl="3">
              <a:buClr>
                <a:srgbClr val="000066"/>
              </a:buClr>
              <a:defRPr/>
            </a:pPr>
            <a:r>
              <a:rPr lang="zh-CN" altLang="en-US" sz="2800" b="1"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sym typeface="Arial" panose="020B0604020202020204" pitchFamily="34" charset="0"/>
              </a:rPr>
              <a:t>使用</a:t>
            </a:r>
            <a:r>
              <a:rPr lang="en-US" altLang="zh-CN" sz="2800" b="1"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sym typeface="Arial" panose="020B0604020202020204" pitchFamily="34" charset="0"/>
              </a:rPr>
              <a:t>Seaborn</a:t>
            </a:r>
          </a:p>
        </p:txBody>
      </p:sp>
      <p:sp>
        <p:nvSpPr>
          <p:cNvPr id="116" name="内容占位符 1">
            <a:extLst>
              <a:ext uri="{FF2B5EF4-FFF2-40B4-BE49-F238E27FC236}">
                <a16:creationId xmlns:a16="http://schemas.microsoft.com/office/drawing/2014/main" id="{B88DAD53-6797-4A8F-A65A-E363CA38A8B5}"/>
              </a:ext>
            </a:extLst>
          </p:cNvPr>
          <p:cNvSpPr txBox="1"/>
          <p:nvPr/>
        </p:nvSpPr>
        <p:spPr bwMode="auto">
          <a:xfrm>
            <a:off x="1895634" y="1682429"/>
            <a:ext cx="4193200" cy="3944759"/>
          </a:xfrm>
          <a:prstGeom prst="rect">
            <a:avLst/>
          </a:prstGeom>
        </p:spPr>
        <p:style>
          <a:lnRef idx="2">
            <a:schemeClr val="accent3"/>
          </a:lnRef>
          <a:fillRef idx="1">
            <a:schemeClr val="lt1"/>
          </a:fillRef>
          <a:effectRef idx="0">
            <a:schemeClr val="accent3"/>
          </a:effectRef>
          <a:fontRef idx="minor">
            <a:schemeClr val="dk1"/>
          </a:fontRef>
        </p:style>
        <p:txBody>
          <a:bodyPr vert="horz" wrap="square" lIns="91440" tIns="45720" rIns="91440" bIns="45720" numCol="1" anchor="t" anchorCtr="0" compatLnSpc="1">
            <a:noAutofit/>
          </a:bodyPr>
          <a:lstStyle>
            <a:lvl1pPr marL="362585" indent="-362585" algn="l" rtl="0" eaLnBrk="0" fontAlgn="base" hangingPunct="0">
              <a:lnSpc>
                <a:spcPct val="150000"/>
              </a:lnSpc>
              <a:spcBef>
                <a:spcPct val="20000"/>
              </a:spcBef>
              <a:spcAft>
                <a:spcPct val="0"/>
              </a:spcAft>
              <a:buClr>
                <a:srgbClr val="032089"/>
              </a:buClr>
              <a:buFont typeface="Wingdings" panose="05000000000000000000" pitchFamily="2" charset="2"/>
              <a:buChar char="Ø"/>
              <a:defRPr kumimoji="1" sz="1800" b="0">
                <a:solidFill>
                  <a:schemeClr val="tx1"/>
                </a:solidFill>
                <a:latin typeface="+mj-ea"/>
                <a:ea typeface="+mj-ea"/>
                <a:cs typeface="Times New Roman" panose="02020603050405020304" pitchFamily="18" charset="0"/>
              </a:defRPr>
            </a:lvl1pPr>
            <a:lvl2pPr marL="484505" indent="0" algn="l" rtl="0" eaLnBrk="0" fontAlgn="base" hangingPunct="0">
              <a:lnSpc>
                <a:spcPct val="130000"/>
              </a:lnSpc>
              <a:spcBef>
                <a:spcPct val="20000"/>
              </a:spcBef>
              <a:spcAft>
                <a:spcPct val="0"/>
              </a:spcAft>
              <a:buClr>
                <a:srgbClr val="032089"/>
              </a:buClr>
              <a:buFont typeface="Wingdings" panose="05000000000000000000" pitchFamily="2" charset="2"/>
              <a:buNone/>
              <a:defRPr kumimoji="1" sz="2330" b="0">
                <a:solidFill>
                  <a:schemeClr val="tx1"/>
                </a:solidFill>
                <a:latin typeface="微软雅黑" panose="020B0503020204020204" pitchFamily="34" charset="-122"/>
                <a:ea typeface="微软雅黑" panose="020B0503020204020204" pitchFamily="34" charset="-122"/>
              </a:defRPr>
            </a:lvl2pPr>
            <a:lvl3pPr marL="1208405" indent="-241300" algn="l" rtl="0" eaLnBrk="0" fontAlgn="base" hangingPunct="0">
              <a:spcBef>
                <a:spcPct val="20000"/>
              </a:spcBef>
              <a:spcAft>
                <a:spcPct val="0"/>
              </a:spcAft>
              <a:buFont typeface="Arial" panose="020B0604020202020204" pitchFamily="34" charset="0"/>
              <a:buChar char="•"/>
              <a:defRPr kumimoji="1" sz="1905" b="0">
                <a:solidFill>
                  <a:schemeClr val="tx1"/>
                </a:solidFill>
                <a:latin typeface="微软雅黑" panose="020B0503020204020204" pitchFamily="34" charset="-122"/>
                <a:ea typeface="微软雅黑" panose="020B0503020204020204" pitchFamily="34" charset="-122"/>
              </a:defRPr>
            </a:lvl3pPr>
            <a:lvl4pPr marL="1692275" indent="-241300" algn="l" rtl="0" eaLnBrk="0" fontAlgn="base" hangingPunct="0">
              <a:spcBef>
                <a:spcPct val="20000"/>
              </a:spcBef>
              <a:spcAft>
                <a:spcPct val="0"/>
              </a:spcAft>
              <a:buFont typeface="Arial" panose="020B0604020202020204" pitchFamily="34" charset="0"/>
              <a:buChar char="–"/>
              <a:defRPr kumimoji="1" sz="1905" b="0">
                <a:solidFill>
                  <a:schemeClr val="tx1"/>
                </a:solidFill>
                <a:latin typeface="微软雅黑" panose="020B0503020204020204" pitchFamily="34" charset="-122"/>
                <a:ea typeface="微软雅黑" panose="020B0503020204020204" pitchFamily="34" charset="-122"/>
              </a:defRPr>
            </a:lvl4pPr>
            <a:lvl5pPr marL="2176780" indent="-241300" algn="l" rtl="0" eaLnBrk="0" fontAlgn="base" hangingPunct="0">
              <a:spcBef>
                <a:spcPct val="20000"/>
              </a:spcBef>
              <a:spcAft>
                <a:spcPct val="0"/>
              </a:spcAft>
              <a:buFont typeface="Arial" panose="020B0604020202020204" pitchFamily="34" charset="0"/>
              <a:buChar char="»"/>
              <a:defRPr kumimoji="1" sz="1905" b="0">
                <a:solidFill>
                  <a:schemeClr val="tx1"/>
                </a:solidFill>
                <a:latin typeface="微软雅黑" panose="020B0503020204020204" pitchFamily="34" charset="-122"/>
                <a:ea typeface="微软雅黑" panose="020B0503020204020204" pitchFamily="34" charset="-122"/>
              </a:defRPr>
            </a:lvl5pPr>
            <a:lvl6pPr marL="2660650" indent="-241935" algn="l" rtl="0" eaLnBrk="1" fontAlgn="base" hangingPunct="1">
              <a:spcBef>
                <a:spcPct val="20000"/>
              </a:spcBef>
              <a:spcAft>
                <a:spcPct val="0"/>
              </a:spcAft>
              <a:buFont typeface="Arial" panose="020B0604020202020204" pitchFamily="34" charset="0"/>
              <a:buChar char="»"/>
              <a:defRPr sz="2115">
                <a:solidFill>
                  <a:schemeClr val="tx1"/>
                </a:solidFill>
                <a:latin typeface="+mn-lt"/>
                <a:ea typeface="+mn-ea"/>
              </a:defRPr>
            </a:lvl6pPr>
            <a:lvl7pPr marL="3144520" indent="-241935" algn="l" rtl="0" eaLnBrk="1" fontAlgn="base" hangingPunct="1">
              <a:spcBef>
                <a:spcPct val="20000"/>
              </a:spcBef>
              <a:spcAft>
                <a:spcPct val="0"/>
              </a:spcAft>
              <a:buFont typeface="Arial" panose="020B0604020202020204" pitchFamily="34" charset="0"/>
              <a:buChar char="»"/>
              <a:defRPr sz="2115">
                <a:solidFill>
                  <a:schemeClr val="tx1"/>
                </a:solidFill>
                <a:latin typeface="+mn-lt"/>
                <a:ea typeface="+mn-ea"/>
              </a:defRPr>
            </a:lvl7pPr>
            <a:lvl8pPr marL="3628390" indent="-241935" algn="l" rtl="0" eaLnBrk="1" fontAlgn="base" hangingPunct="1">
              <a:spcBef>
                <a:spcPct val="20000"/>
              </a:spcBef>
              <a:spcAft>
                <a:spcPct val="0"/>
              </a:spcAft>
              <a:buFont typeface="Arial" panose="020B0604020202020204" pitchFamily="34" charset="0"/>
              <a:buChar char="»"/>
              <a:defRPr sz="2115">
                <a:solidFill>
                  <a:schemeClr val="tx1"/>
                </a:solidFill>
                <a:latin typeface="+mn-lt"/>
                <a:ea typeface="+mn-ea"/>
              </a:defRPr>
            </a:lvl8pPr>
            <a:lvl9pPr marL="4112260" indent="-241935" algn="l" rtl="0" eaLnBrk="1" fontAlgn="base" hangingPunct="1">
              <a:spcBef>
                <a:spcPct val="20000"/>
              </a:spcBef>
              <a:spcAft>
                <a:spcPct val="0"/>
              </a:spcAft>
              <a:buFont typeface="Arial" panose="020B0604020202020204" pitchFamily="34" charset="0"/>
              <a:buChar char="»"/>
              <a:defRPr sz="2115">
                <a:solidFill>
                  <a:schemeClr val="tx1"/>
                </a:solidFill>
                <a:latin typeface="+mn-lt"/>
                <a:ea typeface="+mn-ea"/>
              </a:defRPr>
            </a:lvl9pPr>
          </a:lstStyle>
          <a:p>
            <a:pPr marL="0" lvl="0" indent="0" eaLnBrk="1" hangingPunct="1">
              <a:buNone/>
              <a:defRPr/>
            </a:pPr>
            <a:r>
              <a:rPr lang="en-US" altLang="zh-CN" sz="2000" b="1" dirty="0">
                <a:solidFill>
                  <a:srgbClr val="000080"/>
                </a:solidFill>
              </a:rPr>
              <a:t>import </a:t>
            </a:r>
            <a:r>
              <a:rPr lang="en-US" altLang="zh-CN" sz="2000" dirty="0" err="1"/>
              <a:t>numpy</a:t>
            </a:r>
            <a:r>
              <a:rPr lang="en-US" altLang="zh-CN" sz="2000" dirty="0"/>
              <a:t> </a:t>
            </a:r>
            <a:r>
              <a:rPr lang="en-US" altLang="zh-CN" sz="2000" b="1" dirty="0">
                <a:solidFill>
                  <a:srgbClr val="000080"/>
                </a:solidFill>
              </a:rPr>
              <a:t>as </a:t>
            </a:r>
            <a:r>
              <a:rPr lang="en-US" altLang="zh-CN" sz="2000" dirty="0"/>
              <a:t>np</a:t>
            </a:r>
            <a:br>
              <a:rPr lang="en-US" altLang="zh-CN" sz="2000" dirty="0"/>
            </a:br>
            <a:r>
              <a:rPr lang="en-US" altLang="zh-CN" sz="2000" b="1" dirty="0">
                <a:solidFill>
                  <a:srgbClr val="000080"/>
                </a:solidFill>
              </a:rPr>
              <a:t>import </a:t>
            </a:r>
            <a:r>
              <a:rPr lang="en-US" altLang="zh-CN" sz="2000" dirty="0" err="1"/>
              <a:t>matplotlib.pyplot</a:t>
            </a:r>
            <a:r>
              <a:rPr lang="en-US" altLang="zh-CN" sz="2000" dirty="0"/>
              <a:t> </a:t>
            </a:r>
            <a:r>
              <a:rPr lang="en-US" altLang="zh-CN" sz="2000" b="1" dirty="0">
                <a:solidFill>
                  <a:srgbClr val="000080"/>
                </a:solidFill>
              </a:rPr>
              <a:t>as </a:t>
            </a:r>
            <a:r>
              <a:rPr lang="en-US" altLang="zh-CN" sz="2000" dirty="0" err="1"/>
              <a:t>plt</a:t>
            </a:r>
            <a:br>
              <a:rPr lang="en-US" altLang="zh-CN" sz="2000" dirty="0"/>
            </a:br>
            <a:r>
              <a:rPr lang="en-US" altLang="zh-CN" sz="2000" b="1" dirty="0">
                <a:solidFill>
                  <a:srgbClr val="000080"/>
                </a:solidFill>
              </a:rPr>
              <a:t>import </a:t>
            </a:r>
            <a:r>
              <a:rPr lang="en-US" altLang="zh-CN" sz="2000" dirty="0" err="1"/>
              <a:t>seaborn</a:t>
            </a:r>
            <a:r>
              <a:rPr lang="en-US" altLang="zh-CN" sz="2000" dirty="0"/>
              <a:t> </a:t>
            </a:r>
            <a:r>
              <a:rPr lang="en-US" altLang="zh-CN" sz="2000" b="1" dirty="0">
                <a:solidFill>
                  <a:srgbClr val="000080"/>
                </a:solidFill>
              </a:rPr>
              <a:t>as </a:t>
            </a:r>
            <a:r>
              <a:rPr lang="en-US" altLang="zh-CN" sz="2000" dirty="0" err="1"/>
              <a:t>sns</a:t>
            </a:r>
            <a:br>
              <a:rPr lang="en-US" altLang="zh-CN" sz="2000" dirty="0"/>
            </a:br>
            <a:br>
              <a:rPr lang="en-US" altLang="zh-CN" sz="2000" dirty="0"/>
            </a:br>
            <a:r>
              <a:rPr lang="en-US" altLang="zh-CN" sz="2000" dirty="0"/>
              <a:t>a1=</a:t>
            </a:r>
            <a:r>
              <a:rPr lang="en-US" altLang="zh-CN" sz="2000" dirty="0" err="1"/>
              <a:t>np.arange</a:t>
            </a:r>
            <a:r>
              <a:rPr lang="en-US" altLang="zh-CN" sz="2000" dirty="0"/>
              <a:t>(</a:t>
            </a:r>
            <a:r>
              <a:rPr lang="en-US" altLang="zh-CN" sz="2000" dirty="0">
                <a:solidFill>
                  <a:srgbClr val="0000FF"/>
                </a:solidFill>
              </a:rPr>
              <a:t>10</a:t>
            </a:r>
            <a:r>
              <a:rPr lang="en-US" altLang="zh-CN" sz="2000" dirty="0"/>
              <a:t>)</a:t>
            </a:r>
            <a:br>
              <a:rPr lang="en-US" altLang="zh-CN" sz="2000" dirty="0"/>
            </a:br>
            <a:r>
              <a:rPr lang="en-US" altLang="zh-CN" sz="2000" dirty="0" err="1"/>
              <a:t>sns.set_style</a:t>
            </a:r>
            <a:r>
              <a:rPr lang="en-US" altLang="zh-CN" sz="2000" dirty="0"/>
              <a:t>(</a:t>
            </a:r>
            <a:r>
              <a:rPr lang="en-US" altLang="zh-CN" sz="2000" b="1" dirty="0">
                <a:solidFill>
                  <a:srgbClr val="008080"/>
                </a:solidFill>
              </a:rPr>
              <a:t>"</a:t>
            </a:r>
            <a:r>
              <a:rPr lang="en-US" altLang="zh-CN" sz="2000" b="1" dirty="0" err="1">
                <a:solidFill>
                  <a:srgbClr val="008080"/>
                </a:solidFill>
              </a:rPr>
              <a:t>darkgrid</a:t>
            </a:r>
            <a:r>
              <a:rPr lang="en-US" altLang="zh-CN" sz="2000" b="1" dirty="0">
                <a:solidFill>
                  <a:srgbClr val="008080"/>
                </a:solidFill>
              </a:rPr>
              <a:t>"</a:t>
            </a:r>
            <a:r>
              <a:rPr lang="en-US" altLang="zh-CN" sz="2000" dirty="0"/>
              <a:t>)</a:t>
            </a:r>
            <a:br>
              <a:rPr lang="en-US" altLang="zh-CN" sz="2000" dirty="0"/>
            </a:br>
            <a:r>
              <a:rPr lang="en-US" altLang="zh-CN" sz="2000" dirty="0" err="1"/>
              <a:t>plt.plot</a:t>
            </a:r>
            <a:r>
              <a:rPr lang="en-US" altLang="zh-CN" sz="2000" dirty="0"/>
              <a:t>(a1,a1**</a:t>
            </a:r>
            <a:r>
              <a:rPr lang="en-US" altLang="zh-CN" sz="2000" dirty="0">
                <a:solidFill>
                  <a:srgbClr val="0000FF"/>
                </a:solidFill>
              </a:rPr>
              <a:t>2</a:t>
            </a:r>
            <a:r>
              <a:rPr lang="en-US" altLang="zh-CN" sz="2000" dirty="0"/>
              <a:t>)</a:t>
            </a:r>
            <a:br>
              <a:rPr lang="en-US" altLang="zh-CN" sz="2000" dirty="0"/>
            </a:br>
            <a:r>
              <a:rPr lang="en-US" altLang="zh-CN" sz="2000" dirty="0" err="1"/>
              <a:t>plt.show</a:t>
            </a:r>
            <a:r>
              <a:rPr lang="en-US" altLang="zh-CN" sz="2000" dirty="0"/>
              <a:t>()</a:t>
            </a:r>
            <a:endParaRPr kumimoji="1" lang="zh-CN" altLang="en-US" sz="2000" b="0" i="0" u="none" strike="noStrike" kern="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grpSp>
        <p:nvGrpSpPr>
          <p:cNvPr id="117" name="组合 116">
            <a:extLst>
              <a:ext uri="{FF2B5EF4-FFF2-40B4-BE49-F238E27FC236}">
                <a16:creationId xmlns:a16="http://schemas.microsoft.com/office/drawing/2014/main" id="{51055A46-0619-414C-B3A2-E048EAC46A98}"/>
              </a:ext>
            </a:extLst>
          </p:cNvPr>
          <p:cNvGrpSpPr/>
          <p:nvPr/>
        </p:nvGrpSpPr>
        <p:grpSpPr>
          <a:xfrm>
            <a:off x="6574465" y="1682429"/>
            <a:ext cx="3786688" cy="3681480"/>
            <a:chOff x="4255300" y="1860398"/>
            <a:chExt cx="3722840" cy="3722682"/>
          </a:xfrm>
        </p:grpSpPr>
        <p:grpSp>
          <p:nvGrpSpPr>
            <p:cNvPr id="118" name="Group 1">
              <a:extLst>
                <a:ext uri="{FF2B5EF4-FFF2-40B4-BE49-F238E27FC236}">
                  <a16:creationId xmlns:a16="http://schemas.microsoft.com/office/drawing/2014/main" id="{BF10B4FB-6518-43C4-90D2-555E950CA67A}"/>
                </a:ext>
              </a:extLst>
            </p:cNvPr>
            <p:cNvGrpSpPr/>
            <p:nvPr/>
          </p:nvGrpSpPr>
          <p:grpSpPr>
            <a:xfrm>
              <a:off x="4297681" y="1899508"/>
              <a:ext cx="3596640" cy="3640296"/>
              <a:chOff x="4297681" y="2137013"/>
              <a:chExt cx="3596640" cy="3640296"/>
            </a:xfrm>
          </p:grpSpPr>
          <p:sp>
            <p:nvSpPr>
              <p:cNvPr id="190" name="Line 699">
                <a:extLst>
                  <a:ext uri="{FF2B5EF4-FFF2-40B4-BE49-F238E27FC236}">
                    <a16:creationId xmlns:a16="http://schemas.microsoft.com/office/drawing/2014/main" id="{2ED79407-BA3F-41BA-8CF0-52B50CBE57BA}"/>
                  </a:ext>
                </a:extLst>
              </p:cNvPr>
              <p:cNvSpPr>
                <a:spLocks noChangeShapeType="1"/>
              </p:cNvSpPr>
              <p:nvPr/>
            </p:nvSpPr>
            <p:spPr bwMode="auto">
              <a:xfrm flipH="1" flipV="1">
                <a:off x="6010042" y="2137013"/>
                <a:ext cx="971473" cy="229223"/>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91" name="Freeform 700">
                <a:extLst>
                  <a:ext uri="{FF2B5EF4-FFF2-40B4-BE49-F238E27FC236}">
                    <a16:creationId xmlns:a16="http://schemas.microsoft.com/office/drawing/2014/main" id="{6414D0C9-0E44-4D3C-B24A-6067B95C7051}"/>
                  </a:ext>
                </a:extLst>
              </p:cNvPr>
              <p:cNvSpPr/>
              <p:nvPr/>
            </p:nvSpPr>
            <p:spPr bwMode="auto">
              <a:xfrm>
                <a:off x="6981517" y="2366236"/>
                <a:ext cx="912804" cy="1547262"/>
              </a:xfrm>
              <a:custGeom>
                <a:avLst/>
                <a:gdLst>
                  <a:gd name="T0" fmla="*/ 669 w 669"/>
                  <a:gd name="T1" fmla="*/ 1134 h 1134"/>
                  <a:gd name="T2" fmla="*/ 591 w 669"/>
                  <a:gd name="T3" fmla="*/ 550 h 1134"/>
                  <a:gd name="T4" fmla="*/ 0 w 669"/>
                  <a:gd name="T5" fmla="*/ 0 h 1134"/>
                </a:gdLst>
                <a:ahLst/>
                <a:cxnLst>
                  <a:cxn ang="0">
                    <a:pos x="T0" y="T1"/>
                  </a:cxn>
                  <a:cxn ang="0">
                    <a:pos x="T2" y="T3"/>
                  </a:cxn>
                  <a:cxn ang="0">
                    <a:pos x="T4" y="T5"/>
                  </a:cxn>
                </a:cxnLst>
                <a:rect l="0" t="0" r="r" b="b"/>
                <a:pathLst>
                  <a:path w="669" h="1134">
                    <a:moveTo>
                      <a:pt x="669" y="1134"/>
                    </a:moveTo>
                    <a:lnTo>
                      <a:pt x="591" y="550"/>
                    </a:lnTo>
                    <a:lnTo>
                      <a:pt x="0" y="0"/>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92" name="Freeform 701">
                <a:extLst>
                  <a:ext uri="{FF2B5EF4-FFF2-40B4-BE49-F238E27FC236}">
                    <a16:creationId xmlns:a16="http://schemas.microsoft.com/office/drawing/2014/main" id="{605C50DD-A2A8-4CF4-9C19-CE90258D7DAD}"/>
                  </a:ext>
                </a:extLst>
              </p:cNvPr>
              <p:cNvSpPr/>
              <p:nvPr/>
            </p:nvSpPr>
            <p:spPr bwMode="auto">
              <a:xfrm>
                <a:off x="5240505" y="3913500"/>
                <a:ext cx="2653816" cy="1863809"/>
              </a:xfrm>
              <a:custGeom>
                <a:avLst/>
                <a:gdLst>
                  <a:gd name="T0" fmla="*/ 0 w 1945"/>
                  <a:gd name="T1" fmla="*/ 1276 h 1366"/>
                  <a:gd name="T2" fmla="*/ 830 w 1945"/>
                  <a:gd name="T3" fmla="*/ 1366 h 1366"/>
                  <a:gd name="T4" fmla="*/ 1305 w 1945"/>
                  <a:gd name="T5" fmla="*/ 1162 h 1366"/>
                  <a:gd name="T6" fmla="*/ 1804 w 1945"/>
                  <a:gd name="T7" fmla="*/ 737 h 1366"/>
                  <a:gd name="T8" fmla="*/ 1945 w 1945"/>
                  <a:gd name="T9" fmla="*/ 0 h 1366"/>
                </a:gdLst>
                <a:ahLst/>
                <a:cxnLst>
                  <a:cxn ang="0">
                    <a:pos x="T0" y="T1"/>
                  </a:cxn>
                  <a:cxn ang="0">
                    <a:pos x="T2" y="T3"/>
                  </a:cxn>
                  <a:cxn ang="0">
                    <a:pos x="T4" y="T5"/>
                  </a:cxn>
                  <a:cxn ang="0">
                    <a:pos x="T6" y="T7"/>
                  </a:cxn>
                  <a:cxn ang="0">
                    <a:pos x="T8" y="T9"/>
                  </a:cxn>
                </a:cxnLst>
                <a:rect l="0" t="0" r="r" b="b"/>
                <a:pathLst>
                  <a:path w="1945" h="1366">
                    <a:moveTo>
                      <a:pt x="0" y="1276"/>
                    </a:moveTo>
                    <a:lnTo>
                      <a:pt x="830" y="1366"/>
                    </a:lnTo>
                    <a:lnTo>
                      <a:pt x="1305" y="1162"/>
                    </a:lnTo>
                    <a:lnTo>
                      <a:pt x="1804" y="737"/>
                    </a:lnTo>
                    <a:lnTo>
                      <a:pt x="1945" y="0"/>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93" name="Line 702">
                <a:extLst>
                  <a:ext uri="{FF2B5EF4-FFF2-40B4-BE49-F238E27FC236}">
                    <a16:creationId xmlns:a16="http://schemas.microsoft.com/office/drawing/2014/main" id="{A86B7C57-ABA9-4C68-A64F-E08A7A1A127B}"/>
                  </a:ext>
                </a:extLst>
              </p:cNvPr>
              <p:cNvSpPr>
                <a:spLocks noChangeShapeType="1"/>
              </p:cNvSpPr>
              <p:nvPr/>
            </p:nvSpPr>
            <p:spPr bwMode="auto">
              <a:xfrm>
                <a:off x="4440949" y="4633919"/>
                <a:ext cx="799556" cy="1020592"/>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94" name="Freeform 703">
                <a:extLst>
                  <a:ext uri="{FF2B5EF4-FFF2-40B4-BE49-F238E27FC236}">
                    <a16:creationId xmlns:a16="http://schemas.microsoft.com/office/drawing/2014/main" id="{68D3197A-A693-4076-B68C-F1BF7B3B043D}"/>
                  </a:ext>
                </a:extLst>
              </p:cNvPr>
              <p:cNvSpPr/>
              <p:nvPr/>
            </p:nvSpPr>
            <p:spPr bwMode="auto">
              <a:xfrm>
                <a:off x="4297681" y="3149337"/>
                <a:ext cx="143268" cy="1484584"/>
              </a:xfrm>
              <a:custGeom>
                <a:avLst/>
                <a:gdLst>
                  <a:gd name="T0" fmla="*/ 609 w 609"/>
                  <a:gd name="T1" fmla="*/ 0 h 1611"/>
                  <a:gd name="T2" fmla="*/ 592 w 609"/>
                  <a:gd name="T3" fmla="*/ 5 h 1611"/>
                  <a:gd name="T4" fmla="*/ 313 w 609"/>
                  <a:gd name="T5" fmla="*/ 392 h 1611"/>
                  <a:gd name="T6" fmla="*/ 52 w 609"/>
                  <a:gd name="T7" fmla="*/ 523 h 1611"/>
                  <a:gd name="T8" fmla="*/ 0 w 609"/>
                  <a:gd name="T9" fmla="*/ 1132 h 1611"/>
                  <a:gd name="T10" fmla="*/ 105 w 609"/>
                  <a:gd name="T11" fmla="*/ 1611 h 1611"/>
                  <a:gd name="connsiteX0" fmla="*/ 10000 w 10018"/>
                  <a:gd name="connsiteY0" fmla="*/ 0 h 10000"/>
                  <a:gd name="connsiteX1" fmla="*/ 10018 w 10018"/>
                  <a:gd name="connsiteY1" fmla="*/ 1358 h 10000"/>
                  <a:gd name="connsiteX2" fmla="*/ 5140 w 10018"/>
                  <a:gd name="connsiteY2" fmla="*/ 2433 h 10000"/>
                  <a:gd name="connsiteX3" fmla="*/ 854 w 10018"/>
                  <a:gd name="connsiteY3" fmla="*/ 3246 h 10000"/>
                  <a:gd name="connsiteX4" fmla="*/ 0 w 10018"/>
                  <a:gd name="connsiteY4" fmla="*/ 7027 h 10000"/>
                  <a:gd name="connsiteX5" fmla="*/ 1724 w 10018"/>
                  <a:gd name="connsiteY5" fmla="*/ 10000 h 10000"/>
                  <a:gd name="connsiteX0-1" fmla="*/ 12868 w 12868"/>
                  <a:gd name="connsiteY0-2" fmla="*/ 0 h 9028"/>
                  <a:gd name="connsiteX1-3" fmla="*/ 10018 w 12868"/>
                  <a:gd name="connsiteY1-4" fmla="*/ 386 h 9028"/>
                  <a:gd name="connsiteX2-5" fmla="*/ 5140 w 12868"/>
                  <a:gd name="connsiteY2-6" fmla="*/ 1461 h 9028"/>
                  <a:gd name="connsiteX3-7" fmla="*/ 854 w 12868"/>
                  <a:gd name="connsiteY3-8" fmla="*/ 2274 h 9028"/>
                  <a:gd name="connsiteX4-9" fmla="*/ 0 w 12868"/>
                  <a:gd name="connsiteY4-10" fmla="*/ 6055 h 9028"/>
                  <a:gd name="connsiteX5-11" fmla="*/ 1724 w 12868"/>
                  <a:gd name="connsiteY5-12" fmla="*/ 9028 h 9028"/>
                  <a:gd name="connsiteX0-13" fmla="*/ 7785 w 7785"/>
                  <a:gd name="connsiteY0-14" fmla="*/ 0 h 9572"/>
                  <a:gd name="connsiteX1-15" fmla="*/ 3994 w 7785"/>
                  <a:gd name="connsiteY1-16" fmla="*/ 1190 h 9572"/>
                  <a:gd name="connsiteX2-17" fmla="*/ 664 w 7785"/>
                  <a:gd name="connsiteY2-18" fmla="*/ 2091 h 9572"/>
                  <a:gd name="connsiteX3-19" fmla="*/ 0 w 7785"/>
                  <a:gd name="connsiteY3-20" fmla="*/ 6279 h 9572"/>
                  <a:gd name="connsiteX4-21" fmla="*/ 1340 w 7785"/>
                  <a:gd name="connsiteY4-22" fmla="*/ 9572 h 9572"/>
                  <a:gd name="connsiteX0-23" fmla="*/ 5130 w 5130"/>
                  <a:gd name="connsiteY0-24" fmla="*/ 0 h 8757"/>
                  <a:gd name="connsiteX1-25" fmla="*/ 853 w 5130"/>
                  <a:gd name="connsiteY1-26" fmla="*/ 941 h 8757"/>
                  <a:gd name="connsiteX2-27" fmla="*/ 0 w 5130"/>
                  <a:gd name="connsiteY2-28" fmla="*/ 5317 h 8757"/>
                  <a:gd name="connsiteX3-29" fmla="*/ 1721 w 5130"/>
                  <a:gd name="connsiteY3-30" fmla="*/ 8757 h 8757"/>
                  <a:gd name="connsiteX0-31" fmla="*/ 1663 w 3355"/>
                  <a:gd name="connsiteY0-32" fmla="*/ 0 h 8925"/>
                  <a:gd name="connsiteX1-33" fmla="*/ 0 w 3355"/>
                  <a:gd name="connsiteY1-34" fmla="*/ 4997 h 8925"/>
                  <a:gd name="connsiteX2-35" fmla="*/ 3355 w 3355"/>
                  <a:gd name="connsiteY2-36" fmla="*/ 8925 h 8925"/>
                </a:gdLst>
                <a:ahLst/>
                <a:cxnLst>
                  <a:cxn ang="0">
                    <a:pos x="connsiteX0-1" y="connsiteY0-2"/>
                  </a:cxn>
                  <a:cxn ang="0">
                    <a:pos x="connsiteX1-3" y="connsiteY1-4"/>
                  </a:cxn>
                  <a:cxn ang="0">
                    <a:pos x="connsiteX2-5" y="connsiteY2-6"/>
                  </a:cxn>
                </a:cxnLst>
                <a:rect l="l" t="t" r="r" b="b"/>
                <a:pathLst>
                  <a:path w="3355" h="8925">
                    <a:moveTo>
                      <a:pt x="1663" y="0"/>
                    </a:moveTo>
                    <a:lnTo>
                      <a:pt x="0" y="4997"/>
                    </a:lnTo>
                    <a:lnTo>
                      <a:pt x="3355" y="8925"/>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95" name="Line 704">
                <a:extLst>
                  <a:ext uri="{FF2B5EF4-FFF2-40B4-BE49-F238E27FC236}">
                    <a16:creationId xmlns:a16="http://schemas.microsoft.com/office/drawing/2014/main" id="{41DD9CAC-AD29-4FB2-9668-493D046F3905}"/>
                  </a:ext>
                </a:extLst>
              </p:cNvPr>
              <p:cNvSpPr>
                <a:spLocks noChangeShapeType="1"/>
              </p:cNvSpPr>
              <p:nvPr/>
            </p:nvSpPr>
            <p:spPr bwMode="auto">
              <a:xfrm flipH="1">
                <a:off x="5114925" y="2137013"/>
                <a:ext cx="895116" cy="296625"/>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96" name="Freeform 705">
                <a:extLst>
                  <a:ext uri="{FF2B5EF4-FFF2-40B4-BE49-F238E27FC236}">
                    <a16:creationId xmlns:a16="http://schemas.microsoft.com/office/drawing/2014/main" id="{BD55DF2F-EA4A-47D0-A824-9386ED942848}"/>
                  </a:ext>
                </a:extLst>
              </p:cNvPr>
              <p:cNvSpPr/>
              <p:nvPr/>
            </p:nvSpPr>
            <p:spPr bwMode="auto">
              <a:xfrm>
                <a:off x="5114925" y="2340343"/>
                <a:ext cx="1871166" cy="103615"/>
              </a:xfrm>
              <a:custGeom>
                <a:avLst/>
                <a:gdLst>
                  <a:gd name="T0" fmla="*/ 0 w 1375"/>
                  <a:gd name="T1" fmla="*/ 69 h 119"/>
                  <a:gd name="T2" fmla="*/ 0 w 1375"/>
                  <a:gd name="T3" fmla="*/ 69 h 119"/>
                  <a:gd name="T4" fmla="*/ 681 w 1375"/>
                  <a:gd name="T5" fmla="*/ 0 h 119"/>
                  <a:gd name="T6" fmla="*/ 681 w 1375"/>
                  <a:gd name="T7" fmla="*/ 0 h 119"/>
                  <a:gd name="T8" fmla="*/ 1375 w 1375"/>
                  <a:gd name="T9" fmla="*/ 13 h 119"/>
                  <a:gd name="T10" fmla="*/ 1279 w 1375"/>
                  <a:gd name="T11" fmla="*/ 119 h 119"/>
                  <a:gd name="connsiteX0" fmla="*/ 0 w 10000"/>
                  <a:gd name="connsiteY0" fmla="*/ 5798 h 12759"/>
                  <a:gd name="connsiteX1" fmla="*/ 0 w 10000"/>
                  <a:gd name="connsiteY1" fmla="*/ 5798 h 12759"/>
                  <a:gd name="connsiteX2" fmla="*/ 4953 w 10000"/>
                  <a:gd name="connsiteY2" fmla="*/ 0 h 12759"/>
                  <a:gd name="connsiteX3" fmla="*/ 4953 w 10000"/>
                  <a:gd name="connsiteY3" fmla="*/ 0 h 12759"/>
                  <a:gd name="connsiteX4" fmla="*/ 10000 w 10000"/>
                  <a:gd name="connsiteY4" fmla="*/ 1092 h 12759"/>
                  <a:gd name="connsiteX5" fmla="*/ 9413 w 10000"/>
                  <a:gd name="connsiteY5" fmla="*/ 12759 h 12759"/>
                  <a:gd name="connsiteX0-1" fmla="*/ 0 w 10000"/>
                  <a:gd name="connsiteY0-2" fmla="*/ 5798 h 5798"/>
                  <a:gd name="connsiteX1-3" fmla="*/ 0 w 10000"/>
                  <a:gd name="connsiteY1-4" fmla="*/ 5798 h 5798"/>
                  <a:gd name="connsiteX2-5" fmla="*/ 4953 w 10000"/>
                  <a:gd name="connsiteY2-6" fmla="*/ 0 h 5798"/>
                  <a:gd name="connsiteX3-7" fmla="*/ 4953 w 10000"/>
                  <a:gd name="connsiteY3-8" fmla="*/ 0 h 5798"/>
                  <a:gd name="connsiteX4-9" fmla="*/ 10000 w 10000"/>
                  <a:gd name="connsiteY4-10" fmla="*/ 1092 h 579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00" h="5798">
                    <a:moveTo>
                      <a:pt x="0" y="5798"/>
                    </a:moveTo>
                    <a:lnTo>
                      <a:pt x="0" y="5798"/>
                    </a:lnTo>
                    <a:lnTo>
                      <a:pt x="4953" y="0"/>
                    </a:lnTo>
                    <a:lnTo>
                      <a:pt x="4953" y="0"/>
                    </a:lnTo>
                    <a:lnTo>
                      <a:pt x="10000" y="1092"/>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97" name="Freeform 706">
                <a:extLst>
                  <a:ext uri="{FF2B5EF4-FFF2-40B4-BE49-F238E27FC236}">
                    <a16:creationId xmlns:a16="http://schemas.microsoft.com/office/drawing/2014/main" id="{D6C9DD0E-D971-4952-81C3-8DFC2761DF78}"/>
                  </a:ext>
                </a:extLst>
              </p:cNvPr>
              <p:cNvSpPr/>
              <p:nvPr/>
            </p:nvSpPr>
            <p:spPr bwMode="auto">
              <a:xfrm>
                <a:off x="4997636" y="4060857"/>
                <a:ext cx="242869" cy="1593654"/>
              </a:xfrm>
              <a:custGeom>
                <a:avLst/>
                <a:gdLst>
                  <a:gd name="T0" fmla="*/ 0 w 178"/>
                  <a:gd name="T1" fmla="*/ 0 h 1168"/>
                  <a:gd name="T2" fmla="*/ 144 w 178"/>
                  <a:gd name="T3" fmla="*/ 792 h 1168"/>
                  <a:gd name="T4" fmla="*/ 178 w 178"/>
                  <a:gd name="T5" fmla="*/ 1168 h 1168"/>
                </a:gdLst>
                <a:ahLst/>
                <a:cxnLst>
                  <a:cxn ang="0">
                    <a:pos x="T0" y="T1"/>
                  </a:cxn>
                  <a:cxn ang="0">
                    <a:pos x="T2" y="T3"/>
                  </a:cxn>
                  <a:cxn ang="0">
                    <a:pos x="T4" y="T5"/>
                  </a:cxn>
                </a:cxnLst>
                <a:rect l="0" t="0" r="r" b="b"/>
                <a:pathLst>
                  <a:path w="178" h="1168">
                    <a:moveTo>
                      <a:pt x="0" y="0"/>
                    </a:moveTo>
                    <a:lnTo>
                      <a:pt x="144" y="792"/>
                    </a:lnTo>
                    <a:lnTo>
                      <a:pt x="178" y="1168"/>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98" name="Freeform 707">
                <a:extLst>
                  <a:ext uri="{FF2B5EF4-FFF2-40B4-BE49-F238E27FC236}">
                    <a16:creationId xmlns:a16="http://schemas.microsoft.com/office/drawing/2014/main" id="{C26B2C1F-F6E5-458A-AAAA-8A5C3042B198}"/>
                  </a:ext>
                </a:extLst>
              </p:cNvPr>
              <p:cNvSpPr/>
              <p:nvPr/>
            </p:nvSpPr>
            <p:spPr bwMode="auto">
              <a:xfrm>
                <a:off x="4997636" y="2442645"/>
                <a:ext cx="180104" cy="1618213"/>
              </a:xfrm>
              <a:custGeom>
                <a:avLst/>
                <a:gdLst>
                  <a:gd name="T0" fmla="*/ 79 w 132"/>
                  <a:gd name="T1" fmla="*/ 0 h 1186"/>
                  <a:gd name="T2" fmla="*/ 132 w 132"/>
                  <a:gd name="T3" fmla="*/ 368 h 1186"/>
                  <a:gd name="T4" fmla="*/ 0 w 132"/>
                  <a:gd name="T5" fmla="*/ 1186 h 1186"/>
                </a:gdLst>
                <a:ahLst/>
                <a:cxnLst>
                  <a:cxn ang="0">
                    <a:pos x="T0" y="T1"/>
                  </a:cxn>
                  <a:cxn ang="0">
                    <a:pos x="T2" y="T3"/>
                  </a:cxn>
                  <a:cxn ang="0">
                    <a:pos x="T4" y="T5"/>
                  </a:cxn>
                </a:cxnLst>
                <a:rect l="0" t="0" r="r" b="b"/>
                <a:pathLst>
                  <a:path w="132" h="1186">
                    <a:moveTo>
                      <a:pt x="79" y="0"/>
                    </a:moveTo>
                    <a:lnTo>
                      <a:pt x="132" y="368"/>
                    </a:lnTo>
                    <a:lnTo>
                      <a:pt x="0" y="1186"/>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99" name="Freeform 708">
                <a:extLst>
                  <a:ext uri="{FF2B5EF4-FFF2-40B4-BE49-F238E27FC236}">
                    <a16:creationId xmlns:a16="http://schemas.microsoft.com/office/drawing/2014/main" id="{546B7570-059C-4F79-BC80-F4A6857D55CE}"/>
                  </a:ext>
                </a:extLst>
              </p:cNvPr>
              <p:cNvSpPr/>
              <p:nvPr/>
            </p:nvSpPr>
            <p:spPr bwMode="auto">
              <a:xfrm>
                <a:off x="5963651" y="4745799"/>
                <a:ext cx="409345" cy="1031510"/>
              </a:xfrm>
              <a:custGeom>
                <a:avLst/>
                <a:gdLst>
                  <a:gd name="T0" fmla="*/ 0 w 398"/>
                  <a:gd name="T1" fmla="*/ 0 h 756"/>
                  <a:gd name="T2" fmla="*/ 219 w 398"/>
                  <a:gd name="T3" fmla="*/ 591 h 756"/>
                  <a:gd name="T4" fmla="*/ 300 w 398"/>
                  <a:gd name="T5" fmla="*/ 756 h 756"/>
                  <a:gd name="T6" fmla="*/ 398 w 398"/>
                  <a:gd name="T7" fmla="*/ 595 h 756"/>
                  <a:gd name="connsiteX0" fmla="*/ 0 w 13102"/>
                  <a:gd name="connsiteY0" fmla="*/ 0 h 10000"/>
                  <a:gd name="connsiteX1" fmla="*/ 5503 w 13102"/>
                  <a:gd name="connsiteY1" fmla="*/ 7817 h 10000"/>
                  <a:gd name="connsiteX2" fmla="*/ 7538 w 13102"/>
                  <a:gd name="connsiteY2" fmla="*/ 10000 h 10000"/>
                  <a:gd name="connsiteX3" fmla="*/ 13102 w 13102"/>
                  <a:gd name="connsiteY3" fmla="*/ 9384 h 10000"/>
                  <a:gd name="connsiteX0-1" fmla="*/ 0 w 7538"/>
                  <a:gd name="connsiteY0-2" fmla="*/ 0 h 10000"/>
                  <a:gd name="connsiteX1-3" fmla="*/ 5503 w 7538"/>
                  <a:gd name="connsiteY1-4" fmla="*/ 7817 h 10000"/>
                  <a:gd name="connsiteX2-5" fmla="*/ 7538 w 7538"/>
                  <a:gd name="connsiteY2-6" fmla="*/ 10000 h 10000"/>
                </a:gdLst>
                <a:ahLst/>
                <a:cxnLst>
                  <a:cxn ang="0">
                    <a:pos x="connsiteX0-1" y="connsiteY0-2"/>
                  </a:cxn>
                  <a:cxn ang="0">
                    <a:pos x="connsiteX1-3" y="connsiteY1-4"/>
                  </a:cxn>
                  <a:cxn ang="0">
                    <a:pos x="connsiteX2-5" y="connsiteY2-6"/>
                  </a:cxn>
                </a:cxnLst>
                <a:rect l="l" t="t" r="r" b="b"/>
                <a:pathLst>
                  <a:path w="7538" h="10000">
                    <a:moveTo>
                      <a:pt x="0" y="0"/>
                    </a:moveTo>
                    <a:lnTo>
                      <a:pt x="5503" y="7817"/>
                    </a:lnTo>
                    <a:lnTo>
                      <a:pt x="7538" y="10000"/>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00" name="Freeform 709">
                <a:extLst>
                  <a:ext uri="{FF2B5EF4-FFF2-40B4-BE49-F238E27FC236}">
                    <a16:creationId xmlns:a16="http://schemas.microsoft.com/office/drawing/2014/main" id="{008472E3-6F88-4FD3-A90A-83B511F1F1CD}"/>
                  </a:ext>
                </a:extLst>
              </p:cNvPr>
              <p:cNvSpPr/>
              <p:nvPr/>
            </p:nvSpPr>
            <p:spPr bwMode="auto">
              <a:xfrm>
                <a:off x="5963652" y="2348500"/>
                <a:ext cx="450260" cy="2397304"/>
              </a:xfrm>
              <a:custGeom>
                <a:avLst/>
                <a:gdLst>
                  <a:gd name="T0" fmla="*/ 52 w 330"/>
                  <a:gd name="T1" fmla="*/ 0 h 1757"/>
                  <a:gd name="T2" fmla="*/ 330 w 330"/>
                  <a:gd name="T3" fmla="*/ 664 h 1757"/>
                  <a:gd name="T4" fmla="*/ 0 w 330"/>
                  <a:gd name="T5" fmla="*/ 1757 h 1757"/>
                </a:gdLst>
                <a:ahLst/>
                <a:cxnLst>
                  <a:cxn ang="0">
                    <a:pos x="T0" y="T1"/>
                  </a:cxn>
                  <a:cxn ang="0">
                    <a:pos x="T2" y="T3"/>
                  </a:cxn>
                  <a:cxn ang="0">
                    <a:pos x="T4" y="T5"/>
                  </a:cxn>
                </a:cxnLst>
                <a:rect l="0" t="0" r="r" b="b"/>
                <a:pathLst>
                  <a:path w="330" h="1757">
                    <a:moveTo>
                      <a:pt x="52" y="0"/>
                    </a:moveTo>
                    <a:lnTo>
                      <a:pt x="330" y="664"/>
                    </a:lnTo>
                    <a:lnTo>
                      <a:pt x="0" y="1757"/>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01" name="Line 710">
                <a:extLst>
                  <a:ext uri="{FF2B5EF4-FFF2-40B4-BE49-F238E27FC236}">
                    <a16:creationId xmlns:a16="http://schemas.microsoft.com/office/drawing/2014/main" id="{A49F1A97-AE12-4D05-8EED-8FA9ECE891A3}"/>
                  </a:ext>
                </a:extLst>
              </p:cNvPr>
              <p:cNvSpPr>
                <a:spLocks noChangeShapeType="1"/>
              </p:cNvSpPr>
              <p:nvPr/>
            </p:nvSpPr>
            <p:spPr bwMode="auto">
              <a:xfrm>
                <a:off x="6010042" y="2137015"/>
                <a:ext cx="24560" cy="211488"/>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02" name="Line 711">
                <a:extLst>
                  <a:ext uri="{FF2B5EF4-FFF2-40B4-BE49-F238E27FC236}">
                    <a16:creationId xmlns:a16="http://schemas.microsoft.com/office/drawing/2014/main" id="{BCEE52A1-541C-4E46-9BCC-A56F7AC76DE9}"/>
                  </a:ext>
                </a:extLst>
              </p:cNvPr>
              <p:cNvSpPr>
                <a:spLocks noChangeShapeType="1"/>
              </p:cNvSpPr>
              <p:nvPr/>
            </p:nvSpPr>
            <p:spPr bwMode="auto">
              <a:xfrm flipH="1">
                <a:off x="4368632" y="2434349"/>
                <a:ext cx="751816" cy="715072"/>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03" name="Line 712">
                <a:extLst>
                  <a:ext uri="{FF2B5EF4-FFF2-40B4-BE49-F238E27FC236}">
                    <a16:creationId xmlns:a16="http://schemas.microsoft.com/office/drawing/2014/main" id="{2D439015-1804-44E1-AC68-0B3873A98393}"/>
                  </a:ext>
                </a:extLst>
              </p:cNvPr>
              <p:cNvSpPr>
                <a:spLocks noChangeShapeType="1"/>
              </p:cNvSpPr>
              <p:nvPr/>
            </p:nvSpPr>
            <p:spPr bwMode="auto">
              <a:xfrm flipH="1" flipV="1">
                <a:off x="7681469" y="3816627"/>
                <a:ext cx="212851" cy="96875"/>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04" name="Line 713">
                <a:extLst>
                  <a:ext uri="{FF2B5EF4-FFF2-40B4-BE49-F238E27FC236}">
                    <a16:creationId xmlns:a16="http://schemas.microsoft.com/office/drawing/2014/main" id="{5E1ED0AC-0098-4E6B-8132-14265343333C}"/>
                  </a:ext>
                </a:extLst>
              </p:cNvPr>
              <p:cNvSpPr>
                <a:spLocks noChangeShapeType="1"/>
              </p:cNvSpPr>
              <p:nvPr/>
            </p:nvSpPr>
            <p:spPr bwMode="auto">
              <a:xfrm flipH="1" flipV="1">
                <a:off x="6972417" y="2367473"/>
                <a:ext cx="242415" cy="630496"/>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05" name="Line 714">
                <a:extLst>
                  <a:ext uri="{FF2B5EF4-FFF2-40B4-BE49-F238E27FC236}">
                    <a16:creationId xmlns:a16="http://schemas.microsoft.com/office/drawing/2014/main" id="{ADE6CDCD-D30A-4246-A336-CABDC69B3742}"/>
                  </a:ext>
                </a:extLst>
              </p:cNvPr>
              <p:cNvSpPr>
                <a:spLocks noChangeShapeType="1"/>
              </p:cNvSpPr>
              <p:nvPr/>
            </p:nvSpPr>
            <p:spPr bwMode="auto">
              <a:xfrm flipH="1" flipV="1">
                <a:off x="7214834" y="2997969"/>
                <a:ext cx="466634" cy="818657"/>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06" name="Line 715">
                <a:extLst>
                  <a:ext uri="{FF2B5EF4-FFF2-40B4-BE49-F238E27FC236}">
                    <a16:creationId xmlns:a16="http://schemas.microsoft.com/office/drawing/2014/main" id="{730C1710-9196-4DF4-A673-FE3866844004}"/>
                  </a:ext>
                </a:extLst>
              </p:cNvPr>
              <p:cNvSpPr>
                <a:spLocks noChangeShapeType="1"/>
              </p:cNvSpPr>
              <p:nvPr/>
            </p:nvSpPr>
            <p:spPr bwMode="auto">
              <a:xfrm flipH="1" flipV="1">
                <a:off x="7681469" y="3816627"/>
                <a:ext cx="20465" cy="1102458"/>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07" name="Freeform 716">
                <a:extLst>
                  <a:ext uri="{FF2B5EF4-FFF2-40B4-BE49-F238E27FC236}">
                    <a16:creationId xmlns:a16="http://schemas.microsoft.com/office/drawing/2014/main" id="{A2962274-D602-4F4A-A7B9-F6286698C55A}"/>
                  </a:ext>
                </a:extLst>
              </p:cNvPr>
              <p:cNvSpPr/>
              <p:nvPr/>
            </p:nvSpPr>
            <p:spPr bwMode="auto">
              <a:xfrm>
                <a:off x="5963652" y="4745802"/>
                <a:ext cx="1738283" cy="328828"/>
              </a:xfrm>
              <a:custGeom>
                <a:avLst/>
                <a:gdLst>
                  <a:gd name="T0" fmla="*/ 0 w 1274"/>
                  <a:gd name="T1" fmla="*/ 0 h 241"/>
                  <a:gd name="T2" fmla="*/ 909 w 1274"/>
                  <a:gd name="T3" fmla="*/ 241 h 241"/>
                  <a:gd name="T4" fmla="*/ 1274 w 1274"/>
                  <a:gd name="T5" fmla="*/ 127 h 241"/>
                </a:gdLst>
                <a:ahLst/>
                <a:cxnLst>
                  <a:cxn ang="0">
                    <a:pos x="T0" y="T1"/>
                  </a:cxn>
                  <a:cxn ang="0">
                    <a:pos x="T2" y="T3"/>
                  </a:cxn>
                  <a:cxn ang="0">
                    <a:pos x="T4" y="T5"/>
                  </a:cxn>
                </a:cxnLst>
                <a:rect l="0" t="0" r="r" b="b"/>
                <a:pathLst>
                  <a:path w="1274" h="241">
                    <a:moveTo>
                      <a:pt x="0" y="0"/>
                    </a:moveTo>
                    <a:lnTo>
                      <a:pt x="909" y="241"/>
                    </a:lnTo>
                    <a:lnTo>
                      <a:pt x="1274" y="127"/>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08" name="Line 717">
                <a:extLst>
                  <a:ext uri="{FF2B5EF4-FFF2-40B4-BE49-F238E27FC236}">
                    <a16:creationId xmlns:a16="http://schemas.microsoft.com/office/drawing/2014/main" id="{D988D3A3-4DA2-41F3-923A-911BB492ED33}"/>
                  </a:ext>
                </a:extLst>
              </p:cNvPr>
              <p:cNvSpPr>
                <a:spLocks noChangeShapeType="1"/>
              </p:cNvSpPr>
              <p:nvPr/>
            </p:nvSpPr>
            <p:spPr bwMode="auto">
              <a:xfrm>
                <a:off x="4997636" y="4060859"/>
                <a:ext cx="966016" cy="684944"/>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09" name="Line 718">
                <a:extLst>
                  <a:ext uri="{FF2B5EF4-FFF2-40B4-BE49-F238E27FC236}">
                    <a16:creationId xmlns:a16="http://schemas.microsoft.com/office/drawing/2014/main" id="{507D6481-CB3C-4D91-B7C4-3D2441E6C132}"/>
                  </a:ext>
                </a:extLst>
              </p:cNvPr>
              <p:cNvSpPr>
                <a:spLocks noChangeShapeType="1"/>
              </p:cNvSpPr>
              <p:nvPr/>
            </p:nvSpPr>
            <p:spPr bwMode="auto">
              <a:xfrm>
                <a:off x="4368632" y="3149421"/>
                <a:ext cx="629002" cy="911438"/>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10" name="Line 719">
                <a:extLst>
                  <a:ext uri="{FF2B5EF4-FFF2-40B4-BE49-F238E27FC236}">
                    <a16:creationId xmlns:a16="http://schemas.microsoft.com/office/drawing/2014/main" id="{113FF3EB-10A5-42DA-B339-68653F9BDC02}"/>
                  </a:ext>
                </a:extLst>
              </p:cNvPr>
              <p:cNvSpPr>
                <a:spLocks noChangeShapeType="1"/>
              </p:cNvSpPr>
              <p:nvPr/>
            </p:nvSpPr>
            <p:spPr bwMode="auto">
              <a:xfrm flipH="1">
                <a:off x="4368634" y="2944756"/>
                <a:ext cx="809106" cy="204665"/>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11" name="Line 720">
                <a:extLst>
                  <a:ext uri="{FF2B5EF4-FFF2-40B4-BE49-F238E27FC236}">
                    <a16:creationId xmlns:a16="http://schemas.microsoft.com/office/drawing/2014/main" id="{477FF325-41A2-43B5-A054-2744319D2A85}"/>
                  </a:ext>
                </a:extLst>
              </p:cNvPr>
              <p:cNvSpPr>
                <a:spLocks noChangeShapeType="1"/>
              </p:cNvSpPr>
              <p:nvPr/>
            </p:nvSpPr>
            <p:spPr bwMode="auto">
              <a:xfrm flipH="1">
                <a:off x="5177742" y="2348501"/>
                <a:ext cx="856862" cy="596256"/>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12" name="Line 721">
                <a:extLst>
                  <a:ext uri="{FF2B5EF4-FFF2-40B4-BE49-F238E27FC236}">
                    <a16:creationId xmlns:a16="http://schemas.microsoft.com/office/drawing/2014/main" id="{6A446D99-A645-4309-B8D1-4332B2AB3CED}"/>
                  </a:ext>
                </a:extLst>
              </p:cNvPr>
              <p:cNvSpPr>
                <a:spLocks noChangeShapeType="1"/>
              </p:cNvSpPr>
              <p:nvPr/>
            </p:nvSpPr>
            <p:spPr bwMode="auto">
              <a:xfrm flipH="1" flipV="1">
                <a:off x="6034604" y="2348500"/>
                <a:ext cx="1180232" cy="649470"/>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13" name="Freeform 722">
                <a:extLst>
                  <a:ext uri="{FF2B5EF4-FFF2-40B4-BE49-F238E27FC236}">
                    <a16:creationId xmlns:a16="http://schemas.microsoft.com/office/drawing/2014/main" id="{4576114A-F378-4EA1-9E94-F953D96067BB}"/>
                  </a:ext>
                </a:extLst>
              </p:cNvPr>
              <p:cNvSpPr/>
              <p:nvPr/>
            </p:nvSpPr>
            <p:spPr bwMode="auto">
              <a:xfrm>
                <a:off x="7214833" y="2997968"/>
                <a:ext cx="573059" cy="798191"/>
              </a:xfrm>
              <a:custGeom>
                <a:avLst/>
                <a:gdLst>
                  <a:gd name="T0" fmla="*/ 344 w 420"/>
                  <a:gd name="T1" fmla="*/ 585 h 585"/>
                  <a:gd name="T2" fmla="*/ 420 w 420"/>
                  <a:gd name="T3" fmla="*/ 87 h 585"/>
                  <a:gd name="T4" fmla="*/ 0 w 420"/>
                  <a:gd name="T5" fmla="*/ 0 h 585"/>
                </a:gdLst>
                <a:ahLst/>
                <a:cxnLst>
                  <a:cxn ang="0">
                    <a:pos x="T0" y="T1"/>
                  </a:cxn>
                  <a:cxn ang="0">
                    <a:pos x="T2" y="T3"/>
                  </a:cxn>
                  <a:cxn ang="0">
                    <a:pos x="T4" y="T5"/>
                  </a:cxn>
                </a:cxnLst>
                <a:rect l="0" t="0" r="r" b="b"/>
                <a:pathLst>
                  <a:path w="420" h="585">
                    <a:moveTo>
                      <a:pt x="344" y="585"/>
                    </a:moveTo>
                    <a:lnTo>
                      <a:pt x="420" y="87"/>
                    </a:lnTo>
                    <a:lnTo>
                      <a:pt x="0" y="0"/>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14" name="Freeform 723">
                <a:extLst>
                  <a:ext uri="{FF2B5EF4-FFF2-40B4-BE49-F238E27FC236}">
                    <a16:creationId xmlns:a16="http://schemas.microsoft.com/office/drawing/2014/main" id="{462B7FC4-48F1-4DA5-AB15-9197557FDA8E}"/>
                  </a:ext>
                </a:extLst>
              </p:cNvPr>
              <p:cNvSpPr/>
              <p:nvPr/>
            </p:nvSpPr>
            <p:spPr bwMode="auto">
              <a:xfrm>
                <a:off x="7193002" y="2997968"/>
                <a:ext cx="491195" cy="2076661"/>
              </a:xfrm>
              <a:custGeom>
                <a:avLst/>
                <a:gdLst>
                  <a:gd name="T0" fmla="*/ 16 w 360"/>
                  <a:gd name="T1" fmla="*/ 0 h 1522"/>
                  <a:gd name="T2" fmla="*/ 0 w 360"/>
                  <a:gd name="T3" fmla="*/ 729 h 1522"/>
                  <a:gd name="T4" fmla="*/ 8 w 360"/>
                  <a:gd name="T5" fmla="*/ 1522 h 1522"/>
                  <a:gd name="T6" fmla="*/ 358 w 360"/>
                  <a:gd name="T7" fmla="*/ 600 h 1522"/>
                  <a:gd name="T8" fmla="*/ 360 w 360"/>
                  <a:gd name="T9" fmla="*/ 585 h 1522"/>
                </a:gdLst>
                <a:ahLst/>
                <a:cxnLst>
                  <a:cxn ang="0">
                    <a:pos x="T0" y="T1"/>
                  </a:cxn>
                  <a:cxn ang="0">
                    <a:pos x="T2" y="T3"/>
                  </a:cxn>
                  <a:cxn ang="0">
                    <a:pos x="T4" y="T5"/>
                  </a:cxn>
                  <a:cxn ang="0">
                    <a:pos x="T6" y="T7"/>
                  </a:cxn>
                  <a:cxn ang="0">
                    <a:pos x="T8" y="T9"/>
                  </a:cxn>
                </a:cxnLst>
                <a:rect l="0" t="0" r="r" b="b"/>
                <a:pathLst>
                  <a:path w="360" h="1522">
                    <a:moveTo>
                      <a:pt x="16" y="0"/>
                    </a:moveTo>
                    <a:lnTo>
                      <a:pt x="0" y="729"/>
                    </a:lnTo>
                    <a:lnTo>
                      <a:pt x="8" y="1522"/>
                    </a:lnTo>
                    <a:lnTo>
                      <a:pt x="358" y="600"/>
                    </a:lnTo>
                    <a:lnTo>
                      <a:pt x="360" y="585"/>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15" name="Line 724">
                <a:extLst>
                  <a:ext uri="{FF2B5EF4-FFF2-40B4-BE49-F238E27FC236}">
                    <a16:creationId xmlns:a16="http://schemas.microsoft.com/office/drawing/2014/main" id="{03F42887-11AB-4EDF-8183-E82B0EE8C0CC}"/>
                  </a:ext>
                </a:extLst>
              </p:cNvPr>
              <p:cNvSpPr>
                <a:spLocks noChangeShapeType="1"/>
              </p:cNvSpPr>
              <p:nvPr/>
            </p:nvSpPr>
            <p:spPr bwMode="auto">
              <a:xfrm flipV="1">
                <a:off x="6413914" y="2997968"/>
                <a:ext cx="800921" cy="256512"/>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16" name="Line 725">
                <a:extLst>
                  <a:ext uri="{FF2B5EF4-FFF2-40B4-BE49-F238E27FC236}">
                    <a16:creationId xmlns:a16="http://schemas.microsoft.com/office/drawing/2014/main" id="{F6DE8D76-F74A-43E6-A906-218C906EEC82}"/>
                  </a:ext>
                </a:extLst>
              </p:cNvPr>
              <p:cNvSpPr>
                <a:spLocks noChangeShapeType="1"/>
              </p:cNvSpPr>
              <p:nvPr/>
            </p:nvSpPr>
            <p:spPr bwMode="auto">
              <a:xfrm flipV="1">
                <a:off x="4997634" y="3254480"/>
                <a:ext cx="1416278" cy="817292"/>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17" name="Freeform 726">
                <a:extLst>
                  <a:ext uri="{FF2B5EF4-FFF2-40B4-BE49-F238E27FC236}">
                    <a16:creationId xmlns:a16="http://schemas.microsoft.com/office/drawing/2014/main" id="{CFEDA560-7FB0-462D-A1CD-7BA368F3763B}"/>
                  </a:ext>
                </a:extLst>
              </p:cNvPr>
              <p:cNvSpPr/>
              <p:nvPr/>
            </p:nvSpPr>
            <p:spPr bwMode="auto">
              <a:xfrm>
                <a:off x="4440949" y="4071773"/>
                <a:ext cx="753165" cy="1069713"/>
              </a:xfrm>
              <a:custGeom>
                <a:avLst/>
                <a:gdLst>
                  <a:gd name="T0" fmla="*/ 552 w 552"/>
                  <a:gd name="T1" fmla="*/ 784 h 784"/>
                  <a:gd name="T2" fmla="*/ 0 w 552"/>
                  <a:gd name="T3" fmla="*/ 412 h 784"/>
                  <a:gd name="T4" fmla="*/ 408 w 552"/>
                  <a:gd name="T5" fmla="*/ 0 h 784"/>
                </a:gdLst>
                <a:ahLst/>
                <a:cxnLst>
                  <a:cxn ang="0">
                    <a:pos x="T0" y="T1"/>
                  </a:cxn>
                  <a:cxn ang="0">
                    <a:pos x="T2" y="T3"/>
                  </a:cxn>
                  <a:cxn ang="0">
                    <a:pos x="T4" y="T5"/>
                  </a:cxn>
                </a:cxnLst>
                <a:rect l="0" t="0" r="r" b="b"/>
                <a:pathLst>
                  <a:path w="552" h="784">
                    <a:moveTo>
                      <a:pt x="552" y="784"/>
                    </a:moveTo>
                    <a:lnTo>
                      <a:pt x="0" y="412"/>
                    </a:lnTo>
                    <a:lnTo>
                      <a:pt x="408" y="0"/>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18" name="Line 728">
                <a:extLst>
                  <a:ext uri="{FF2B5EF4-FFF2-40B4-BE49-F238E27FC236}">
                    <a16:creationId xmlns:a16="http://schemas.microsoft.com/office/drawing/2014/main" id="{58D51B75-0773-4F46-8684-4E53FFA86E67}"/>
                  </a:ext>
                </a:extLst>
              </p:cNvPr>
              <p:cNvSpPr>
                <a:spLocks noChangeShapeType="1"/>
              </p:cNvSpPr>
              <p:nvPr/>
            </p:nvSpPr>
            <p:spPr bwMode="auto">
              <a:xfrm flipH="1">
                <a:off x="5194114" y="4745801"/>
                <a:ext cx="769538" cy="395684"/>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19" name="Freeform 729">
                <a:extLst>
                  <a:ext uri="{FF2B5EF4-FFF2-40B4-BE49-F238E27FC236}">
                    <a16:creationId xmlns:a16="http://schemas.microsoft.com/office/drawing/2014/main" id="{4B303576-E032-452F-A087-E11498AEFF8C}"/>
                  </a:ext>
                </a:extLst>
              </p:cNvPr>
              <p:cNvSpPr/>
              <p:nvPr/>
            </p:nvSpPr>
            <p:spPr bwMode="auto">
              <a:xfrm>
                <a:off x="5963654" y="3816625"/>
                <a:ext cx="1717818" cy="929177"/>
              </a:xfrm>
              <a:custGeom>
                <a:avLst/>
                <a:gdLst>
                  <a:gd name="T0" fmla="*/ 1259 w 1259"/>
                  <a:gd name="T1" fmla="*/ 0 h 681"/>
                  <a:gd name="T2" fmla="*/ 902 w 1259"/>
                  <a:gd name="T3" fmla="*/ 140 h 681"/>
                  <a:gd name="T4" fmla="*/ 0 w 1259"/>
                  <a:gd name="T5" fmla="*/ 681 h 681"/>
                </a:gdLst>
                <a:ahLst/>
                <a:cxnLst>
                  <a:cxn ang="0">
                    <a:pos x="T0" y="T1"/>
                  </a:cxn>
                  <a:cxn ang="0">
                    <a:pos x="T2" y="T3"/>
                  </a:cxn>
                  <a:cxn ang="0">
                    <a:pos x="T4" y="T5"/>
                  </a:cxn>
                </a:cxnLst>
                <a:rect l="0" t="0" r="r" b="b"/>
                <a:pathLst>
                  <a:path w="1259" h="681">
                    <a:moveTo>
                      <a:pt x="1259" y="0"/>
                    </a:moveTo>
                    <a:lnTo>
                      <a:pt x="902" y="140"/>
                    </a:lnTo>
                    <a:lnTo>
                      <a:pt x="0" y="681"/>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20" name="Freeform 730">
                <a:extLst>
                  <a:ext uri="{FF2B5EF4-FFF2-40B4-BE49-F238E27FC236}">
                    <a16:creationId xmlns:a16="http://schemas.microsoft.com/office/drawing/2014/main" id="{0A8EA3CF-A638-4F67-B7D2-5A8DDCFACFC5}"/>
                  </a:ext>
                </a:extLst>
              </p:cNvPr>
              <p:cNvSpPr/>
              <p:nvPr/>
            </p:nvSpPr>
            <p:spPr bwMode="auto">
              <a:xfrm>
                <a:off x="5254151" y="5500332"/>
                <a:ext cx="1756021" cy="158273"/>
              </a:xfrm>
              <a:custGeom>
                <a:avLst/>
                <a:gdLst>
                  <a:gd name="T0" fmla="*/ 1287 w 1287"/>
                  <a:gd name="T1" fmla="*/ 0 h 116"/>
                  <a:gd name="T2" fmla="*/ 739 w 1287"/>
                  <a:gd name="T3" fmla="*/ 38 h 116"/>
                  <a:gd name="T4" fmla="*/ 0 w 1287"/>
                  <a:gd name="T5" fmla="*/ 116 h 116"/>
                </a:gdLst>
                <a:ahLst/>
                <a:cxnLst>
                  <a:cxn ang="0">
                    <a:pos x="T0" y="T1"/>
                  </a:cxn>
                  <a:cxn ang="0">
                    <a:pos x="T2" y="T3"/>
                  </a:cxn>
                  <a:cxn ang="0">
                    <a:pos x="T4" y="T5"/>
                  </a:cxn>
                </a:cxnLst>
                <a:rect l="0" t="0" r="r" b="b"/>
                <a:pathLst>
                  <a:path w="1287" h="116">
                    <a:moveTo>
                      <a:pt x="1287" y="0"/>
                    </a:moveTo>
                    <a:lnTo>
                      <a:pt x="739" y="38"/>
                    </a:lnTo>
                    <a:lnTo>
                      <a:pt x="0" y="116"/>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21" name="Freeform 731">
                <a:extLst>
                  <a:ext uri="{FF2B5EF4-FFF2-40B4-BE49-F238E27FC236}">
                    <a16:creationId xmlns:a16="http://schemas.microsoft.com/office/drawing/2014/main" id="{54A8C297-7E0C-464F-8BF0-2DF9EE746F2B}"/>
                  </a:ext>
                </a:extLst>
              </p:cNvPr>
              <p:cNvSpPr/>
              <p:nvPr/>
            </p:nvSpPr>
            <p:spPr bwMode="auto">
              <a:xfrm>
                <a:off x="5194116" y="5074626"/>
                <a:ext cx="2009806" cy="477551"/>
              </a:xfrm>
              <a:custGeom>
                <a:avLst/>
                <a:gdLst>
                  <a:gd name="T0" fmla="*/ 0 w 1473"/>
                  <a:gd name="T1" fmla="*/ 49 h 350"/>
                  <a:gd name="T2" fmla="*/ 783 w 1473"/>
                  <a:gd name="T3" fmla="*/ 350 h 350"/>
                  <a:gd name="T4" fmla="*/ 1473 w 1473"/>
                  <a:gd name="T5" fmla="*/ 0 h 350"/>
                  <a:gd name="T6" fmla="*/ 1348 w 1473"/>
                  <a:gd name="T7" fmla="*/ 303 h 350"/>
                </a:gdLst>
                <a:ahLst/>
                <a:cxnLst>
                  <a:cxn ang="0">
                    <a:pos x="T0" y="T1"/>
                  </a:cxn>
                  <a:cxn ang="0">
                    <a:pos x="T2" y="T3"/>
                  </a:cxn>
                  <a:cxn ang="0">
                    <a:pos x="T4" y="T5"/>
                  </a:cxn>
                  <a:cxn ang="0">
                    <a:pos x="T6" y="T7"/>
                  </a:cxn>
                </a:cxnLst>
                <a:rect l="0" t="0" r="r" b="b"/>
                <a:pathLst>
                  <a:path w="1473" h="350">
                    <a:moveTo>
                      <a:pt x="0" y="49"/>
                    </a:moveTo>
                    <a:lnTo>
                      <a:pt x="783" y="350"/>
                    </a:lnTo>
                    <a:lnTo>
                      <a:pt x="1473" y="0"/>
                    </a:lnTo>
                    <a:lnTo>
                      <a:pt x="1348" y="303"/>
                    </a:lnTo>
                  </a:path>
                </a:pathLst>
              </a:cu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22" name="Line 732">
                <a:extLst>
                  <a:ext uri="{FF2B5EF4-FFF2-40B4-BE49-F238E27FC236}">
                    <a16:creationId xmlns:a16="http://schemas.microsoft.com/office/drawing/2014/main" id="{95213C2E-86DB-4992-9BC1-812299C6B1AD}"/>
                  </a:ext>
                </a:extLst>
              </p:cNvPr>
              <p:cNvSpPr>
                <a:spLocks noChangeShapeType="1"/>
              </p:cNvSpPr>
              <p:nvPr/>
            </p:nvSpPr>
            <p:spPr bwMode="auto">
              <a:xfrm>
                <a:off x="6413918" y="3254481"/>
                <a:ext cx="780454" cy="753166"/>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223" name="Line 733">
                <a:extLst>
                  <a:ext uri="{FF2B5EF4-FFF2-40B4-BE49-F238E27FC236}">
                    <a16:creationId xmlns:a16="http://schemas.microsoft.com/office/drawing/2014/main" id="{9069B293-A285-4979-9A8F-C76FA12D88CB}"/>
                  </a:ext>
                </a:extLst>
              </p:cNvPr>
              <p:cNvSpPr>
                <a:spLocks noChangeShapeType="1"/>
              </p:cNvSpPr>
              <p:nvPr/>
            </p:nvSpPr>
            <p:spPr bwMode="auto">
              <a:xfrm>
                <a:off x="5177745" y="2944750"/>
                <a:ext cx="1236173" cy="309725"/>
              </a:xfrm>
              <a:prstGeom prst="line">
                <a:avLst/>
              </a:prstGeom>
              <a:noFill/>
              <a:ln w="0">
                <a:solidFill>
                  <a:schemeClr val="bg1">
                    <a:lumMod val="85000"/>
                    <a:alpha val="31000"/>
                  </a:schemeClr>
                </a:solidFill>
                <a:prstDash val="solid"/>
                <a:round/>
                <a:headEnd type="none" w="sm" len="sm"/>
                <a:tailEnd type="none" w="sm" len="sm"/>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sp>
          <p:nvSpPr>
            <p:cNvPr id="119" name="Oval 45">
              <a:extLst>
                <a:ext uri="{FF2B5EF4-FFF2-40B4-BE49-F238E27FC236}">
                  <a16:creationId xmlns:a16="http://schemas.microsoft.com/office/drawing/2014/main" id="{CE7EED89-3D8C-458C-B165-363F27BD4F1F}"/>
                </a:ext>
              </a:extLst>
            </p:cNvPr>
            <p:cNvSpPr/>
            <p:nvPr/>
          </p:nvSpPr>
          <p:spPr>
            <a:xfrm>
              <a:off x="4328325" y="2884335"/>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20" name="Oval 46">
              <a:extLst>
                <a:ext uri="{FF2B5EF4-FFF2-40B4-BE49-F238E27FC236}">
                  <a16:creationId xmlns:a16="http://schemas.microsoft.com/office/drawing/2014/main" id="{1EE4F2C1-F56F-44F7-AF54-483C65CF4F9D}"/>
                </a:ext>
              </a:extLst>
            </p:cNvPr>
            <p:cNvSpPr/>
            <p:nvPr/>
          </p:nvSpPr>
          <p:spPr>
            <a:xfrm>
              <a:off x="5976150" y="1860398"/>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21" name="Oval 47">
              <a:extLst>
                <a:ext uri="{FF2B5EF4-FFF2-40B4-BE49-F238E27FC236}">
                  <a16:creationId xmlns:a16="http://schemas.microsoft.com/office/drawing/2014/main" id="{49D15E13-9838-439A-80B9-A9498BDC4673}"/>
                </a:ext>
              </a:extLst>
            </p:cNvPr>
            <p:cNvSpPr/>
            <p:nvPr/>
          </p:nvSpPr>
          <p:spPr>
            <a:xfrm>
              <a:off x="6007107" y="2079473"/>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22" name="Oval 48">
              <a:extLst>
                <a:ext uri="{FF2B5EF4-FFF2-40B4-BE49-F238E27FC236}">
                  <a16:creationId xmlns:a16="http://schemas.microsoft.com/office/drawing/2014/main" id="{6170CEB9-E147-4036-AD45-C922585419CB}"/>
                </a:ext>
              </a:extLst>
            </p:cNvPr>
            <p:cNvSpPr/>
            <p:nvPr/>
          </p:nvSpPr>
          <p:spPr>
            <a:xfrm>
              <a:off x="5145094" y="2679548"/>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23" name="Oval 49">
              <a:extLst>
                <a:ext uri="{FF2B5EF4-FFF2-40B4-BE49-F238E27FC236}">
                  <a16:creationId xmlns:a16="http://schemas.microsoft.com/office/drawing/2014/main" id="{A9C11428-9DE5-48C9-A6FF-F20037247093}"/>
                </a:ext>
              </a:extLst>
            </p:cNvPr>
            <p:cNvSpPr/>
            <p:nvPr/>
          </p:nvSpPr>
          <p:spPr>
            <a:xfrm>
              <a:off x="4255300" y="371936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24" name="Oval 50">
              <a:extLst>
                <a:ext uri="{FF2B5EF4-FFF2-40B4-BE49-F238E27FC236}">
                  <a16:creationId xmlns:a16="http://schemas.microsoft.com/office/drawing/2014/main" id="{1AC5419A-CD36-48B7-A974-04A3337198FE}"/>
                </a:ext>
              </a:extLst>
            </p:cNvPr>
            <p:cNvSpPr/>
            <p:nvPr/>
          </p:nvSpPr>
          <p:spPr>
            <a:xfrm>
              <a:off x="4972850" y="3805085"/>
              <a:ext cx="65082" cy="65082"/>
            </a:xfrm>
            <a:prstGeom prst="ellipse">
              <a:avLst/>
            </a:prstGeom>
            <a:solidFill>
              <a:srgbClr val="B04474"/>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25" name="Oval 51">
              <a:extLst>
                <a:ext uri="{FF2B5EF4-FFF2-40B4-BE49-F238E27FC236}">
                  <a16:creationId xmlns:a16="http://schemas.microsoft.com/office/drawing/2014/main" id="{5F3FBAFB-C62A-4E52-9D74-A4C8CFAFA379}"/>
                </a:ext>
              </a:extLst>
            </p:cNvPr>
            <p:cNvSpPr/>
            <p:nvPr/>
          </p:nvSpPr>
          <p:spPr>
            <a:xfrm>
              <a:off x="4407700" y="437341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26" name="Oval 53">
              <a:extLst>
                <a:ext uri="{FF2B5EF4-FFF2-40B4-BE49-F238E27FC236}">
                  <a16:creationId xmlns:a16="http://schemas.microsoft.com/office/drawing/2014/main" id="{97AF3978-CEAF-4EB2-998B-C484E1D5FEA8}"/>
                </a:ext>
              </a:extLst>
            </p:cNvPr>
            <p:cNvSpPr/>
            <p:nvPr/>
          </p:nvSpPr>
          <p:spPr>
            <a:xfrm>
              <a:off x="7163600" y="373841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27" name="Oval 54">
              <a:extLst>
                <a:ext uri="{FF2B5EF4-FFF2-40B4-BE49-F238E27FC236}">
                  <a16:creationId xmlns:a16="http://schemas.microsoft.com/office/drawing/2014/main" id="{59E2A9D4-26EC-4CCB-A776-3AC107AB1454}"/>
                </a:ext>
              </a:extLst>
            </p:cNvPr>
            <p:cNvSpPr/>
            <p:nvPr/>
          </p:nvSpPr>
          <p:spPr>
            <a:xfrm>
              <a:off x="7646200" y="355426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28" name="Oval 55">
              <a:extLst>
                <a:ext uri="{FF2B5EF4-FFF2-40B4-BE49-F238E27FC236}">
                  <a16:creationId xmlns:a16="http://schemas.microsoft.com/office/drawing/2014/main" id="{81FF5750-3B3D-4C6B-9833-766C1C98D750}"/>
                </a:ext>
              </a:extLst>
            </p:cNvPr>
            <p:cNvSpPr/>
            <p:nvPr/>
          </p:nvSpPr>
          <p:spPr>
            <a:xfrm>
              <a:off x="7865275" y="3652685"/>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29" name="Oval 57">
              <a:extLst>
                <a:ext uri="{FF2B5EF4-FFF2-40B4-BE49-F238E27FC236}">
                  <a16:creationId xmlns:a16="http://schemas.microsoft.com/office/drawing/2014/main" id="{CCB6DD6A-9578-4887-9755-F2058CA87972}"/>
                </a:ext>
              </a:extLst>
            </p:cNvPr>
            <p:cNvSpPr/>
            <p:nvPr/>
          </p:nvSpPr>
          <p:spPr>
            <a:xfrm>
              <a:off x="7182650" y="273511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30" name="Oval 58">
              <a:extLst>
                <a:ext uri="{FF2B5EF4-FFF2-40B4-BE49-F238E27FC236}">
                  <a16:creationId xmlns:a16="http://schemas.microsoft.com/office/drawing/2014/main" id="{D6447AB3-8600-41BF-A95E-8CCE213FDCA6}"/>
                </a:ext>
              </a:extLst>
            </p:cNvPr>
            <p:cNvSpPr/>
            <p:nvPr/>
          </p:nvSpPr>
          <p:spPr>
            <a:xfrm>
              <a:off x="7179475" y="480521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31" name="Oval 60">
              <a:extLst>
                <a:ext uri="{FF2B5EF4-FFF2-40B4-BE49-F238E27FC236}">
                  <a16:creationId xmlns:a16="http://schemas.microsoft.com/office/drawing/2014/main" id="{F0F13F73-57D2-4BD7-A5CC-6D445FFA0A7F}"/>
                </a:ext>
              </a:extLst>
            </p:cNvPr>
            <p:cNvSpPr/>
            <p:nvPr/>
          </p:nvSpPr>
          <p:spPr>
            <a:xfrm>
              <a:off x="6947700" y="2087410"/>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32" name="Oval 61">
              <a:extLst>
                <a:ext uri="{FF2B5EF4-FFF2-40B4-BE49-F238E27FC236}">
                  <a16:creationId xmlns:a16="http://schemas.microsoft.com/office/drawing/2014/main" id="{3369672F-1A79-4739-9215-59A21AD6B3DB}"/>
                </a:ext>
              </a:extLst>
            </p:cNvPr>
            <p:cNvSpPr/>
            <p:nvPr/>
          </p:nvSpPr>
          <p:spPr>
            <a:xfrm>
              <a:off x="5166525" y="4877441"/>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33" name="Oval 62">
              <a:extLst>
                <a:ext uri="{FF2B5EF4-FFF2-40B4-BE49-F238E27FC236}">
                  <a16:creationId xmlns:a16="http://schemas.microsoft.com/office/drawing/2014/main" id="{7C5A9662-0BA0-4811-A3B9-7A728034F415}"/>
                </a:ext>
              </a:extLst>
            </p:cNvPr>
            <p:cNvSpPr/>
            <p:nvPr/>
          </p:nvSpPr>
          <p:spPr>
            <a:xfrm>
              <a:off x="6228563" y="5282254"/>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34" name="Oval 63">
              <a:extLst>
                <a:ext uri="{FF2B5EF4-FFF2-40B4-BE49-F238E27FC236}">
                  <a16:creationId xmlns:a16="http://schemas.microsoft.com/office/drawing/2014/main" id="{850AADA9-5414-46D7-86C9-03A4C7D3474B}"/>
                </a:ext>
              </a:extLst>
            </p:cNvPr>
            <p:cNvSpPr/>
            <p:nvPr/>
          </p:nvSpPr>
          <p:spPr>
            <a:xfrm>
              <a:off x="6992944" y="5234629"/>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35" name="Oval 64">
              <a:extLst>
                <a:ext uri="{FF2B5EF4-FFF2-40B4-BE49-F238E27FC236}">
                  <a16:creationId xmlns:a16="http://schemas.microsoft.com/office/drawing/2014/main" id="{813F33E9-5AA6-4244-A7BF-B52E720979A3}"/>
                </a:ext>
              </a:extLst>
            </p:cNvPr>
            <p:cNvSpPr/>
            <p:nvPr/>
          </p:nvSpPr>
          <p:spPr>
            <a:xfrm>
              <a:off x="6340482" y="5517998"/>
              <a:ext cx="65082" cy="65082"/>
            </a:xfrm>
            <a:prstGeom prst="ellipse">
              <a:avLst/>
            </a:prstGeom>
            <a:solidFill>
              <a:srgbClr val="54D0CA"/>
            </a:solidFill>
            <a:ln w="3175">
              <a:solidFill>
                <a:schemeClr val="bg1">
                  <a:lumMod val="8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36" name="Oval 44">
              <a:extLst>
                <a:ext uri="{FF2B5EF4-FFF2-40B4-BE49-F238E27FC236}">
                  <a16:creationId xmlns:a16="http://schemas.microsoft.com/office/drawing/2014/main" id="{9669D02D-D170-476A-88A0-70625CD12A41}"/>
                </a:ext>
              </a:extLst>
            </p:cNvPr>
            <p:cNvSpPr/>
            <p:nvPr/>
          </p:nvSpPr>
          <p:spPr>
            <a:xfrm>
              <a:off x="6059496" y="2667643"/>
              <a:ext cx="703254" cy="703254"/>
            </a:xfrm>
            <a:prstGeom prst="ellipse">
              <a:avLst/>
            </a:prstGeom>
            <a:gradFill flip="none" rotWithShape="1">
              <a:gsLst>
                <a:gs pos="96396">
                  <a:srgbClr val="128EB7"/>
                </a:gs>
                <a:gs pos="87000">
                  <a:schemeClr val="accent5">
                    <a:lumMod val="50000"/>
                  </a:schemeClr>
                </a:gs>
                <a:gs pos="0">
                  <a:srgbClr val="61D6FE"/>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grpSp>
          <p:nvGrpSpPr>
            <p:cNvPr id="137" name="Group 68">
              <a:extLst>
                <a:ext uri="{FF2B5EF4-FFF2-40B4-BE49-F238E27FC236}">
                  <a16:creationId xmlns:a16="http://schemas.microsoft.com/office/drawing/2014/main" id="{7E250362-48E9-48F3-B609-6C1AD702F20C}"/>
                </a:ext>
              </a:extLst>
            </p:cNvPr>
            <p:cNvGrpSpPr/>
            <p:nvPr/>
          </p:nvGrpSpPr>
          <p:grpSpPr>
            <a:xfrm>
              <a:off x="6216461" y="2797385"/>
              <a:ext cx="389339" cy="443770"/>
              <a:chOff x="4021138" y="1814513"/>
              <a:chExt cx="669925" cy="763588"/>
            </a:xfrm>
            <a:solidFill>
              <a:schemeClr val="bg1"/>
            </a:solidFill>
          </p:grpSpPr>
          <p:sp>
            <p:nvSpPr>
              <p:cNvPr id="180" name="Freeform 69">
                <a:extLst>
                  <a:ext uri="{FF2B5EF4-FFF2-40B4-BE49-F238E27FC236}">
                    <a16:creationId xmlns:a16="http://schemas.microsoft.com/office/drawing/2014/main" id="{8E7A7A83-1A15-432E-83A4-2DEA895E856A}"/>
                  </a:ext>
                </a:extLst>
              </p:cNvPr>
              <p:cNvSpPr>
                <a:spLocks noEditPoints="1"/>
              </p:cNvSpPr>
              <p:nvPr/>
            </p:nvSpPr>
            <p:spPr bwMode="auto">
              <a:xfrm>
                <a:off x="4140200" y="1938338"/>
                <a:ext cx="431800" cy="639763"/>
              </a:xfrm>
              <a:custGeom>
                <a:avLst/>
                <a:gdLst>
                  <a:gd name="T0" fmla="*/ 96 w 272"/>
                  <a:gd name="T1" fmla="*/ 7 h 403"/>
                  <a:gd name="T2" fmla="*/ 40 w 272"/>
                  <a:gd name="T3" fmla="*/ 40 h 403"/>
                  <a:gd name="T4" fmla="*/ 5 w 272"/>
                  <a:gd name="T5" fmla="*/ 97 h 403"/>
                  <a:gd name="T6" fmla="*/ 1 w 272"/>
                  <a:gd name="T7" fmla="*/ 148 h 403"/>
                  <a:gd name="T8" fmla="*/ 29 w 272"/>
                  <a:gd name="T9" fmla="*/ 232 h 403"/>
                  <a:gd name="T10" fmla="*/ 55 w 272"/>
                  <a:gd name="T11" fmla="*/ 273 h 403"/>
                  <a:gd name="T12" fmla="*/ 63 w 272"/>
                  <a:gd name="T13" fmla="*/ 314 h 403"/>
                  <a:gd name="T14" fmla="*/ 55 w 272"/>
                  <a:gd name="T15" fmla="*/ 329 h 403"/>
                  <a:gd name="T16" fmla="*/ 55 w 272"/>
                  <a:gd name="T17" fmla="*/ 349 h 403"/>
                  <a:gd name="T18" fmla="*/ 55 w 272"/>
                  <a:gd name="T19" fmla="*/ 364 h 403"/>
                  <a:gd name="T20" fmla="*/ 61 w 272"/>
                  <a:gd name="T21" fmla="*/ 384 h 403"/>
                  <a:gd name="T22" fmla="*/ 80 w 272"/>
                  <a:gd name="T23" fmla="*/ 402 h 403"/>
                  <a:gd name="T24" fmla="*/ 189 w 272"/>
                  <a:gd name="T25" fmla="*/ 403 h 403"/>
                  <a:gd name="T26" fmla="*/ 206 w 272"/>
                  <a:gd name="T27" fmla="*/ 387 h 403"/>
                  <a:gd name="T28" fmla="*/ 217 w 272"/>
                  <a:gd name="T29" fmla="*/ 370 h 403"/>
                  <a:gd name="T30" fmla="*/ 217 w 272"/>
                  <a:gd name="T31" fmla="*/ 349 h 403"/>
                  <a:gd name="T32" fmla="*/ 217 w 272"/>
                  <a:gd name="T33" fmla="*/ 334 h 403"/>
                  <a:gd name="T34" fmla="*/ 212 w 272"/>
                  <a:gd name="T35" fmla="*/ 316 h 403"/>
                  <a:gd name="T36" fmla="*/ 214 w 272"/>
                  <a:gd name="T37" fmla="*/ 278 h 403"/>
                  <a:gd name="T38" fmla="*/ 236 w 272"/>
                  <a:gd name="T39" fmla="*/ 243 h 403"/>
                  <a:gd name="T40" fmla="*/ 269 w 272"/>
                  <a:gd name="T41" fmla="*/ 161 h 403"/>
                  <a:gd name="T42" fmla="*/ 270 w 272"/>
                  <a:gd name="T43" fmla="*/ 110 h 403"/>
                  <a:gd name="T44" fmla="*/ 241 w 272"/>
                  <a:gd name="T45" fmla="*/ 50 h 403"/>
                  <a:gd name="T46" fmla="*/ 189 w 272"/>
                  <a:gd name="T47" fmla="*/ 11 h 403"/>
                  <a:gd name="T48" fmla="*/ 136 w 272"/>
                  <a:gd name="T49" fmla="*/ 0 h 403"/>
                  <a:gd name="T50" fmla="*/ 201 w 272"/>
                  <a:gd name="T51" fmla="*/ 367 h 403"/>
                  <a:gd name="T52" fmla="*/ 202 w 272"/>
                  <a:gd name="T53" fmla="*/ 373 h 403"/>
                  <a:gd name="T54" fmla="*/ 192 w 272"/>
                  <a:gd name="T55" fmla="*/ 385 h 403"/>
                  <a:gd name="T56" fmla="*/ 87 w 272"/>
                  <a:gd name="T57" fmla="*/ 389 h 403"/>
                  <a:gd name="T58" fmla="*/ 79 w 272"/>
                  <a:gd name="T59" fmla="*/ 381 h 403"/>
                  <a:gd name="T60" fmla="*/ 69 w 272"/>
                  <a:gd name="T61" fmla="*/ 370 h 403"/>
                  <a:gd name="T62" fmla="*/ 71 w 272"/>
                  <a:gd name="T63" fmla="*/ 353 h 403"/>
                  <a:gd name="T64" fmla="*/ 70 w 272"/>
                  <a:gd name="T65" fmla="*/ 347 h 403"/>
                  <a:gd name="T66" fmla="*/ 70 w 272"/>
                  <a:gd name="T67" fmla="*/ 332 h 403"/>
                  <a:gd name="T68" fmla="*/ 72 w 272"/>
                  <a:gd name="T69" fmla="*/ 324 h 403"/>
                  <a:gd name="T70" fmla="*/ 203 w 272"/>
                  <a:gd name="T71" fmla="*/ 329 h 403"/>
                  <a:gd name="T72" fmla="*/ 203 w 272"/>
                  <a:gd name="T73" fmla="*/ 347 h 403"/>
                  <a:gd name="T74" fmla="*/ 92 w 272"/>
                  <a:gd name="T75" fmla="*/ 196 h 403"/>
                  <a:gd name="T76" fmla="*/ 148 w 272"/>
                  <a:gd name="T77" fmla="*/ 186 h 403"/>
                  <a:gd name="T78" fmla="*/ 109 w 272"/>
                  <a:gd name="T79" fmla="*/ 310 h 403"/>
                  <a:gd name="T80" fmla="*/ 197 w 272"/>
                  <a:gd name="T81" fmla="*/ 285 h 403"/>
                  <a:gd name="T82" fmla="*/ 185 w 272"/>
                  <a:gd name="T83" fmla="*/ 170 h 403"/>
                  <a:gd name="T84" fmla="*/ 148 w 272"/>
                  <a:gd name="T85" fmla="*/ 168 h 403"/>
                  <a:gd name="T86" fmla="*/ 92 w 272"/>
                  <a:gd name="T87" fmla="*/ 178 h 403"/>
                  <a:gd name="T88" fmla="*/ 77 w 272"/>
                  <a:gd name="T89" fmla="*/ 310 h 403"/>
                  <a:gd name="T90" fmla="*/ 68 w 272"/>
                  <a:gd name="T91" fmla="*/ 265 h 403"/>
                  <a:gd name="T92" fmla="*/ 41 w 272"/>
                  <a:gd name="T93" fmla="*/ 225 h 403"/>
                  <a:gd name="T94" fmla="*/ 15 w 272"/>
                  <a:gd name="T95" fmla="*/ 147 h 403"/>
                  <a:gd name="T96" fmla="*/ 19 w 272"/>
                  <a:gd name="T97" fmla="*/ 101 h 403"/>
                  <a:gd name="T98" fmla="*/ 49 w 272"/>
                  <a:gd name="T99" fmla="*/ 51 h 403"/>
                  <a:gd name="T100" fmla="*/ 99 w 272"/>
                  <a:gd name="T101" fmla="*/ 21 h 403"/>
                  <a:gd name="T102" fmla="*/ 149 w 272"/>
                  <a:gd name="T103" fmla="*/ 16 h 403"/>
                  <a:gd name="T104" fmla="*/ 204 w 272"/>
                  <a:gd name="T105" fmla="*/ 36 h 403"/>
                  <a:gd name="T106" fmla="*/ 244 w 272"/>
                  <a:gd name="T107" fmla="*/ 79 h 403"/>
                  <a:gd name="T108" fmla="*/ 258 w 272"/>
                  <a:gd name="T109" fmla="*/ 138 h 403"/>
                  <a:gd name="T110" fmla="*/ 245 w 272"/>
                  <a:gd name="T111" fmla="*/ 194 h 403"/>
                  <a:gd name="T112" fmla="*/ 208 w 272"/>
                  <a:gd name="T113" fmla="*/ 26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2" h="403">
                    <a:moveTo>
                      <a:pt x="136" y="0"/>
                    </a:moveTo>
                    <a:lnTo>
                      <a:pt x="136" y="0"/>
                    </a:lnTo>
                    <a:lnTo>
                      <a:pt x="122" y="2"/>
                    </a:lnTo>
                    <a:lnTo>
                      <a:pt x="109" y="4"/>
                    </a:lnTo>
                    <a:lnTo>
                      <a:pt x="96" y="7"/>
                    </a:lnTo>
                    <a:lnTo>
                      <a:pt x="83" y="11"/>
                    </a:lnTo>
                    <a:lnTo>
                      <a:pt x="71" y="18"/>
                    </a:lnTo>
                    <a:lnTo>
                      <a:pt x="59" y="24"/>
                    </a:lnTo>
                    <a:lnTo>
                      <a:pt x="49" y="32"/>
                    </a:lnTo>
                    <a:lnTo>
                      <a:pt x="40" y="40"/>
                    </a:lnTo>
                    <a:lnTo>
                      <a:pt x="31" y="50"/>
                    </a:lnTo>
                    <a:lnTo>
                      <a:pt x="22" y="61"/>
                    </a:lnTo>
                    <a:lnTo>
                      <a:pt x="16" y="73"/>
                    </a:lnTo>
                    <a:lnTo>
                      <a:pt x="11" y="85"/>
                    </a:lnTo>
                    <a:lnTo>
                      <a:pt x="5" y="97"/>
                    </a:lnTo>
                    <a:lnTo>
                      <a:pt x="2" y="110"/>
                    </a:lnTo>
                    <a:lnTo>
                      <a:pt x="0" y="124"/>
                    </a:lnTo>
                    <a:lnTo>
                      <a:pt x="0" y="138"/>
                    </a:lnTo>
                    <a:lnTo>
                      <a:pt x="0" y="138"/>
                    </a:lnTo>
                    <a:lnTo>
                      <a:pt x="1" y="148"/>
                    </a:lnTo>
                    <a:lnTo>
                      <a:pt x="3" y="161"/>
                    </a:lnTo>
                    <a:lnTo>
                      <a:pt x="6" y="178"/>
                    </a:lnTo>
                    <a:lnTo>
                      <a:pt x="13" y="198"/>
                    </a:lnTo>
                    <a:lnTo>
                      <a:pt x="22" y="220"/>
                    </a:lnTo>
                    <a:lnTo>
                      <a:pt x="29" y="232"/>
                    </a:lnTo>
                    <a:lnTo>
                      <a:pt x="35" y="243"/>
                    </a:lnTo>
                    <a:lnTo>
                      <a:pt x="44" y="255"/>
                    </a:lnTo>
                    <a:lnTo>
                      <a:pt x="53" y="268"/>
                    </a:lnTo>
                    <a:lnTo>
                      <a:pt x="53" y="268"/>
                    </a:lnTo>
                    <a:lnTo>
                      <a:pt x="55" y="273"/>
                    </a:lnTo>
                    <a:lnTo>
                      <a:pt x="58" y="277"/>
                    </a:lnTo>
                    <a:lnTo>
                      <a:pt x="60" y="289"/>
                    </a:lnTo>
                    <a:lnTo>
                      <a:pt x="62" y="301"/>
                    </a:lnTo>
                    <a:lnTo>
                      <a:pt x="63" y="314"/>
                    </a:lnTo>
                    <a:lnTo>
                      <a:pt x="63" y="314"/>
                    </a:lnTo>
                    <a:lnTo>
                      <a:pt x="59" y="316"/>
                    </a:lnTo>
                    <a:lnTo>
                      <a:pt x="57" y="319"/>
                    </a:lnTo>
                    <a:lnTo>
                      <a:pt x="55" y="323"/>
                    </a:lnTo>
                    <a:lnTo>
                      <a:pt x="55" y="329"/>
                    </a:lnTo>
                    <a:lnTo>
                      <a:pt x="55" y="329"/>
                    </a:lnTo>
                    <a:lnTo>
                      <a:pt x="55" y="334"/>
                    </a:lnTo>
                    <a:lnTo>
                      <a:pt x="58" y="339"/>
                    </a:lnTo>
                    <a:lnTo>
                      <a:pt x="58" y="339"/>
                    </a:lnTo>
                    <a:lnTo>
                      <a:pt x="55" y="344"/>
                    </a:lnTo>
                    <a:lnTo>
                      <a:pt x="55" y="349"/>
                    </a:lnTo>
                    <a:lnTo>
                      <a:pt x="55" y="349"/>
                    </a:lnTo>
                    <a:lnTo>
                      <a:pt x="55" y="355"/>
                    </a:lnTo>
                    <a:lnTo>
                      <a:pt x="58" y="360"/>
                    </a:lnTo>
                    <a:lnTo>
                      <a:pt x="58" y="360"/>
                    </a:lnTo>
                    <a:lnTo>
                      <a:pt x="55" y="364"/>
                    </a:lnTo>
                    <a:lnTo>
                      <a:pt x="55" y="370"/>
                    </a:lnTo>
                    <a:lnTo>
                      <a:pt x="55" y="370"/>
                    </a:lnTo>
                    <a:lnTo>
                      <a:pt x="55" y="375"/>
                    </a:lnTo>
                    <a:lnTo>
                      <a:pt x="57" y="381"/>
                    </a:lnTo>
                    <a:lnTo>
                      <a:pt x="61" y="384"/>
                    </a:lnTo>
                    <a:lnTo>
                      <a:pt x="66" y="387"/>
                    </a:lnTo>
                    <a:lnTo>
                      <a:pt x="66" y="387"/>
                    </a:lnTo>
                    <a:lnTo>
                      <a:pt x="68" y="394"/>
                    </a:lnTo>
                    <a:lnTo>
                      <a:pt x="73" y="399"/>
                    </a:lnTo>
                    <a:lnTo>
                      <a:pt x="80" y="402"/>
                    </a:lnTo>
                    <a:lnTo>
                      <a:pt x="83" y="403"/>
                    </a:lnTo>
                    <a:lnTo>
                      <a:pt x="87" y="403"/>
                    </a:lnTo>
                    <a:lnTo>
                      <a:pt x="185" y="403"/>
                    </a:lnTo>
                    <a:lnTo>
                      <a:pt x="185" y="403"/>
                    </a:lnTo>
                    <a:lnTo>
                      <a:pt x="189" y="403"/>
                    </a:lnTo>
                    <a:lnTo>
                      <a:pt x="192" y="402"/>
                    </a:lnTo>
                    <a:lnTo>
                      <a:pt x="198" y="399"/>
                    </a:lnTo>
                    <a:lnTo>
                      <a:pt x="204" y="394"/>
                    </a:lnTo>
                    <a:lnTo>
                      <a:pt x="206" y="387"/>
                    </a:lnTo>
                    <a:lnTo>
                      <a:pt x="206" y="387"/>
                    </a:lnTo>
                    <a:lnTo>
                      <a:pt x="210" y="384"/>
                    </a:lnTo>
                    <a:lnTo>
                      <a:pt x="215" y="381"/>
                    </a:lnTo>
                    <a:lnTo>
                      <a:pt x="217" y="375"/>
                    </a:lnTo>
                    <a:lnTo>
                      <a:pt x="217" y="370"/>
                    </a:lnTo>
                    <a:lnTo>
                      <a:pt x="217" y="370"/>
                    </a:lnTo>
                    <a:lnTo>
                      <a:pt x="217" y="364"/>
                    </a:lnTo>
                    <a:lnTo>
                      <a:pt x="214" y="360"/>
                    </a:lnTo>
                    <a:lnTo>
                      <a:pt x="214" y="360"/>
                    </a:lnTo>
                    <a:lnTo>
                      <a:pt x="217" y="355"/>
                    </a:lnTo>
                    <a:lnTo>
                      <a:pt x="217" y="349"/>
                    </a:lnTo>
                    <a:lnTo>
                      <a:pt x="217" y="349"/>
                    </a:lnTo>
                    <a:lnTo>
                      <a:pt x="217" y="344"/>
                    </a:lnTo>
                    <a:lnTo>
                      <a:pt x="214" y="339"/>
                    </a:lnTo>
                    <a:lnTo>
                      <a:pt x="214" y="339"/>
                    </a:lnTo>
                    <a:lnTo>
                      <a:pt x="217" y="334"/>
                    </a:lnTo>
                    <a:lnTo>
                      <a:pt x="217" y="329"/>
                    </a:lnTo>
                    <a:lnTo>
                      <a:pt x="217" y="329"/>
                    </a:lnTo>
                    <a:lnTo>
                      <a:pt x="217" y="323"/>
                    </a:lnTo>
                    <a:lnTo>
                      <a:pt x="215" y="319"/>
                    </a:lnTo>
                    <a:lnTo>
                      <a:pt x="212" y="316"/>
                    </a:lnTo>
                    <a:lnTo>
                      <a:pt x="208" y="313"/>
                    </a:lnTo>
                    <a:lnTo>
                      <a:pt x="208" y="313"/>
                    </a:lnTo>
                    <a:lnTo>
                      <a:pt x="209" y="303"/>
                    </a:lnTo>
                    <a:lnTo>
                      <a:pt x="210" y="290"/>
                    </a:lnTo>
                    <a:lnTo>
                      <a:pt x="214" y="278"/>
                    </a:lnTo>
                    <a:lnTo>
                      <a:pt x="216" y="273"/>
                    </a:lnTo>
                    <a:lnTo>
                      <a:pt x="219" y="268"/>
                    </a:lnTo>
                    <a:lnTo>
                      <a:pt x="219" y="268"/>
                    </a:lnTo>
                    <a:lnTo>
                      <a:pt x="228" y="255"/>
                    </a:lnTo>
                    <a:lnTo>
                      <a:pt x="236" y="243"/>
                    </a:lnTo>
                    <a:lnTo>
                      <a:pt x="243" y="232"/>
                    </a:lnTo>
                    <a:lnTo>
                      <a:pt x="249" y="220"/>
                    </a:lnTo>
                    <a:lnTo>
                      <a:pt x="259" y="198"/>
                    </a:lnTo>
                    <a:lnTo>
                      <a:pt x="265" y="178"/>
                    </a:lnTo>
                    <a:lnTo>
                      <a:pt x="269" y="161"/>
                    </a:lnTo>
                    <a:lnTo>
                      <a:pt x="271" y="148"/>
                    </a:lnTo>
                    <a:lnTo>
                      <a:pt x="272" y="138"/>
                    </a:lnTo>
                    <a:lnTo>
                      <a:pt x="272" y="138"/>
                    </a:lnTo>
                    <a:lnTo>
                      <a:pt x="272" y="124"/>
                    </a:lnTo>
                    <a:lnTo>
                      <a:pt x="270" y="110"/>
                    </a:lnTo>
                    <a:lnTo>
                      <a:pt x="266" y="97"/>
                    </a:lnTo>
                    <a:lnTo>
                      <a:pt x="261" y="85"/>
                    </a:lnTo>
                    <a:lnTo>
                      <a:pt x="256" y="73"/>
                    </a:lnTo>
                    <a:lnTo>
                      <a:pt x="249" y="61"/>
                    </a:lnTo>
                    <a:lnTo>
                      <a:pt x="241" y="50"/>
                    </a:lnTo>
                    <a:lnTo>
                      <a:pt x="232" y="40"/>
                    </a:lnTo>
                    <a:lnTo>
                      <a:pt x="222" y="32"/>
                    </a:lnTo>
                    <a:lnTo>
                      <a:pt x="212" y="24"/>
                    </a:lnTo>
                    <a:lnTo>
                      <a:pt x="201" y="18"/>
                    </a:lnTo>
                    <a:lnTo>
                      <a:pt x="189" y="11"/>
                    </a:lnTo>
                    <a:lnTo>
                      <a:pt x="177" y="7"/>
                    </a:lnTo>
                    <a:lnTo>
                      <a:pt x="163" y="4"/>
                    </a:lnTo>
                    <a:lnTo>
                      <a:pt x="150" y="2"/>
                    </a:lnTo>
                    <a:lnTo>
                      <a:pt x="136" y="0"/>
                    </a:lnTo>
                    <a:lnTo>
                      <a:pt x="136" y="0"/>
                    </a:lnTo>
                    <a:close/>
                    <a:moveTo>
                      <a:pt x="203" y="349"/>
                    </a:moveTo>
                    <a:lnTo>
                      <a:pt x="203" y="349"/>
                    </a:lnTo>
                    <a:lnTo>
                      <a:pt x="203" y="351"/>
                    </a:lnTo>
                    <a:lnTo>
                      <a:pt x="201" y="353"/>
                    </a:lnTo>
                    <a:lnTo>
                      <a:pt x="201" y="367"/>
                    </a:lnTo>
                    <a:lnTo>
                      <a:pt x="201" y="367"/>
                    </a:lnTo>
                    <a:lnTo>
                      <a:pt x="203" y="368"/>
                    </a:lnTo>
                    <a:lnTo>
                      <a:pt x="203" y="370"/>
                    </a:lnTo>
                    <a:lnTo>
                      <a:pt x="203" y="370"/>
                    </a:lnTo>
                    <a:lnTo>
                      <a:pt x="202" y="373"/>
                    </a:lnTo>
                    <a:lnTo>
                      <a:pt x="200" y="374"/>
                    </a:lnTo>
                    <a:lnTo>
                      <a:pt x="193" y="381"/>
                    </a:lnTo>
                    <a:lnTo>
                      <a:pt x="193" y="382"/>
                    </a:lnTo>
                    <a:lnTo>
                      <a:pt x="193" y="382"/>
                    </a:lnTo>
                    <a:lnTo>
                      <a:pt x="192" y="385"/>
                    </a:lnTo>
                    <a:lnTo>
                      <a:pt x="191" y="387"/>
                    </a:lnTo>
                    <a:lnTo>
                      <a:pt x="188" y="389"/>
                    </a:lnTo>
                    <a:lnTo>
                      <a:pt x="185" y="389"/>
                    </a:lnTo>
                    <a:lnTo>
                      <a:pt x="87" y="389"/>
                    </a:lnTo>
                    <a:lnTo>
                      <a:pt x="87" y="389"/>
                    </a:lnTo>
                    <a:lnTo>
                      <a:pt x="84" y="389"/>
                    </a:lnTo>
                    <a:lnTo>
                      <a:pt x="82" y="387"/>
                    </a:lnTo>
                    <a:lnTo>
                      <a:pt x="80" y="385"/>
                    </a:lnTo>
                    <a:lnTo>
                      <a:pt x="79" y="382"/>
                    </a:lnTo>
                    <a:lnTo>
                      <a:pt x="79" y="381"/>
                    </a:lnTo>
                    <a:lnTo>
                      <a:pt x="72" y="374"/>
                    </a:lnTo>
                    <a:lnTo>
                      <a:pt x="72" y="374"/>
                    </a:lnTo>
                    <a:lnTo>
                      <a:pt x="70" y="373"/>
                    </a:lnTo>
                    <a:lnTo>
                      <a:pt x="69" y="370"/>
                    </a:lnTo>
                    <a:lnTo>
                      <a:pt x="69" y="370"/>
                    </a:lnTo>
                    <a:lnTo>
                      <a:pt x="69" y="369"/>
                    </a:lnTo>
                    <a:lnTo>
                      <a:pt x="71" y="367"/>
                    </a:lnTo>
                    <a:lnTo>
                      <a:pt x="176" y="367"/>
                    </a:lnTo>
                    <a:lnTo>
                      <a:pt x="176" y="353"/>
                    </a:lnTo>
                    <a:lnTo>
                      <a:pt x="71" y="353"/>
                    </a:lnTo>
                    <a:lnTo>
                      <a:pt x="71" y="353"/>
                    </a:lnTo>
                    <a:lnTo>
                      <a:pt x="69" y="351"/>
                    </a:lnTo>
                    <a:lnTo>
                      <a:pt x="69" y="349"/>
                    </a:lnTo>
                    <a:lnTo>
                      <a:pt x="69" y="349"/>
                    </a:lnTo>
                    <a:lnTo>
                      <a:pt x="70" y="347"/>
                    </a:lnTo>
                    <a:lnTo>
                      <a:pt x="71" y="346"/>
                    </a:lnTo>
                    <a:lnTo>
                      <a:pt x="176" y="346"/>
                    </a:lnTo>
                    <a:lnTo>
                      <a:pt x="176" y="332"/>
                    </a:lnTo>
                    <a:lnTo>
                      <a:pt x="70" y="332"/>
                    </a:lnTo>
                    <a:lnTo>
                      <a:pt x="70" y="332"/>
                    </a:lnTo>
                    <a:lnTo>
                      <a:pt x="69" y="330"/>
                    </a:lnTo>
                    <a:lnTo>
                      <a:pt x="69" y="329"/>
                    </a:lnTo>
                    <a:lnTo>
                      <a:pt x="69" y="329"/>
                    </a:lnTo>
                    <a:lnTo>
                      <a:pt x="70" y="326"/>
                    </a:lnTo>
                    <a:lnTo>
                      <a:pt x="72" y="324"/>
                    </a:lnTo>
                    <a:lnTo>
                      <a:pt x="200" y="324"/>
                    </a:lnTo>
                    <a:lnTo>
                      <a:pt x="200" y="324"/>
                    </a:lnTo>
                    <a:lnTo>
                      <a:pt x="202" y="326"/>
                    </a:lnTo>
                    <a:lnTo>
                      <a:pt x="203" y="329"/>
                    </a:lnTo>
                    <a:lnTo>
                      <a:pt x="203" y="329"/>
                    </a:lnTo>
                    <a:lnTo>
                      <a:pt x="203" y="331"/>
                    </a:lnTo>
                    <a:lnTo>
                      <a:pt x="201" y="332"/>
                    </a:lnTo>
                    <a:lnTo>
                      <a:pt x="201" y="346"/>
                    </a:lnTo>
                    <a:lnTo>
                      <a:pt x="201" y="346"/>
                    </a:lnTo>
                    <a:lnTo>
                      <a:pt x="203" y="347"/>
                    </a:lnTo>
                    <a:lnTo>
                      <a:pt x="203" y="349"/>
                    </a:lnTo>
                    <a:lnTo>
                      <a:pt x="203" y="349"/>
                    </a:lnTo>
                    <a:close/>
                    <a:moveTo>
                      <a:pt x="109" y="310"/>
                    </a:moveTo>
                    <a:lnTo>
                      <a:pt x="90" y="195"/>
                    </a:lnTo>
                    <a:lnTo>
                      <a:pt x="92" y="196"/>
                    </a:lnTo>
                    <a:lnTo>
                      <a:pt x="103" y="186"/>
                    </a:lnTo>
                    <a:lnTo>
                      <a:pt x="114" y="196"/>
                    </a:lnTo>
                    <a:lnTo>
                      <a:pt x="125" y="186"/>
                    </a:lnTo>
                    <a:lnTo>
                      <a:pt x="137" y="196"/>
                    </a:lnTo>
                    <a:lnTo>
                      <a:pt x="148" y="186"/>
                    </a:lnTo>
                    <a:lnTo>
                      <a:pt x="158" y="196"/>
                    </a:lnTo>
                    <a:lnTo>
                      <a:pt x="170" y="186"/>
                    </a:lnTo>
                    <a:lnTo>
                      <a:pt x="181" y="196"/>
                    </a:lnTo>
                    <a:lnTo>
                      <a:pt x="163" y="310"/>
                    </a:lnTo>
                    <a:lnTo>
                      <a:pt x="109" y="310"/>
                    </a:lnTo>
                    <a:close/>
                    <a:moveTo>
                      <a:pt x="208" y="260"/>
                    </a:moveTo>
                    <a:lnTo>
                      <a:pt x="208" y="260"/>
                    </a:lnTo>
                    <a:lnTo>
                      <a:pt x="204" y="265"/>
                    </a:lnTo>
                    <a:lnTo>
                      <a:pt x="202" y="272"/>
                    </a:lnTo>
                    <a:lnTo>
                      <a:pt x="197" y="285"/>
                    </a:lnTo>
                    <a:lnTo>
                      <a:pt x="195" y="299"/>
                    </a:lnTo>
                    <a:lnTo>
                      <a:pt x="194" y="310"/>
                    </a:lnTo>
                    <a:lnTo>
                      <a:pt x="177" y="310"/>
                    </a:lnTo>
                    <a:lnTo>
                      <a:pt x="200" y="172"/>
                    </a:lnTo>
                    <a:lnTo>
                      <a:pt x="185" y="170"/>
                    </a:lnTo>
                    <a:lnTo>
                      <a:pt x="184" y="174"/>
                    </a:lnTo>
                    <a:lnTo>
                      <a:pt x="181" y="178"/>
                    </a:lnTo>
                    <a:lnTo>
                      <a:pt x="170" y="168"/>
                    </a:lnTo>
                    <a:lnTo>
                      <a:pt x="158" y="178"/>
                    </a:lnTo>
                    <a:lnTo>
                      <a:pt x="148" y="168"/>
                    </a:lnTo>
                    <a:lnTo>
                      <a:pt x="137" y="178"/>
                    </a:lnTo>
                    <a:lnTo>
                      <a:pt x="125" y="168"/>
                    </a:lnTo>
                    <a:lnTo>
                      <a:pt x="114" y="178"/>
                    </a:lnTo>
                    <a:lnTo>
                      <a:pt x="103" y="168"/>
                    </a:lnTo>
                    <a:lnTo>
                      <a:pt x="92" y="178"/>
                    </a:lnTo>
                    <a:lnTo>
                      <a:pt x="86" y="173"/>
                    </a:lnTo>
                    <a:lnTo>
                      <a:pt x="86" y="170"/>
                    </a:lnTo>
                    <a:lnTo>
                      <a:pt x="72" y="172"/>
                    </a:lnTo>
                    <a:lnTo>
                      <a:pt x="95" y="310"/>
                    </a:lnTo>
                    <a:lnTo>
                      <a:pt x="77" y="310"/>
                    </a:lnTo>
                    <a:lnTo>
                      <a:pt x="77" y="310"/>
                    </a:lnTo>
                    <a:lnTo>
                      <a:pt x="76" y="299"/>
                    </a:lnTo>
                    <a:lnTo>
                      <a:pt x="74" y="285"/>
                    </a:lnTo>
                    <a:lnTo>
                      <a:pt x="71" y="272"/>
                    </a:lnTo>
                    <a:lnTo>
                      <a:pt x="68" y="265"/>
                    </a:lnTo>
                    <a:lnTo>
                      <a:pt x="63" y="260"/>
                    </a:lnTo>
                    <a:lnTo>
                      <a:pt x="63" y="260"/>
                    </a:lnTo>
                    <a:lnTo>
                      <a:pt x="55" y="248"/>
                    </a:lnTo>
                    <a:lnTo>
                      <a:pt x="47" y="236"/>
                    </a:lnTo>
                    <a:lnTo>
                      <a:pt x="41" y="225"/>
                    </a:lnTo>
                    <a:lnTo>
                      <a:pt x="35" y="214"/>
                    </a:lnTo>
                    <a:lnTo>
                      <a:pt x="27" y="194"/>
                    </a:lnTo>
                    <a:lnTo>
                      <a:pt x="20" y="175"/>
                    </a:lnTo>
                    <a:lnTo>
                      <a:pt x="17" y="159"/>
                    </a:lnTo>
                    <a:lnTo>
                      <a:pt x="15" y="147"/>
                    </a:lnTo>
                    <a:lnTo>
                      <a:pt x="14" y="138"/>
                    </a:lnTo>
                    <a:lnTo>
                      <a:pt x="14" y="138"/>
                    </a:lnTo>
                    <a:lnTo>
                      <a:pt x="14" y="125"/>
                    </a:lnTo>
                    <a:lnTo>
                      <a:pt x="16" y="113"/>
                    </a:lnTo>
                    <a:lnTo>
                      <a:pt x="19" y="101"/>
                    </a:lnTo>
                    <a:lnTo>
                      <a:pt x="23" y="90"/>
                    </a:lnTo>
                    <a:lnTo>
                      <a:pt x="29" y="79"/>
                    </a:lnTo>
                    <a:lnTo>
                      <a:pt x="34" y="69"/>
                    </a:lnTo>
                    <a:lnTo>
                      <a:pt x="42" y="60"/>
                    </a:lnTo>
                    <a:lnTo>
                      <a:pt x="49" y="51"/>
                    </a:lnTo>
                    <a:lnTo>
                      <a:pt x="58" y="43"/>
                    </a:lnTo>
                    <a:lnTo>
                      <a:pt x="68" y="36"/>
                    </a:lnTo>
                    <a:lnTo>
                      <a:pt x="77" y="30"/>
                    </a:lnTo>
                    <a:lnTo>
                      <a:pt x="88" y="24"/>
                    </a:lnTo>
                    <a:lnTo>
                      <a:pt x="99" y="21"/>
                    </a:lnTo>
                    <a:lnTo>
                      <a:pt x="111" y="18"/>
                    </a:lnTo>
                    <a:lnTo>
                      <a:pt x="123" y="16"/>
                    </a:lnTo>
                    <a:lnTo>
                      <a:pt x="136" y="16"/>
                    </a:lnTo>
                    <a:lnTo>
                      <a:pt x="136" y="16"/>
                    </a:lnTo>
                    <a:lnTo>
                      <a:pt x="149" y="16"/>
                    </a:lnTo>
                    <a:lnTo>
                      <a:pt x="161" y="18"/>
                    </a:lnTo>
                    <a:lnTo>
                      <a:pt x="173" y="21"/>
                    </a:lnTo>
                    <a:lnTo>
                      <a:pt x="183" y="24"/>
                    </a:lnTo>
                    <a:lnTo>
                      <a:pt x="194" y="30"/>
                    </a:lnTo>
                    <a:lnTo>
                      <a:pt x="204" y="36"/>
                    </a:lnTo>
                    <a:lnTo>
                      <a:pt x="214" y="43"/>
                    </a:lnTo>
                    <a:lnTo>
                      <a:pt x="222" y="51"/>
                    </a:lnTo>
                    <a:lnTo>
                      <a:pt x="230" y="60"/>
                    </a:lnTo>
                    <a:lnTo>
                      <a:pt x="237" y="69"/>
                    </a:lnTo>
                    <a:lnTo>
                      <a:pt x="244" y="79"/>
                    </a:lnTo>
                    <a:lnTo>
                      <a:pt x="248" y="90"/>
                    </a:lnTo>
                    <a:lnTo>
                      <a:pt x="252" y="101"/>
                    </a:lnTo>
                    <a:lnTo>
                      <a:pt x="256" y="113"/>
                    </a:lnTo>
                    <a:lnTo>
                      <a:pt x="258" y="125"/>
                    </a:lnTo>
                    <a:lnTo>
                      <a:pt x="258" y="138"/>
                    </a:lnTo>
                    <a:lnTo>
                      <a:pt x="258" y="138"/>
                    </a:lnTo>
                    <a:lnTo>
                      <a:pt x="257" y="147"/>
                    </a:lnTo>
                    <a:lnTo>
                      <a:pt x="255" y="159"/>
                    </a:lnTo>
                    <a:lnTo>
                      <a:pt x="251" y="175"/>
                    </a:lnTo>
                    <a:lnTo>
                      <a:pt x="245" y="194"/>
                    </a:lnTo>
                    <a:lnTo>
                      <a:pt x="236" y="214"/>
                    </a:lnTo>
                    <a:lnTo>
                      <a:pt x="231" y="225"/>
                    </a:lnTo>
                    <a:lnTo>
                      <a:pt x="224" y="236"/>
                    </a:lnTo>
                    <a:lnTo>
                      <a:pt x="217" y="248"/>
                    </a:lnTo>
                    <a:lnTo>
                      <a:pt x="208" y="260"/>
                    </a:lnTo>
                    <a:lnTo>
                      <a:pt x="208" y="260"/>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81" name="Rectangle 70">
                <a:extLst>
                  <a:ext uri="{FF2B5EF4-FFF2-40B4-BE49-F238E27FC236}">
                    <a16:creationId xmlns:a16="http://schemas.microsoft.com/office/drawing/2014/main" id="{67F0CFE9-F1C7-45EB-AE6D-9B1A0FD5F343}"/>
                  </a:ext>
                </a:extLst>
              </p:cNvPr>
              <p:cNvSpPr>
                <a:spLocks noChangeArrowheads="1"/>
              </p:cNvSpPr>
              <p:nvPr/>
            </p:nvSpPr>
            <p:spPr bwMode="auto">
              <a:xfrm>
                <a:off x="4338638" y="1814513"/>
                <a:ext cx="23813" cy="68263"/>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82" name="Freeform 71">
                <a:extLst>
                  <a:ext uri="{FF2B5EF4-FFF2-40B4-BE49-F238E27FC236}">
                    <a16:creationId xmlns:a16="http://schemas.microsoft.com/office/drawing/2014/main" id="{526A607B-B7DE-4E6F-A6F0-3DF39351B7D8}"/>
                  </a:ext>
                </a:extLst>
              </p:cNvPr>
              <p:cNvSpPr/>
              <p:nvPr/>
            </p:nvSpPr>
            <p:spPr bwMode="auto">
              <a:xfrm>
                <a:off x="4173538" y="1855788"/>
                <a:ext cx="55563" cy="71438"/>
              </a:xfrm>
              <a:custGeom>
                <a:avLst/>
                <a:gdLst>
                  <a:gd name="T0" fmla="*/ 35 w 35"/>
                  <a:gd name="T1" fmla="*/ 37 h 45"/>
                  <a:gd name="T2" fmla="*/ 12 w 35"/>
                  <a:gd name="T3" fmla="*/ 0 h 45"/>
                  <a:gd name="T4" fmla="*/ 0 w 35"/>
                  <a:gd name="T5" fmla="*/ 7 h 45"/>
                  <a:gd name="T6" fmla="*/ 22 w 35"/>
                  <a:gd name="T7" fmla="*/ 45 h 45"/>
                  <a:gd name="T8" fmla="*/ 35 w 35"/>
                  <a:gd name="T9" fmla="*/ 37 h 45"/>
                </a:gdLst>
                <a:ahLst/>
                <a:cxnLst>
                  <a:cxn ang="0">
                    <a:pos x="T0" y="T1"/>
                  </a:cxn>
                  <a:cxn ang="0">
                    <a:pos x="T2" y="T3"/>
                  </a:cxn>
                  <a:cxn ang="0">
                    <a:pos x="T4" y="T5"/>
                  </a:cxn>
                  <a:cxn ang="0">
                    <a:pos x="T6" y="T7"/>
                  </a:cxn>
                  <a:cxn ang="0">
                    <a:pos x="T8" y="T9"/>
                  </a:cxn>
                </a:cxnLst>
                <a:rect l="0" t="0" r="r" b="b"/>
                <a:pathLst>
                  <a:path w="35" h="45">
                    <a:moveTo>
                      <a:pt x="35" y="37"/>
                    </a:moveTo>
                    <a:lnTo>
                      <a:pt x="12" y="0"/>
                    </a:lnTo>
                    <a:lnTo>
                      <a:pt x="0" y="7"/>
                    </a:lnTo>
                    <a:lnTo>
                      <a:pt x="22" y="45"/>
                    </a:lnTo>
                    <a:lnTo>
                      <a:pt x="35" y="37"/>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83" name="Freeform 72">
                <a:extLst>
                  <a:ext uri="{FF2B5EF4-FFF2-40B4-BE49-F238E27FC236}">
                    <a16:creationId xmlns:a16="http://schemas.microsoft.com/office/drawing/2014/main" id="{A7EC0BF1-B3A8-425E-88B1-41DEEDEDAAF8}"/>
                  </a:ext>
                </a:extLst>
              </p:cNvPr>
              <p:cNvSpPr/>
              <p:nvPr/>
            </p:nvSpPr>
            <p:spPr bwMode="auto">
              <a:xfrm>
                <a:off x="4057650" y="1976438"/>
                <a:ext cx="69850" cy="53975"/>
              </a:xfrm>
              <a:custGeom>
                <a:avLst/>
                <a:gdLst>
                  <a:gd name="T0" fmla="*/ 44 w 44"/>
                  <a:gd name="T1" fmla="*/ 22 h 34"/>
                  <a:gd name="T2" fmla="*/ 7 w 44"/>
                  <a:gd name="T3" fmla="*/ 0 h 34"/>
                  <a:gd name="T4" fmla="*/ 0 w 44"/>
                  <a:gd name="T5" fmla="*/ 12 h 34"/>
                  <a:gd name="T6" fmla="*/ 38 w 44"/>
                  <a:gd name="T7" fmla="*/ 34 h 34"/>
                  <a:gd name="T8" fmla="*/ 44 w 44"/>
                  <a:gd name="T9" fmla="*/ 22 h 34"/>
                </a:gdLst>
                <a:ahLst/>
                <a:cxnLst>
                  <a:cxn ang="0">
                    <a:pos x="T0" y="T1"/>
                  </a:cxn>
                  <a:cxn ang="0">
                    <a:pos x="T2" y="T3"/>
                  </a:cxn>
                  <a:cxn ang="0">
                    <a:pos x="T4" y="T5"/>
                  </a:cxn>
                  <a:cxn ang="0">
                    <a:pos x="T6" y="T7"/>
                  </a:cxn>
                  <a:cxn ang="0">
                    <a:pos x="T8" y="T9"/>
                  </a:cxn>
                </a:cxnLst>
                <a:rect l="0" t="0" r="r" b="b"/>
                <a:pathLst>
                  <a:path w="44" h="34">
                    <a:moveTo>
                      <a:pt x="44" y="22"/>
                    </a:moveTo>
                    <a:lnTo>
                      <a:pt x="7" y="0"/>
                    </a:lnTo>
                    <a:lnTo>
                      <a:pt x="0" y="12"/>
                    </a:lnTo>
                    <a:lnTo>
                      <a:pt x="38" y="34"/>
                    </a:lnTo>
                    <a:lnTo>
                      <a:pt x="44" y="22"/>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84" name="Rectangle 73">
                <a:extLst>
                  <a:ext uri="{FF2B5EF4-FFF2-40B4-BE49-F238E27FC236}">
                    <a16:creationId xmlns:a16="http://schemas.microsoft.com/office/drawing/2014/main" id="{B9A58B0D-B07F-4EBE-8029-E512920C6C0F}"/>
                  </a:ext>
                </a:extLst>
              </p:cNvPr>
              <p:cNvSpPr>
                <a:spLocks noChangeArrowheads="1"/>
              </p:cNvSpPr>
              <p:nvPr/>
            </p:nvSpPr>
            <p:spPr bwMode="auto">
              <a:xfrm>
                <a:off x="4021138" y="2143125"/>
                <a:ext cx="68263" cy="22225"/>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85" name="Rectangle 74">
                <a:extLst>
                  <a:ext uri="{FF2B5EF4-FFF2-40B4-BE49-F238E27FC236}">
                    <a16:creationId xmlns:a16="http://schemas.microsoft.com/office/drawing/2014/main" id="{3C3F35A1-F4EF-4B41-87BF-7E341BEEE7A0}"/>
                  </a:ext>
                </a:extLst>
              </p:cNvPr>
              <p:cNvSpPr>
                <a:spLocks noChangeArrowheads="1"/>
              </p:cNvSpPr>
              <p:nvPr/>
            </p:nvSpPr>
            <p:spPr bwMode="auto">
              <a:xfrm>
                <a:off x="4621213" y="2133600"/>
                <a:ext cx="69850" cy="22225"/>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86" name="Freeform 75">
                <a:extLst>
                  <a:ext uri="{FF2B5EF4-FFF2-40B4-BE49-F238E27FC236}">
                    <a16:creationId xmlns:a16="http://schemas.microsoft.com/office/drawing/2014/main" id="{DDA13B6D-C4A3-44CB-95E7-9FE9DE1CBB60}"/>
                  </a:ext>
                </a:extLst>
              </p:cNvPr>
              <p:cNvSpPr/>
              <p:nvPr/>
            </p:nvSpPr>
            <p:spPr bwMode="auto">
              <a:xfrm>
                <a:off x="4578350" y="1966913"/>
                <a:ext cx="69850" cy="53975"/>
              </a:xfrm>
              <a:custGeom>
                <a:avLst/>
                <a:gdLst>
                  <a:gd name="T0" fmla="*/ 44 w 44"/>
                  <a:gd name="T1" fmla="*/ 13 h 34"/>
                  <a:gd name="T2" fmla="*/ 38 w 44"/>
                  <a:gd name="T3" fmla="*/ 0 h 34"/>
                  <a:gd name="T4" fmla="*/ 0 w 44"/>
                  <a:gd name="T5" fmla="*/ 22 h 34"/>
                  <a:gd name="T6" fmla="*/ 7 w 44"/>
                  <a:gd name="T7" fmla="*/ 34 h 34"/>
                  <a:gd name="T8" fmla="*/ 44 w 44"/>
                  <a:gd name="T9" fmla="*/ 13 h 34"/>
                </a:gdLst>
                <a:ahLst/>
                <a:cxnLst>
                  <a:cxn ang="0">
                    <a:pos x="T0" y="T1"/>
                  </a:cxn>
                  <a:cxn ang="0">
                    <a:pos x="T2" y="T3"/>
                  </a:cxn>
                  <a:cxn ang="0">
                    <a:pos x="T4" y="T5"/>
                  </a:cxn>
                  <a:cxn ang="0">
                    <a:pos x="T6" y="T7"/>
                  </a:cxn>
                  <a:cxn ang="0">
                    <a:pos x="T8" y="T9"/>
                  </a:cxn>
                </a:cxnLst>
                <a:rect l="0" t="0" r="r" b="b"/>
                <a:pathLst>
                  <a:path w="44" h="34">
                    <a:moveTo>
                      <a:pt x="44" y="13"/>
                    </a:moveTo>
                    <a:lnTo>
                      <a:pt x="38" y="0"/>
                    </a:lnTo>
                    <a:lnTo>
                      <a:pt x="0" y="22"/>
                    </a:lnTo>
                    <a:lnTo>
                      <a:pt x="7" y="34"/>
                    </a:lnTo>
                    <a:lnTo>
                      <a:pt x="44" y="1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87" name="Freeform 76">
                <a:extLst>
                  <a:ext uri="{FF2B5EF4-FFF2-40B4-BE49-F238E27FC236}">
                    <a16:creationId xmlns:a16="http://schemas.microsoft.com/office/drawing/2014/main" id="{CFF73390-84AE-4370-8220-687320BC4E80}"/>
                  </a:ext>
                </a:extLst>
              </p:cNvPr>
              <p:cNvSpPr/>
              <p:nvPr/>
            </p:nvSpPr>
            <p:spPr bwMode="auto">
              <a:xfrm>
                <a:off x="4473575" y="1849438"/>
                <a:ext cx="55563" cy="73025"/>
              </a:xfrm>
              <a:custGeom>
                <a:avLst/>
                <a:gdLst>
                  <a:gd name="T0" fmla="*/ 35 w 35"/>
                  <a:gd name="T1" fmla="*/ 8 h 46"/>
                  <a:gd name="T2" fmla="*/ 23 w 35"/>
                  <a:gd name="T3" fmla="*/ 0 h 46"/>
                  <a:gd name="T4" fmla="*/ 0 w 35"/>
                  <a:gd name="T5" fmla="*/ 38 h 46"/>
                  <a:gd name="T6" fmla="*/ 13 w 35"/>
                  <a:gd name="T7" fmla="*/ 46 h 46"/>
                  <a:gd name="T8" fmla="*/ 35 w 35"/>
                  <a:gd name="T9" fmla="*/ 8 h 46"/>
                </a:gdLst>
                <a:ahLst/>
                <a:cxnLst>
                  <a:cxn ang="0">
                    <a:pos x="T0" y="T1"/>
                  </a:cxn>
                  <a:cxn ang="0">
                    <a:pos x="T2" y="T3"/>
                  </a:cxn>
                  <a:cxn ang="0">
                    <a:pos x="T4" y="T5"/>
                  </a:cxn>
                  <a:cxn ang="0">
                    <a:pos x="T6" y="T7"/>
                  </a:cxn>
                  <a:cxn ang="0">
                    <a:pos x="T8" y="T9"/>
                  </a:cxn>
                </a:cxnLst>
                <a:rect l="0" t="0" r="r" b="b"/>
                <a:pathLst>
                  <a:path w="35" h="46">
                    <a:moveTo>
                      <a:pt x="35" y="8"/>
                    </a:moveTo>
                    <a:lnTo>
                      <a:pt x="23" y="0"/>
                    </a:lnTo>
                    <a:lnTo>
                      <a:pt x="0" y="38"/>
                    </a:lnTo>
                    <a:lnTo>
                      <a:pt x="13" y="46"/>
                    </a:lnTo>
                    <a:lnTo>
                      <a:pt x="35" y="8"/>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88" name="Freeform 77">
                <a:extLst>
                  <a:ext uri="{FF2B5EF4-FFF2-40B4-BE49-F238E27FC236}">
                    <a16:creationId xmlns:a16="http://schemas.microsoft.com/office/drawing/2014/main" id="{89A4F4FD-C244-435C-AE88-A22EC0DE6949}"/>
                  </a:ext>
                </a:extLst>
              </p:cNvPr>
              <p:cNvSpPr/>
              <p:nvPr/>
            </p:nvSpPr>
            <p:spPr bwMode="auto">
              <a:xfrm>
                <a:off x="4579938" y="2271713"/>
                <a:ext cx="73025" cy="52388"/>
              </a:xfrm>
              <a:custGeom>
                <a:avLst/>
                <a:gdLst>
                  <a:gd name="T0" fmla="*/ 0 w 46"/>
                  <a:gd name="T1" fmla="*/ 12 h 33"/>
                  <a:gd name="T2" fmla="*/ 38 w 46"/>
                  <a:gd name="T3" fmla="*/ 33 h 33"/>
                  <a:gd name="T4" fmla="*/ 46 w 46"/>
                  <a:gd name="T5" fmla="*/ 22 h 33"/>
                  <a:gd name="T6" fmla="*/ 8 w 46"/>
                  <a:gd name="T7" fmla="*/ 0 h 33"/>
                  <a:gd name="T8" fmla="*/ 0 w 46"/>
                  <a:gd name="T9" fmla="*/ 12 h 33"/>
                </a:gdLst>
                <a:ahLst/>
                <a:cxnLst>
                  <a:cxn ang="0">
                    <a:pos x="T0" y="T1"/>
                  </a:cxn>
                  <a:cxn ang="0">
                    <a:pos x="T2" y="T3"/>
                  </a:cxn>
                  <a:cxn ang="0">
                    <a:pos x="T4" y="T5"/>
                  </a:cxn>
                  <a:cxn ang="0">
                    <a:pos x="T6" y="T7"/>
                  </a:cxn>
                  <a:cxn ang="0">
                    <a:pos x="T8" y="T9"/>
                  </a:cxn>
                </a:cxnLst>
                <a:rect l="0" t="0" r="r" b="b"/>
                <a:pathLst>
                  <a:path w="46" h="33">
                    <a:moveTo>
                      <a:pt x="0" y="12"/>
                    </a:moveTo>
                    <a:lnTo>
                      <a:pt x="38" y="33"/>
                    </a:lnTo>
                    <a:lnTo>
                      <a:pt x="46" y="22"/>
                    </a:lnTo>
                    <a:lnTo>
                      <a:pt x="8" y="0"/>
                    </a:lnTo>
                    <a:lnTo>
                      <a:pt x="0" y="12"/>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89" name="Freeform 78">
                <a:extLst>
                  <a:ext uri="{FF2B5EF4-FFF2-40B4-BE49-F238E27FC236}">
                    <a16:creationId xmlns:a16="http://schemas.microsoft.com/office/drawing/2014/main" id="{E8CC2243-E7A0-4E22-9C40-AC759A1E552C}"/>
                  </a:ext>
                </a:extLst>
              </p:cNvPr>
              <p:cNvSpPr/>
              <p:nvPr/>
            </p:nvSpPr>
            <p:spPr bwMode="auto">
              <a:xfrm>
                <a:off x="4059238" y="2279650"/>
                <a:ext cx="71438" cy="53975"/>
              </a:xfrm>
              <a:custGeom>
                <a:avLst/>
                <a:gdLst>
                  <a:gd name="T0" fmla="*/ 0 w 45"/>
                  <a:gd name="T1" fmla="*/ 22 h 34"/>
                  <a:gd name="T2" fmla="*/ 8 w 45"/>
                  <a:gd name="T3" fmla="*/ 34 h 34"/>
                  <a:gd name="T4" fmla="*/ 45 w 45"/>
                  <a:gd name="T5" fmla="*/ 12 h 34"/>
                  <a:gd name="T6" fmla="*/ 38 w 45"/>
                  <a:gd name="T7" fmla="*/ 0 h 34"/>
                  <a:gd name="T8" fmla="*/ 0 w 45"/>
                  <a:gd name="T9" fmla="*/ 22 h 34"/>
                </a:gdLst>
                <a:ahLst/>
                <a:cxnLst>
                  <a:cxn ang="0">
                    <a:pos x="T0" y="T1"/>
                  </a:cxn>
                  <a:cxn ang="0">
                    <a:pos x="T2" y="T3"/>
                  </a:cxn>
                  <a:cxn ang="0">
                    <a:pos x="T4" y="T5"/>
                  </a:cxn>
                  <a:cxn ang="0">
                    <a:pos x="T6" y="T7"/>
                  </a:cxn>
                  <a:cxn ang="0">
                    <a:pos x="T8" y="T9"/>
                  </a:cxn>
                </a:cxnLst>
                <a:rect l="0" t="0" r="r" b="b"/>
                <a:pathLst>
                  <a:path w="45" h="34">
                    <a:moveTo>
                      <a:pt x="0" y="22"/>
                    </a:moveTo>
                    <a:lnTo>
                      <a:pt x="8" y="34"/>
                    </a:lnTo>
                    <a:lnTo>
                      <a:pt x="45" y="12"/>
                    </a:lnTo>
                    <a:lnTo>
                      <a:pt x="38" y="0"/>
                    </a:lnTo>
                    <a:lnTo>
                      <a:pt x="0" y="22"/>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sp>
          <p:nvSpPr>
            <p:cNvPr id="138" name="Oval 66">
              <a:extLst>
                <a:ext uri="{FF2B5EF4-FFF2-40B4-BE49-F238E27FC236}">
                  <a16:creationId xmlns:a16="http://schemas.microsoft.com/office/drawing/2014/main" id="{AA8B8BAA-FFB2-4AA8-A399-C9DBC636D6CC}"/>
                </a:ext>
              </a:extLst>
            </p:cNvPr>
            <p:cNvSpPr/>
            <p:nvPr/>
          </p:nvSpPr>
          <p:spPr>
            <a:xfrm>
              <a:off x="4708532" y="3566167"/>
              <a:ext cx="568318" cy="568318"/>
            </a:xfrm>
            <a:prstGeom prst="ellipse">
              <a:avLst/>
            </a:prstGeom>
            <a:gradFill flip="none" rotWithShape="1">
              <a:gsLst>
                <a:gs pos="94595">
                  <a:srgbClr val="61D6FE"/>
                </a:gs>
                <a:gs pos="87000">
                  <a:schemeClr val="accent5">
                    <a:lumMod val="50000"/>
                  </a:schemeClr>
                </a:gs>
                <a:gs pos="0">
                  <a:srgbClr val="54D0CA"/>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grpSp>
          <p:nvGrpSpPr>
            <p:cNvPr id="139" name="Group 85">
              <a:extLst>
                <a:ext uri="{FF2B5EF4-FFF2-40B4-BE49-F238E27FC236}">
                  <a16:creationId xmlns:a16="http://schemas.microsoft.com/office/drawing/2014/main" id="{12931803-6609-40F1-8494-4512FFE129A4}"/>
                </a:ext>
              </a:extLst>
            </p:cNvPr>
            <p:cNvGrpSpPr/>
            <p:nvPr/>
          </p:nvGrpSpPr>
          <p:grpSpPr>
            <a:xfrm>
              <a:off x="4853752" y="3683670"/>
              <a:ext cx="277878" cy="333313"/>
              <a:chOff x="4051300" y="3109913"/>
              <a:chExt cx="628650" cy="754063"/>
            </a:xfrm>
            <a:solidFill>
              <a:schemeClr val="bg1"/>
            </a:solidFill>
          </p:grpSpPr>
          <p:sp>
            <p:nvSpPr>
              <p:cNvPr id="178" name="Freeform 86">
                <a:extLst>
                  <a:ext uri="{FF2B5EF4-FFF2-40B4-BE49-F238E27FC236}">
                    <a16:creationId xmlns:a16="http://schemas.microsoft.com/office/drawing/2014/main" id="{C227B58D-A3B2-42B9-8719-F25D334F9605}"/>
                  </a:ext>
                </a:extLst>
              </p:cNvPr>
              <p:cNvSpPr>
                <a:spLocks noEditPoints="1"/>
              </p:cNvSpPr>
              <p:nvPr/>
            </p:nvSpPr>
            <p:spPr bwMode="auto">
              <a:xfrm>
                <a:off x="4051300" y="3109913"/>
                <a:ext cx="628650" cy="754063"/>
              </a:xfrm>
              <a:custGeom>
                <a:avLst/>
                <a:gdLst>
                  <a:gd name="T0" fmla="*/ 376 w 396"/>
                  <a:gd name="T1" fmla="*/ 361 h 475"/>
                  <a:gd name="T2" fmla="*/ 287 w 396"/>
                  <a:gd name="T3" fmla="*/ 265 h 475"/>
                  <a:gd name="T4" fmla="*/ 258 w 396"/>
                  <a:gd name="T5" fmla="*/ 133 h 475"/>
                  <a:gd name="T6" fmla="*/ 244 w 396"/>
                  <a:gd name="T7" fmla="*/ 70 h 475"/>
                  <a:gd name="T8" fmla="*/ 237 w 396"/>
                  <a:gd name="T9" fmla="*/ 52 h 475"/>
                  <a:gd name="T10" fmla="*/ 233 w 396"/>
                  <a:gd name="T11" fmla="*/ 39 h 475"/>
                  <a:gd name="T12" fmla="*/ 226 w 396"/>
                  <a:gd name="T13" fmla="*/ 27 h 475"/>
                  <a:gd name="T14" fmla="*/ 220 w 396"/>
                  <a:gd name="T15" fmla="*/ 17 h 475"/>
                  <a:gd name="T16" fmla="*/ 213 w 396"/>
                  <a:gd name="T17" fmla="*/ 10 h 475"/>
                  <a:gd name="T18" fmla="*/ 189 w 396"/>
                  <a:gd name="T19" fmla="*/ 6 h 475"/>
                  <a:gd name="T20" fmla="*/ 182 w 396"/>
                  <a:gd name="T21" fmla="*/ 11 h 475"/>
                  <a:gd name="T22" fmla="*/ 176 w 396"/>
                  <a:gd name="T23" fmla="*/ 18 h 475"/>
                  <a:gd name="T24" fmla="*/ 169 w 396"/>
                  <a:gd name="T25" fmla="*/ 28 h 475"/>
                  <a:gd name="T26" fmla="*/ 164 w 396"/>
                  <a:gd name="T27" fmla="*/ 41 h 475"/>
                  <a:gd name="T28" fmla="*/ 157 w 396"/>
                  <a:gd name="T29" fmla="*/ 55 h 475"/>
                  <a:gd name="T30" fmla="*/ 152 w 396"/>
                  <a:gd name="T31" fmla="*/ 70 h 475"/>
                  <a:gd name="T32" fmla="*/ 139 w 396"/>
                  <a:gd name="T33" fmla="*/ 144 h 475"/>
                  <a:gd name="T34" fmla="*/ 102 w 396"/>
                  <a:gd name="T35" fmla="*/ 278 h 475"/>
                  <a:gd name="T36" fmla="*/ 19 w 396"/>
                  <a:gd name="T37" fmla="*/ 362 h 475"/>
                  <a:gd name="T38" fmla="*/ 1 w 396"/>
                  <a:gd name="T39" fmla="*/ 438 h 475"/>
                  <a:gd name="T40" fmla="*/ 124 w 396"/>
                  <a:gd name="T41" fmla="*/ 474 h 475"/>
                  <a:gd name="T42" fmla="*/ 258 w 396"/>
                  <a:gd name="T43" fmla="*/ 469 h 475"/>
                  <a:gd name="T44" fmla="*/ 339 w 396"/>
                  <a:gd name="T45" fmla="*/ 461 h 475"/>
                  <a:gd name="T46" fmla="*/ 374 w 396"/>
                  <a:gd name="T47" fmla="*/ 378 h 475"/>
                  <a:gd name="T48" fmla="*/ 328 w 396"/>
                  <a:gd name="T49" fmla="*/ 355 h 475"/>
                  <a:gd name="T50" fmla="*/ 262 w 396"/>
                  <a:gd name="T51" fmla="*/ 259 h 475"/>
                  <a:gd name="T52" fmla="*/ 351 w 396"/>
                  <a:gd name="T53" fmla="*/ 360 h 475"/>
                  <a:gd name="T54" fmla="*/ 168 w 396"/>
                  <a:gd name="T55" fmla="*/ 68 h 475"/>
                  <a:gd name="T56" fmla="*/ 172 w 396"/>
                  <a:gd name="T57" fmla="*/ 55 h 475"/>
                  <a:gd name="T58" fmla="*/ 178 w 396"/>
                  <a:gd name="T59" fmla="*/ 43 h 475"/>
                  <a:gd name="T60" fmla="*/ 182 w 396"/>
                  <a:gd name="T61" fmla="*/ 35 h 475"/>
                  <a:gd name="T62" fmla="*/ 187 w 396"/>
                  <a:gd name="T63" fmla="*/ 26 h 475"/>
                  <a:gd name="T64" fmla="*/ 194 w 396"/>
                  <a:gd name="T65" fmla="*/ 20 h 475"/>
                  <a:gd name="T66" fmla="*/ 203 w 396"/>
                  <a:gd name="T67" fmla="*/ 20 h 475"/>
                  <a:gd name="T68" fmla="*/ 208 w 396"/>
                  <a:gd name="T69" fmla="*/ 25 h 475"/>
                  <a:gd name="T70" fmla="*/ 213 w 396"/>
                  <a:gd name="T71" fmla="*/ 34 h 475"/>
                  <a:gd name="T72" fmla="*/ 218 w 396"/>
                  <a:gd name="T73" fmla="*/ 42 h 475"/>
                  <a:gd name="T74" fmla="*/ 223 w 396"/>
                  <a:gd name="T75" fmla="*/ 55 h 475"/>
                  <a:gd name="T76" fmla="*/ 166 w 396"/>
                  <a:gd name="T77" fmla="*/ 75 h 475"/>
                  <a:gd name="T78" fmla="*/ 243 w 396"/>
                  <a:gd name="T79" fmla="*/ 142 h 475"/>
                  <a:gd name="T80" fmla="*/ 154 w 396"/>
                  <a:gd name="T81" fmla="*/ 132 h 475"/>
                  <a:gd name="T82" fmla="*/ 62 w 396"/>
                  <a:gd name="T83" fmla="*/ 347 h 475"/>
                  <a:gd name="T84" fmla="*/ 129 w 396"/>
                  <a:gd name="T85" fmla="*/ 273 h 475"/>
                  <a:gd name="T86" fmla="*/ 56 w 396"/>
                  <a:gd name="T87" fmla="*/ 364 h 475"/>
                  <a:gd name="T88" fmla="*/ 22 w 396"/>
                  <a:gd name="T89" fmla="*/ 378 h 475"/>
                  <a:gd name="T90" fmla="*/ 27 w 396"/>
                  <a:gd name="T91" fmla="*/ 395 h 475"/>
                  <a:gd name="T92" fmla="*/ 139 w 396"/>
                  <a:gd name="T93" fmla="*/ 436 h 475"/>
                  <a:gd name="T94" fmla="*/ 99 w 396"/>
                  <a:gd name="T95" fmla="*/ 371 h 475"/>
                  <a:gd name="T96" fmla="*/ 62 w 396"/>
                  <a:gd name="T97" fmla="*/ 401 h 475"/>
                  <a:gd name="T98" fmla="*/ 72 w 396"/>
                  <a:gd name="T99" fmla="*/ 436 h 475"/>
                  <a:gd name="T100" fmla="*/ 95 w 396"/>
                  <a:gd name="T101" fmla="*/ 385 h 475"/>
                  <a:gd name="T102" fmla="*/ 72 w 396"/>
                  <a:gd name="T103" fmla="*/ 460 h 475"/>
                  <a:gd name="T104" fmla="*/ 153 w 396"/>
                  <a:gd name="T105" fmla="*/ 448 h 475"/>
                  <a:gd name="T106" fmla="*/ 325 w 396"/>
                  <a:gd name="T107" fmla="*/ 450 h 475"/>
                  <a:gd name="T108" fmla="*/ 294 w 396"/>
                  <a:gd name="T109" fmla="*/ 392 h 475"/>
                  <a:gd name="T110" fmla="*/ 322 w 396"/>
                  <a:gd name="T111" fmla="*/ 416 h 475"/>
                  <a:gd name="T112" fmla="*/ 326 w 396"/>
                  <a:gd name="T113" fmla="*/ 382 h 475"/>
                  <a:gd name="T114" fmla="*/ 290 w 396"/>
                  <a:gd name="T115" fmla="*/ 375 h 475"/>
                  <a:gd name="T116" fmla="*/ 258 w 396"/>
                  <a:gd name="T117" fmla="*/ 292 h 475"/>
                  <a:gd name="T118" fmla="*/ 375 w 396"/>
                  <a:gd name="T119" fmla="*/ 40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96" h="475">
                    <a:moveTo>
                      <a:pt x="396" y="427"/>
                    </a:moveTo>
                    <a:lnTo>
                      <a:pt x="396" y="427"/>
                    </a:lnTo>
                    <a:lnTo>
                      <a:pt x="396" y="411"/>
                    </a:lnTo>
                    <a:lnTo>
                      <a:pt x="395" y="393"/>
                    </a:lnTo>
                    <a:lnTo>
                      <a:pt x="393" y="386"/>
                    </a:lnTo>
                    <a:lnTo>
                      <a:pt x="391" y="378"/>
                    </a:lnTo>
                    <a:lnTo>
                      <a:pt x="387" y="373"/>
                    </a:lnTo>
                    <a:lnTo>
                      <a:pt x="384" y="367"/>
                    </a:lnTo>
                    <a:lnTo>
                      <a:pt x="378" y="362"/>
                    </a:lnTo>
                    <a:lnTo>
                      <a:pt x="376" y="361"/>
                    </a:lnTo>
                    <a:lnTo>
                      <a:pt x="376" y="361"/>
                    </a:lnTo>
                    <a:lnTo>
                      <a:pt x="364" y="353"/>
                    </a:lnTo>
                    <a:lnTo>
                      <a:pt x="352" y="344"/>
                    </a:lnTo>
                    <a:lnTo>
                      <a:pt x="341" y="335"/>
                    </a:lnTo>
                    <a:lnTo>
                      <a:pt x="330" y="324"/>
                    </a:lnTo>
                    <a:lnTo>
                      <a:pt x="320" y="313"/>
                    </a:lnTo>
                    <a:lnTo>
                      <a:pt x="311" y="303"/>
                    </a:lnTo>
                    <a:lnTo>
                      <a:pt x="302" y="290"/>
                    </a:lnTo>
                    <a:lnTo>
                      <a:pt x="294" y="278"/>
                    </a:lnTo>
                    <a:lnTo>
                      <a:pt x="287" y="265"/>
                    </a:lnTo>
                    <a:lnTo>
                      <a:pt x="280" y="251"/>
                    </a:lnTo>
                    <a:lnTo>
                      <a:pt x="274" y="237"/>
                    </a:lnTo>
                    <a:lnTo>
                      <a:pt x="270" y="223"/>
                    </a:lnTo>
                    <a:lnTo>
                      <a:pt x="265" y="207"/>
                    </a:lnTo>
                    <a:lnTo>
                      <a:pt x="262" y="193"/>
                    </a:lnTo>
                    <a:lnTo>
                      <a:pt x="260" y="178"/>
                    </a:lnTo>
                    <a:lnTo>
                      <a:pt x="258" y="162"/>
                    </a:lnTo>
                    <a:lnTo>
                      <a:pt x="258" y="144"/>
                    </a:lnTo>
                    <a:lnTo>
                      <a:pt x="258" y="144"/>
                    </a:lnTo>
                    <a:lnTo>
                      <a:pt x="258" y="133"/>
                    </a:lnTo>
                    <a:lnTo>
                      <a:pt x="256" y="120"/>
                    </a:lnTo>
                    <a:lnTo>
                      <a:pt x="249" y="90"/>
                    </a:lnTo>
                    <a:lnTo>
                      <a:pt x="250" y="90"/>
                    </a:lnTo>
                    <a:lnTo>
                      <a:pt x="245" y="71"/>
                    </a:lnTo>
                    <a:lnTo>
                      <a:pt x="245" y="71"/>
                    </a:lnTo>
                    <a:lnTo>
                      <a:pt x="244" y="70"/>
                    </a:lnTo>
                    <a:lnTo>
                      <a:pt x="244" y="70"/>
                    </a:lnTo>
                    <a:lnTo>
                      <a:pt x="244" y="70"/>
                    </a:lnTo>
                    <a:lnTo>
                      <a:pt x="244" y="70"/>
                    </a:lnTo>
                    <a:lnTo>
                      <a:pt x="244" y="70"/>
                    </a:lnTo>
                    <a:lnTo>
                      <a:pt x="244" y="70"/>
                    </a:lnTo>
                    <a:lnTo>
                      <a:pt x="241" y="64"/>
                    </a:lnTo>
                    <a:lnTo>
                      <a:pt x="241" y="64"/>
                    </a:lnTo>
                    <a:lnTo>
                      <a:pt x="241" y="64"/>
                    </a:lnTo>
                    <a:lnTo>
                      <a:pt x="241" y="64"/>
                    </a:lnTo>
                    <a:lnTo>
                      <a:pt x="239" y="57"/>
                    </a:lnTo>
                    <a:lnTo>
                      <a:pt x="239" y="57"/>
                    </a:lnTo>
                    <a:lnTo>
                      <a:pt x="239" y="57"/>
                    </a:lnTo>
                    <a:lnTo>
                      <a:pt x="239" y="57"/>
                    </a:lnTo>
                    <a:lnTo>
                      <a:pt x="237" y="52"/>
                    </a:lnTo>
                    <a:lnTo>
                      <a:pt x="237" y="52"/>
                    </a:lnTo>
                    <a:lnTo>
                      <a:pt x="237" y="51"/>
                    </a:lnTo>
                    <a:lnTo>
                      <a:pt x="237" y="51"/>
                    </a:lnTo>
                    <a:lnTo>
                      <a:pt x="235" y="47"/>
                    </a:lnTo>
                    <a:lnTo>
                      <a:pt x="235" y="47"/>
                    </a:lnTo>
                    <a:lnTo>
                      <a:pt x="235" y="44"/>
                    </a:lnTo>
                    <a:lnTo>
                      <a:pt x="235" y="44"/>
                    </a:lnTo>
                    <a:lnTo>
                      <a:pt x="233" y="41"/>
                    </a:lnTo>
                    <a:lnTo>
                      <a:pt x="233" y="41"/>
                    </a:lnTo>
                    <a:lnTo>
                      <a:pt x="233" y="39"/>
                    </a:lnTo>
                    <a:lnTo>
                      <a:pt x="233" y="39"/>
                    </a:lnTo>
                    <a:lnTo>
                      <a:pt x="231" y="36"/>
                    </a:lnTo>
                    <a:lnTo>
                      <a:pt x="231" y="36"/>
                    </a:lnTo>
                    <a:lnTo>
                      <a:pt x="230" y="34"/>
                    </a:lnTo>
                    <a:lnTo>
                      <a:pt x="230" y="34"/>
                    </a:lnTo>
                    <a:lnTo>
                      <a:pt x="229" y="31"/>
                    </a:lnTo>
                    <a:lnTo>
                      <a:pt x="229" y="31"/>
                    </a:lnTo>
                    <a:lnTo>
                      <a:pt x="227" y="29"/>
                    </a:lnTo>
                    <a:lnTo>
                      <a:pt x="227" y="29"/>
                    </a:lnTo>
                    <a:lnTo>
                      <a:pt x="226" y="27"/>
                    </a:lnTo>
                    <a:lnTo>
                      <a:pt x="226" y="27"/>
                    </a:lnTo>
                    <a:lnTo>
                      <a:pt x="225" y="25"/>
                    </a:lnTo>
                    <a:lnTo>
                      <a:pt x="225" y="25"/>
                    </a:lnTo>
                    <a:lnTo>
                      <a:pt x="223" y="23"/>
                    </a:lnTo>
                    <a:lnTo>
                      <a:pt x="223" y="23"/>
                    </a:lnTo>
                    <a:lnTo>
                      <a:pt x="222" y="21"/>
                    </a:lnTo>
                    <a:lnTo>
                      <a:pt x="222" y="21"/>
                    </a:lnTo>
                    <a:lnTo>
                      <a:pt x="221" y="18"/>
                    </a:lnTo>
                    <a:lnTo>
                      <a:pt x="221" y="18"/>
                    </a:lnTo>
                    <a:lnTo>
                      <a:pt x="220" y="17"/>
                    </a:lnTo>
                    <a:lnTo>
                      <a:pt x="220" y="17"/>
                    </a:lnTo>
                    <a:lnTo>
                      <a:pt x="219" y="15"/>
                    </a:lnTo>
                    <a:lnTo>
                      <a:pt x="219" y="15"/>
                    </a:lnTo>
                    <a:lnTo>
                      <a:pt x="217" y="14"/>
                    </a:lnTo>
                    <a:lnTo>
                      <a:pt x="217" y="14"/>
                    </a:lnTo>
                    <a:lnTo>
                      <a:pt x="216" y="12"/>
                    </a:lnTo>
                    <a:lnTo>
                      <a:pt x="216" y="12"/>
                    </a:lnTo>
                    <a:lnTo>
                      <a:pt x="214" y="11"/>
                    </a:lnTo>
                    <a:lnTo>
                      <a:pt x="214" y="11"/>
                    </a:lnTo>
                    <a:lnTo>
                      <a:pt x="213" y="10"/>
                    </a:lnTo>
                    <a:lnTo>
                      <a:pt x="213" y="10"/>
                    </a:lnTo>
                    <a:lnTo>
                      <a:pt x="211" y="8"/>
                    </a:lnTo>
                    <a:lnTo>
                      <a:pt x="211" y="8"/>
                    </a:lnTo>
                    <a:lnTo>
                      <a:pt x="210" y="8"/>
                    </a:lnTo>
                    <a:lnTo>
                      <a:pt x="210" y="8"/>
                    </a:lnTo>
                    <a:lnTo>
                      <a:pt x="205" y="3"/>
                    </a:lnTo>
                    <a:lnTo>
                      <a:pt x="198" y="0"/>
                    </a:lnTo>
                    <a:lnTo>
                      <a:pt x="192" y="3"/>
                    </a:lnTo>
                    <a:lnTo>
                      <a:pt x="192" y="3"/>
                    </a:lnTo>
                    <a:lnTo>
                      <a:pt x="189" y="6"/>
                    </a:lnTo>
                    <a:lnTo>
                      <a:pt x="189" y="6"/>
                    </a:lnTo>
                    <a:lnTo>
                      <a:pt x="187" y="7"/>
                    </a:lnTo>
                    <a:lnTo>
                      <a:pt x="187" y="7"/>
                    </a:lnTo>
                    <a:lnTo>
                      <a:pt x="185" y="8"/>
                    </a:lnTo>
                    <a:lnTo>
                      <a:pt x="185" y="8"/>
                    </a:lnTo>
                    <a:lnTo>
                      <a:pt x="184" y="9"/>
                    </a:lnTo>
                    <a:lnTo>
                      <a:pt x="184" y="9"/>
                    </a:lnTo>
                    <a:lnTo>
                      <a:pt x="183" y="10"/>
                    </a:lnTo>
                    <a:lnTo>
                      <a:pt x="183" y="10"/>
                    </a:lnTo>
                    <a:lnTo>
                      <a:pt x="182" y="11"/>
                    </a:lnTo>
                    <a:lnTo>
                      <a:pt x="182" y="11"/>
                    </a:lnTo>
                    <a:lnTo>
                      <a:pt x="181" y="12"/>
                    </a:lnTo>
                    <a:lnTo>
                      <a:pt x="181" y="12"/>
                    </a:lnTo>
                    <a:lnTo>
                      <a:pt x="179" y="14"/>
                    </a:lnTo>
                    <a:lnTo>
                      <a:pt x="179" y="14"/>
                    </a:lnTo>
                    <a:lnTo>
                      <a:pt x="178" y="15"/>
                    </a:lnTo>
                    <a:lnTo>
                      <a:pt x="178" y="15"/>
                    </a:lnTo>
                    <a:lnTo>
                      <a:pt x="177" y="17"/>
                    </a:lnTo>
                    <a:lnTo>
                      <a:pt x="177" y="17"/>
                    </a:lnTo>
                    <a:lnTo>
                      <a:pt x="176" y="18"/>
                    </a:lnTo>
                    <a:lnTo>
                      <a:pt x="176" y="18"/>
                    </a:lnTo>
                    <a:lnTo>
                      <a:pt x="175" y="21"/>
                    </a:lnTo>
                    <a:lnTo>
                      <a:pt x="175" y="21"/>
                    </a:lnTo>
                    <a:lnTo>
                      <a:pt x="172" y="23"/>
                    </a:lnTo>
                    <a:lnTo>
                      <a:pt x="172" y="23"/>
                    </a:lnTo>
                    <a:lnTo>
                      <a:pt x="171" y="25"/>
                    </a:lnTo>
                    <a:lnTo>
                      <a:pt x="171" y="25"/>
                    </a:lnTo>
                    <a:lnTo>
                      <a:pt x="170" y="27"/>
                    </a:lnTo>
                    <a:lnTo>
                      <a:pt x="170" y="27"/>
                    </a:lnTo>
                    <a:lnTo>
                      <a:pt x="169" y="28"/>
                    </a:lnTo>
                    <a:lnTo>
                      <a:pt x="169" y="28"/>
                    </a:lnTo>
                    <a:lnTo>
                      <a:pt x="168" y="31"/>
                    </a:lnTo>
                    <a:lnTo>
                      <a:pt x="168" y="31"/>
                    </a:lnTo>
                    <a:lnTo>
                      <a:pt x="167" y="34"/>
                    </a:lnTo>
                    <a:lnTo>
                      <a:pt x="167" y="34"/>
                    </a:lnTo>
                    <a:lnTo>
                      <a:pt x="166" y="36"/>
                    </a:lnTo>
                    <a:lnTo>
                      <a:pt x="166" y="36"/>
                    </a:lnTo>
                    <a:lnTo>
                      <a:pt x="165" y="38"/>
                    </a:lnTo>
                    <a:lnTo>
                      <a:pt x="165" y="38"/>
                    </a:lnTo>
                    <a:lnTo>
                      <a:pt x="164" y="41"/>
                    </a:lnTo>
                    <a:lnTo>
                      <a:pt x="164" y="41"/>
                    </a:lnTo>
                    <a:lnTo>
                      <a:pt x="163" y="43"/>
                    </a:lnTo>
                    <a:lnTo>
                      <a:pt x="163" y="43"/>
                    </a:lnTo>
                    <a:lnTo>
                      <a:pt x="160" y="47"/>
                    </a:lnTo>
                    <a:lnTo>
                      <a:pt x="160" y="47"/>
                    </a:lnTo>
                    <a:lnTo>
                      <a:pt x="159" y="49"/>
                    </a:lnTo>
                    <a:lnTo>
                      <a:pt x="159" y="49"/>
                    </a:lnTo>
                    <a:lnTo>
                      <a:pt x="158" y="52"/>
                    </a:lnTo>
                    <a:lnTo>
                      <a:pt x="158" y="52"/>
                    </a:lnTo>
                    <a:lnTo>
                      <a:pt x="157" y="55"/>
                    </a:lnTo>
                    <a:lnTo>
                      <a:pt x="157" y="55"/>
                    </a:lnTo>
                    <a:lnTo>
                      <a:pt x="156" y="58"/>
                    </a:lnTo>
                    <a:lnTo>
                      <a:pt x="156" y="58"/>
                    </a:lnTo>
                    <a:lnTo>
                      <a:pt x="155" y="62"/>
                    </a:lnTo>
                    <a:lnTo>
                      <a:pt x="155" y="62"/>
                    </a:lnTo>
                    <a:lnTo>
                      <a:pt x="154" y="64"/>
                    </a:lnTo>
                    <a:lnTo>
                      <a:pt x="154" y="64"/>
                    </a:lnTo>
                    <a:lnTo>
                      <a:pt x="153" y="69"/>
                    </a:lnTo>
                    <a:lnTo>
                      <a:pt x="153" y="69"/>
                    </a:lnTo>
                    <a:lnTo>
                      <a:pt x="152" y="70"/>
                    </a:lnTo>
                    <a:lnTo>
                      <a:pt x="152" y="70"/>
                    </a:lnTo>
                    <a:lnTo>
                      <a:pt x="152" y="71"/>
                    </a:lnTo>
                    <a:lnTo>
                      <a:pt x="152" y="71"/>
                    </a:lnTo>
                    <a:lnTo>
                      <a:pt x="152" y="71"/>
                    </a:lnTo>
                    <a:lnTo>
                      <a:pt x="146" y="90"/>
                    </a:lnTo>
                    <a:lnTo>
                      <a:pt x="148" y="90"/>
                    </a:lnTo>
                    <a:lnTo>
                      <a:pt x="148" y="90"/>
                    </a:lnTo>
                    <a:lnTo>
                      <a:pt x="141" y="120"/>
                    </a:lnTo>
                    <a:lnTo>
                      <a:pt x="139" y="133"/>
                    </a:lnTo>
                    <a:lnTo>
                      <a:pt x="139" y="144"/>
                    </a:lnTo>
                    <a:lnTo>
                      <a:pt x="139" y="162"/>
                    </a:lnTo>
                    <a:lnTo>
                      <a:pt x="139" y="162"/>
                    </a:lnTo>
                    <a:lnTo>
                      <a:pt x="137" y="178"/>
                    </a:lnTo>
                    <a:lnTo>
                      <a:pt x="135" y="193"/>
                    </a:lnTo>
                    <a:lnTo>
                      <a:pt x="131" y="209"/>
                    </a:lnTo>
                    <a:lnTo>
                      <a:pt x="127" y="223"/>
                    </a:lnTo>
                    <a:lnTo>
                      <a:pt x="122" y="237"/>
                    </a:lnTo>
                    <a:lnTo>
                      <a:pt x="116" y="251"/>
                    </a:lnTo>
                    <a:lnTo>
                      <a:pt x="110" y="265"/>
                    </a:lnTo>
                    <a:lnTo>
                      <a:pt x="102" y="278"/>
                    </a:lnTo>
                    <a:lnTo>
                      <a:pt x="95" y="290"/>
                    </a:lnTo>
                    <a:lnTo>
                      <a:pt x="86" y="303"/>
                    </a:lnTo>
                    <a:lnTo>
                      <a:pt x="76" y="313"/>
                    </a:lnTo>
                    <a:lnTo>
                      <a:pt x="67" y="324"/>
                    </a:lnTo>
                    <a:lnTo>
                      <a:pt x="56" y="335"/>
                    </a:lnTo>
                    <a:lnTo>
                      <a:pt x="44" y="344"/>
                    </a:lnTo>
                    <a:lnTo>
                      <a:pt x="32" y="353"/>
                    </a:lnTo>
                    <a:lnTo>
                      <a:pt x="20" y="361"/>
                    </a:lnTo>
                    <a:lnTo>
                      <a:pt x="19" y="362"/>
                    </a:lnTo>
                    <a:lnTo>
                      <a:pt x="19" y="362"/>
                    </a:lnTo>
                    <a:lnTo>
                      <a:pt x="13" y="367"/>
                    </a:lnTo>
                    <a:lnTo>
                      <a:pt x="13" y="367"/>
                    </a:lnTo>
                    <a:lnTo>
                      <a:pt x="8" y="372"/>
                    </a:lnTo>
                    <a:lnTo>
                      <a:pt x="6" y="378"/>
                    </a:lnTo>
                    <a:lnTo>
                      <a:pt x="4" y="386"/>
                    </a:lnTo>
                    <a:lnTo>
                      <a:pt x="2" y="393"/>
                    </a:lnTo>
                    <a:lnTo>
                      <a:pt x="1" y="411"/>
                    </a:lnTo>
                    <a:lnTo>
                      <a:pt x="0" y="426"/>
                    </a:lnTo>
                    <a:lnTo>
                      <a:pt x="0" y="426"/>
                    </a:lnTo>
                    <a:lnTo>
                      <a:pt x="1" y="438"/>
                    </a:lnTo>
                    <a:lnTo>
                      <a:pt x="1" y="444"/>
                    </a:lnTo>
                    <a:lnTo>
                      <a:pt x="2" y="450"/>
                    </a:lnTo>
                    <a:lnTo>
                      <a:pt x="2" y="450"/>
                    </a:lnTo>
                    <a:lnTo>
                      <a:pt x="57" y="450"/>
                    </a:lnTo>
                    <a:lnTo>
                      <a:pt x="57" y="450"/>
                    </a:lnTo>
                    <a:lnTo>
                      <a:pt x="58" y="461"/>
                    </a:lnTo>
                    <a:lnTo>
                      <a:pt x="59" y="474"/>
                    </a:lnTo>
                    <a:lnTo>
                      <a:pt x="72" y="474"/>
                    </a:lnTo>
                    <a:lnTo>
                      <a:pt x="111" y="474"/>
                    </a:lnTo>
                    <a:lnTo>
                      <a:pt x="124" y="474"/>
                    </a:lnTo>
                    <a:lnTo>
                      <a:pt x="125" y="461"/>
                    </a:lnTo>
                    <a:lnTo>
                      <a:pt x="125" y="461"/>
                    </a:lnTo>
                    <a:lnTo>
                      <a:pt x="125" y="450"/>
                    </a:lnTo>
                    <a:lnTo>
                      <a:pt x="138" y="450"/>
                    </a:lnTo>
                    <a:lnTo>
                      <a:pt x="138" y="450"/>
                    </a:lnTo>
                    <a:lnTo>
                      <a:pt x="139" y="469"/>
                    </a:lnTo>
                    <a:lnTo>
                      <a:pt x="140" y="475"/>
                    </a:lnTo>
                    <a:lnTo>
                      <a:pt x="257" y="475"/>
                    </a:lnTo>
                    <a:lnTo>
                      <a:pt x="258" y="469"/>
                    </a:lnTo>
                    <a:lnTo>
                      <a:pt x="258" y="469"/>
                    </a:lnTo>
                    <a:lnTo>
                      <a:pt x="259" y="450"/>
                    </a:lnTo>
                    <a:lnTo>
                      <a:pt x="271" y="450"/>
                    </a:lnTo>
                    <a:lnTo>
                      <a:pt x="271" y="450"/>
                    </a:lnTo>
                    <a:lnTo>
                      <a:pt x="272" y="461"/>
                    </a:lnTo>
                    <a:lnTo>
                      <a:pt x="273" y="474"/>
                    </a:lnTo>
                    <a:lnTo>
                      <a:pt x="286" y="474"/>
                    </a:lnTo>
                    <a:lnTo>
                      <a:pt x="325" y="474"/>
                    </a:lnTo>
                    <a:lnTo>
                      <a:pt x="338" y="474"/>
                    </a:lnTo>
                    <a:lnTo>
                      <a:pt x="339" y="461"/>
                    </a:lnTo>
                    <a:lnTo>
                      <a:pt x="339" y="461"/>
                    </a:lnTo>
                    <a:lnTo>
                      <a:pt x="339" y="450"/>
                    </a:lnTo>
                    <a:lnTo>
                      <a:pt x="395" y="450"/>
                    </a:lnTo>
                    <a:lnTo>
                      <a:pt x="395" y="450"/>
                    </a:lnTo>
                    <a:lnTo>
                      <a:pt x="396" y="444"/>
                    </a:lnTo>
                    <a:lnTo>
                      <a:pt x="396" y="444"/>
                    </a:lnTo>
                    <a:lnTo>
                      <a:pt x="396" y="438"/>
                    </a:lnTo>
                    <a:lnTo>
                      <a:pt x="396" y="427"/>
                    </a:lnTo>
                    <a:lnTo>
                      <a:pt x="396" y="427"/>
                    </a:lnTo>
                    <a:close/>
                    <a:moveTo>
                      <a:pt x="369" y="373"/>
                    </a:moveTo>
                    <a:lnTo>
                      <a:pt x="374" y="378"/>
                    </a:lnTo>
                    <a:lnTo>
                      <a:pt x="374" y="378"/>
                    </a:lnTo>
                    <a:lnTo>
                      <a:pt x="376" y="380"/>
                    </a:lnTo>
                    <a:lnTo>
                      <a:pt x="378" y="384"/>
                    </a:lnTo>
                    <a:lnTo>
                      <a:pt x="376" y="384"/>
                    </a:lnTo>
                    <a:lnTo>
                      <a:pt x="375" y="382"/>
                    </a:lnTo>
                    <a:lnTo>
                      <a:pt x="375" y="382"/>
                    </a:lnTo>
                    <a:lnTo>
                      <a:pt x="362" y="377"/>
                    </a:lnTo>
                    <a:lnTo>
                      <a:pt x="351" y="371"/>
                    </a:lnTo>
                    <a:lnTo>
                      <a:pt x="339" y="363"/>
                    </a:lnTo>
                    <a:lnTo>
                      <a:pt x="328" y="355"/>
                    </a:lnTo>
                    <a:lnTo>
                      <a:pt x="318" y="348"/>
                    </a:lnTo>
                    <a:lnTo>
                      <a:pt x="308" y="339"/>
                    </a:lnTo>
                    <a:lnTo>
                      <a:pt x="300" y="331"/>
                    </a:lnTo>
                    <a:lnTo>
                      <a:pt x="292" y="322"/>
                    </a:lnTo>
                    <a:lnTo>
                      <a:pt x="285" y="312"/>
                    </a:lnTo>
                    <a:lnTo>
                      <a:pt x="279" y="303"/>
                    </a:lnTo>
                    <a:lnTo>
                      <a:pt x="274" y="292"/>
                    </a:lnTo>
                    <a:lnTo>
                      <a:pt x="268" y="281"/>
                    </a:lnTo>
                    <a:lnTo>
                      <a:pt x="265" y="270"/>
                    </a:lnTo>
                    <a:lnTo>
                      <a:pt x="262" y="259"/>
                    </a:lnTo>
                    <a:lnTo>
                      <a:pt x="260" y="249"/>
                    </a:lnTo>
                    <a:lnTo>
                      <a:pt x="259" y="237"/>
                    </a:lnTo>
                    <a:lnTo>
                      <a:pt x="259" y="237"/>
                    </a:lnTo>
                    <a:lnTo>
                      <a:pt x="267" y="257"/>
                    </a:lnTo>
                    <a:lnTo>
                      <a:pt x="278" y="278"/>
                    </a:lnTo>
                    <a:lnTo>
                      <a:pt x="289" y="296"/>
                    </a:lnTo>
                    <a:lnTo>
                      <a:pt x="302" y="314"/>
                    </a:lnTo>
                    <a:lnTo>
                      <a:pt x="317" y="331"/>
                    </a:lnTo>
                    <a:lnTo>
                      <a:pt x="333" y="347"/>
                    </a:lnTo>
                    <a:lnTo>
                      <a:pt x="351" y="360"/>
                    </a:lnTo>
                    <a:lnTo>
                      <a:pt x="369" y="373"/>
                    </a:lnTo>
                    <a:lnTo>
                      <a:pt x="369" y="373"/>
                    </a:lnTo>
                    <a:close/>
                    <a:moveTo>
                      <a:pt x="166" y="75"/>
                    </a:moveTo>
                    <a:lnTo>
                      <a:pt x="166" y="75"/>
                    </a:lnTo>
                    <a:lnTo>
                      <a:pt x="166" y="74"/>
                    </a:lnTo>
                    <a:lnTo>
                      <a:pt x="166" y="74"/>
                    </a:lnTo>
                    <a:lnTo>
                      <a:pt x="167" y="70"/>
                    </a:lnTo>
                    <a:lnTo>
                      <a:pt x="167" y="70"/>
                    </a:lnTo>
                    <a:lnTo>
                      <a:pt x="168" y="68"/>
                    </a:lnTo>
                    <a:lnTo>
                      <a:pt x="168" y="68"/>
                    </a:lnTo>
                    <a:lnTo>
                      <a:pt x="169" y="65"/>
                    </a:lnTo>
                    <a:lnTo>
                      <a:pt x="169" y="65"/>
                    </a:lnTo>
                    <a:lnTo>
                      <a:pt x="170" y="63"/>
                    </a:lnTo>
                    <a:lnTo>
                      <a:pt x="170" y="63"/>
                    </a:lnTo>
                    <a:lnTo>
                      <a:pt x="170" y="61"/>
                    </a:lnTo>
                    <a:lnTo>
                      <a:pt x="170" y="61"/>
                    </a:lnTo>
                    <a:lnTo>
                      <a:pt x="171" y="57"/>
                    </a:lnTo>
                    <a:lnTo>
                      <a:pt x="171" y="57"/>
                    </a:lnTo>
                    <a:lnTo>
                      <a:pt x="172" y="55"/>
                    </a:lnTo>
                    <a:lnTo>
                      <a:pt x="172" y="55"/>
                    </a:lnTo>
                    <a:lnTo>
                      <a:pt x="173" y="53"/>
                    </a:lnTo>
                    <a:lnTo>
                      <a:pt x="173" y="53"/>
                    </a:lnTo>
                    <a:lnTo>
                      <a:pt x="175" y="51"/>
                    </a:lnTo>
                    <a:lnTo>
                      <a:pt x="175" y="51"/>
                    </a:lnTo>
                    <a:lnTo>
                      <a:pt x="176" y="48"/>
                    </a:lnTo>
                    <a:lnTo>
                      <a:pt x="176" y="48"/>
                    </a:lnTo>
                    <a:lnTo>
                      <a:pt x="177" y="47"/>
                    </a:lnTo>
                    <a:lnTo>
                      <a:pt x="177" y="47"/>
                    </a:lnTo>
                    <a:lnTo>
                      <a:pt x="178" y="43"/>
                    </a:lnTo>
                    <a:lnTo>
                      <a:pt x="178" y="43"/>
                    </a:lnTo>
                    <a:lnTo>
                      <a:pt x="178" y="42"/>
                    </a:lnTo>
                    <a:lnTo>
                      <a:pt x="178" y="42"/>
                    </a:lnTo>
                    <a:lnTo>
                      <a:pt x="180" y="39"/>
                    </a:lnTo>
                    <a:lnTo>
                      <a:pt x="180" y="39"/>
                    </a:lnTo>
                    <a:lnTo>
                      <a:pt x="180" y="38"/>
                    </a:lnTo>
                    <a:lnTo>
                      <a:pt x="180" y="38"/>
                    </a:lnTo>
                    <a:lnTo>
                      <a:pt x="182" y="36"/>
                    </a:lnTo>
                    <a:lnTo>
                      <a:pt x="182" y="36"/>
                    </a:lnTo>
                    <a:lnTo>
                      <a:pt x="182" y="35"/>
                    </a:lnTo>
                    <a:lnTo>
                      <a:pt x="182" y="35"/>
                    </a:lnTo>
                    <a:lnTo>
                      <a:pt x="183" y="31"/>
                    </a:lnTo>
                    <a:lnTo>
                      <a:pt x="183" y="31"/>
                    </a:lnTo>
                    <a:lnTo>
                      <a:pt x="184" y="30"/>
                    </a:lnTo>
                    <a:lnTo>
                      <a:pt x="184" y="30"/>
                    </a:lnTo>
                    <a:lnTo>
                      <a:pt x="185" y="28"/>
                    </a:lnTo>
                    <a:lnTo>
                      <a:pt x="185" y="28"/>
                    </a:lnTo>
                    <a:lnTo>
                      <a:pt x="186" y="27"/>
                    </a:lnTo>
                    <a:lnTo>
                      <a:pt x="186" y="27"/>
                    </a:lnTo>
                    <a:lnTo>
                      <a:pt x="187" y="26"/>
                    </a:lnTo>
                    <a:lnTo>
                      <a:pt x="187" y="26"/>
                    </a:lnTo>
                    <a:lnTo>
                      <a:pt x="189" y="25"/>
                    </a:lnTo>
                    <a:lnTo>
                      <a:pt x="189" y="25"/>
                    </a:lnTo>
                    <a:lnTo>
                      <a:pt x="191" y="23"/>
                    </a:lnTo>
                    <a:lnTo>
                      <a:pt x="191" y="23"/>
                    </a:lnTo>
                    <a:lnTo>
                      <a:pt x="191" y="22"/>
                    </a:lnTo>
                    <a:lnTo>
                      <a:pt x="191" y="22"/>
                    </a:lnTo>
                    <a:lnTo>
                      <a:pt x="193" y="21"/>
                    </a:lnTo>
                    <a:lnTo>
                      <a:pt x="193" y="21"/>
                    </a:lnTo>
                    <a:lnTo>
                      <a:pt x="194" y="20"/>
                    </a:lnTo>
                    <a:lnTo>
                      <a:pt x="194" y="20"/>
                    </a:lnTo>
                    <a:lnTo>
                      <a:pt x="195" y="18"/>
                    </a:lnTo>
                    <a:lnTo>
                      <a:pt x="195" y="18"/>
                    </a:lnTo>
                    <a:lnTo>
                      <a:pt x="196" y="17"/>
                    </a:lnTo>
                    <a:lnTo>
                      <a:pt x="196" y="17"/>
                    </a:lnTo>
                    <a:lnTo>
                      <a:pt x="198" y="16"/>
                    </a:lnTo>
                    <a:lnTo>
                      <a:pt x="198" y="16"/>
                    </a:lnTo>
                    <a:lnTo>
                      <a:pt x="200" y="17"/>
                    </a:lnTo>
                    <a:lnTo>
                      <a:pt x="200" y="17"/>
                    </a:lnTo>
                    <a:lnTo>
                      <a:pt x="203" y="20"/>
                    </a:lnTo>
                    <a:lnTo>
                      <a:pt x="203" y="20"/>
                    </a:lnTo>
                    <a:lnTo>
                      <a:pt x="203" y="20"/>
                    </a:lnTo>
                    <a:lnTo>
                      <a:pt x="203" y="20"/>
                    </a:lnTo>
                    <a:lnTo>
                      <a:pt x="205" y="22"/>
                    </a:lnTo>
                    <a:lnTo>
                      <a:pt x="205" y="22"/>
                    </a:lnTo>
                    <a:lnTo>
                      <a:pt x="205" y="22"/>
                    </a:lnTo>
                    <a:lnTo>
                      <a:pt x="205" y="22"/>
                    </a:lnTo>
                    <a:lnTo>
                      <a:pt x="207" y="24"/>
                    </a:lnTo>
                    <a:lnTo>
                      <a:pt x="207" y="24"/>
                    </a:lnTo>
                    <a:lnTo>
                      <a:pt x="208" y="25"/>
                    </a:lnTo>
                    <a:lnTo>
                      <a:pt x="208" y="25"/>
                    </a:lnTo>
                    <a:lnTo>
                      <a:pt x="209" y="27"/>
                    </a:lnTo>
                    <a:lnTo>
                      <a:pt x="209" y="27"/>
                    </a:lnTo>
                    <a:lnTo>
                      <a:pt x="210" y="27"/>
                    </a:lnTo>
                    <a:lnTo>
                      <a:pt x="210" y="27"/>
                    </a:lnTo>
                    <a:lnTo>
                      <a:pt x="211" y="30"/>
                    </a:lnTo>
                    <a:lnTo>
                      <a:pt x="211" y="30"/>
                    </a:lnTo>
                    <a:lnTo>
                      <a:pt x="212" y="30"/>
                    </a:lnTo>
                    <a:lnTo>
                      <a:pt x="212" y="30"/>
                    </a:lnTo>
                    <a:lnTo>
                      <a:pt x="213" y="34"/>
                    </a:lnTo>
                    <a:lnTo>
                      <a:pt x="213" y="34"/>
                    </a:lnTo>
                    <a:lnTo>
                      <a:pt x="214" y="35"/>
                    </a:lnTo>
                    <a:lnTo>
                      <a:pt x="214" y="35"/>
                    </a:lnTo>
                    <a:lnTo>
                      <a:pt x="216" y="37"/>
                    </a:lnTo>
                    <a:lnTo>
                      <a:pt x="216" y="37"/>
                    </a:lnTo>
                    <a:lnTo>
                      <a:pt x="217" y="38"/>
                    </a:lnTo>
                    <a:lnTo>
                      <a:pt x="217" y="38"/>
                    </a:lnTo>
                    <a:lnTo>
                      <a:pt x="218" y="41"/>
                    </a:lnTo>
                    <a:lnTo>
                      <a:pt x="218" y="41"/>
                    </a:lnTo>
                    <a:lnTo>
                      <a:pt x="218" y="42"/>
                    </a:lnTo>
                    <a:lnTo>
                      <a:pt x="218" y="42"/>
                    </a:lnTo>
                    <a:lnTo>
                      <a:pt x="220" y="45"/>
                    </a:lnTo>
                    <a:lnTo>
                      <a:pt x="220" y="45"/>
                    </a:lnTo>
                    <a:lnTo>
                      <a:pt x="220" y="47"/>
                    </a:lnTo>
                    <a:lnTo>
                      <a:pt x="220" y="47"/>
                    </a:lnTo>
                    <a:lnTo>
                      <a:pt x="222" y="50"/>
                    </a:lnTo>
                    <a:lnTo>
                      <a:pt x="222" y="50"/>
                    </a:lnTo>
                    <a:lnTo>
                      <a:pt x="222" y="51"/>
                    </a:lnTo>
                    <a:lnTo>
                      <a:pt x="222" y="51"/>
                    </a:lnTo>
                    <a:lnTo>
                      <a:pt x="223" y="55"/>
                    </a:lnTo>
                    <a:lnTo>
                      <a:pt x="223" y="55"/>
                    </a:lnTo>
                    <a:lnTo>
                      <a:pt x="224" y="55"/>
                    </a:lnTo>
                    <a:lnTo>
                      <a:pt x="224" y="55"/>
                    </a:lnTo>
                    <a:lnTo>
                      <a:pt x="225" y="60"/>
                    </a:lnTo>
                    <a:lnTo>
                      <a:pt x="225" y="60"/>
                    </a:lnTo>
                    <a:lnTo>
                      <a:pt x="225" y="61"/>
                    </a:lnTo>
                    <a:lnTo>
                      <a:pt x="225" y="61"/>
                    </a:lnTo>
                    <a:lnTo>
                      <a:pt x="231" y="76"/>
                    </a:lnTo>
                    <a:lnTo>
                      <a:pt x="166" y="76"/>
                    </a:lnTo>
                    <a:lnTo>
                      <a:pt x="166" y="76"/>
                    </a:lnTo>
                    <a:lnTo>
                      <a:pt x="166" y="75"/>
                    </a:lnTo>
                    <a:lnTo>
                      <a:pt x="166" y="75"/>
                    </a:lnTo>
                    <a:close/>
                    <a:moveTo>
                      <a:pt x="166" y="90"/>
                    </a:moveTo>
                    <a:lnTo>
                      <a:pt x="231" y="90"/>
                    </a:lnTo>
                    <a:lnTo>
                      <a:pt x="235" y="90"/>
                    </a:lnTo>
                    <a:lnTo>
                      <a:pt x="235" y="90"/>
                    </a:lnTo>
                    <a:lnTo>
                      <a:pt x="238" y="105"/>
                    </a:lnTo>
                    <a:lnTo>
                      <a:pt x="241" y="119"/>
                    </a:lnTo>
                    <a:lnTo>
                      <a:pt x="243" y="132"/>
                    </a:lnTo>
                    <a:lnTo>
                      <a:pt x="244" y="142"/>
                    </a:lnTo>
                    <a:lnTo>
                      <a:pt x="243" y="142"/>
                    </a:lnTo>
                    <a:lnTo>
                      <a:pt x="243" y="142"/>
                    </a:lnTo>
                    <a:lnTo>
                      <a:pt x="244" y="163"/>
                    </a:lnTo>
                    <a:lnTo>
                      <a:pt x="244" y="434"/>
                    </a:lnTo>
                    <a:lnTo>
                      <a:pt x="153" y="434"/>
                    </a:lnTo>
                    <a:lnTo>
                      <a:pt x="153" y="163"/>
                    </a:lnTo>
                    <a:lnTo>
                      <a:pt x="153" y="163"/>
                    </a:lnTo>
                    <a:lnTo>
                      <a:pt x="154" y="142"/>
                    </a:lnTo>
                    <a:lnTo>
                      <a:pt x="153" y="142"/>
                    </a:lnTo>
                    <a:lnTo>
                      <a:pt x="153" y="142"/>
                    </a:lnTo>
                    <a:lnTo>
                      <a:pt x="154" y="132"/>
                    </a:lnTo>
                    <a:lnTo>
                      <a:pt x="155" y="119"/>
                    </a:lnTo>
                    <a:lnTo>
                      <a:pt x="158" y="105"/>
                    </a:lnTo>
                    <a:lnTo>
                      <a:pt x="162" y="90"/>
                    </a:lnTo>
                    <a:lnTo>
                      <a:pt x="166" y="90"/>
                    </a:lnTo>
                    <a:close/>
                    <a:moveTo>
                      <a:pt x="22" y="378"/>
                    </a:moveTo>
                    <a:lnTo>
                      <a:pt x="22" y="378"/>
                    </a:lnTo>
                    <a:lnTo>
                      <a:pt x="28" y="373"/>
                    </a:lnTo>
                    <a:lnTo>
                      <a:pt x="28" y="373"/>
                    </a:lnTo>
                    <a:lnTo>
                      <a:pt x="46" y="361"/>
                    </a:lnTo>
                    <a:lnTo>
                      <a:pt x="62" y="347"/>
                    </a:lnTo>
                    <a:lnTo>
                      <a:pt x="78" y="333"/>
                    </a:lnTo>
                    <a:lnTo>
                      <a:pt x="92" y="317"/>
                    </a:lnTo>
                    <a:lnTo>
                      <a:pt x="105" y="298"/>
                    </a:lnTo>
                    <a:lnTo>
                      <a:pt x="117" y="280"/>
                    </a:lnTo>
                    <a:lnTo>
                      <a:pt x="127" y="260"/>
                    </a:lnTo>
                    <a:lnTo>
                      <a:pt x="136" y="241"/>
                    </a:lnTo>
                    <a:lnTo>
                      <a:pt x="136" y="241"/>
                    </a:lnTo>
                    <a:lnTo>
                      <a:pt x="135" y="252"/>
                    </a:lnTo>
                    <a:lnTo>
                      <a:pt x="132" y="263"/>
                    </a:lnTo>
                    <a:lnTo>
                      <a:pt x="129" y="273"/>
                    </a:lnTo>
                    <a:lnTo>
                      <a:pt x="125" y="284"/>
                    </a:lnTo>
                    <a:lnTo>
                      <a:pt x="121" y="295"/>
                    </a:lnTo>
                    <a:lnTo>
                      <a:pt x="115" y="305"/>
                    </a:lnTo>
                    <a:lnTo>
                      <a:pt x="109" y="314"/>
                    </a:lnTo>
                    <a:lnTo>
                      <a:pt x="102" y="323"/>
                    </a:lnTo>
                    <a:lnTo>
                      <a:pt x="95" y="333"/>
                    </a:lnTo>
                    <a:lnTo>
                      <a:pt x="86" y="341"/>
                    </a:lnTo>
                    <a:lnTo>
                      <a:pt x="76" y="349"/>
                    </a:lnTo>
                    <a:lnTo>
                      <a:pt x="67" y="357"/>
                    </a:lnTo>
                    <a:lnTo>
                      <a:pt x="56" y="364"/>
                    </a:lnTo>
                    <a:lnTo>
                      <a:pt x="45" y="371"/>
                    </a:lnTo>
                    <a:lnTo>
                      <a:pt x="33" y="377"/>
                    </a:lnTo>
                    <a:lnTo>
                      <a:pt x="21" y="382"/>
                    </a:lnTo>
                    <a:lnTo>
                      <a:pt x="20" y="384"/>
                    </a:lnTo>
                    <a:lnTo>
                      <a:pt x="20" y="384"/>
                    </a:lnTo>
                    <a:lnTo>
                      <a:pt x="19" y="384"/>
                    </a:lnTo>
                    <a:lnTo>
                      <a:pt x="19" y="384"/>
                    </a:lnTo>
                    <a:lnTo>
                      <a:pt x="20" y="380"/>
                    </a:lnTo>
                    <a:lnTo>
                      <a:pt x="22" y="378"/>
                    </a:lnTo>
                    <a:lnTo>
                      <a:pt x="22" y="378"/>
                    </a:lnTo>
                    <a:close/>
                    <a:moveTo>
                      <a:pt x="15" y="428"/>
                    </a:moveTo>
                    <a:lnTo>
                      <a:pt x="15" y="428"/>
                    </a:lnTo>
                    <a:lnTo>
                      <a:pt x="15" y="418"/>
                    </a:lnTo>
                    <a:lnTo>
                      <a:pt x="16" y="409"/>
                    </a:lnTo>
                    <a:lnTo>
                      <a:pt x="18" y="403"/>
                    </a:lnTo>
                    <a:lnTo>
                      <a:pt x="19" y="401"/>
                    </a:lnTo>
                    <a:lnTo>
                      <a:pt x="21" y="400"/>
                    </a:lnTo>
                    <a:lnTo>
                      <a:pt x="21" y="400"/>
                    </a:lnTo>
                    <a:lnTo>
                      <a:pt x="27" y="395"/>
                    </a:lnTo>
                    <a:lnTo>
                      <a:pt x="27" y="395"/>
                    </a:lnTo>
                    <a:lnTo>
                      <a:pt x="46" y="386"/>
                    </a:lnTo>
                    <a:lnTo>
                      <a:pt x="64" y="375"/>
                    </a:lnTo>
                    <a:lnTo>
                      <a:pt x="82" y="364"/>
                    </a:lnTo>
                    <a:lnTo>
                      <a:pt x="97" y="351"/>
                    </a:lnTo>
                    <a:lnTo>
                      <a:pt x="110" y="337"/>
                    </a:lnTo>
                    <a:lnTo>
                      <a:pt x="121" y="322"/>
                    </a:lnTo>
                    <a:lnTo>
                      <a:pt x="130" y="306"/>
                    </a:lnTo>
                    <a:lnTo>
                      <a:pt x="139" y="290"/>
                    </a:lnTo>
                    <a:lnTo>
                      <a:pt x="139" y="434"/>
                    </a:lnTo>
                    <a:lnTo>
                      <a:pt x="139" y="436"/>
                    </a:lnTo>
                    <a:lnTo>
                      <a:pt x="125" y="436"/>
                    </a:lnTo>
                    <a:lnTo>
                      <a:pt x="125" y="436"/>
                    </a:lnTo>
                    <a:lnTo>
                      <a:pt x="125" y="425"/>
                    </a:lnTo>
                    <a:lnTo>
                      <a:pt x="123" y="413"/>
                    </a:lnTo>
                    <a:lnTo>
                      <a:pt x="121" y="401"/>
                    </a:lnTo>
                    <a:lnTo>
                      <a:pt x="116" y="391"/>
                    </a:lnTo>
                    <a:lnTo>
                      <a:pt x="112" y="382"/>
                    </a:lnTo>
                    <a:lnTo>
                      <a:pt x="106" y="375"/>
                    </a:lnTo>
                    <a:lnTo>
                      <a:pt x="103" y="373"/>
                    </a:lnTo>
                    <a:lnTo>
                      <a:pt x="99" y="371"/>
                    </a:lnTo>
                    <a:lnTo>
                      <a:pt x="96" y="369"/>
                    </a:lnTo>
                    <a:lnTo>
                      <a:pt x="91" y="369"/>
                    </a:lnTo>
                    <a:lnTo>
                      <a:pt x="91" y="369"/>
                    </a:lnTo>
                    <a:lnTo>
                      <a:pt x="87" y="369"/>
                    </a:lnTo>
                    <a:lnTo>
                      <a:pt x="83" y="371"/>
                    </a:lnTo>
                    <a:lnTo>
                      <a:pt x="79" y="373"/>
                    </a:lnTo>
                    <a:lnTo>
                      <a:pt x="76" y="375"/>
                    </a:lnTo>
                    <a:lnTo>
                      <a:pt x="71" y="382"/>
                    </a:lnTo>
                    <a:lnTo>
                      <a:pt x="65" y="391"/>
                    </a:lnTo>
                    <a:lnTo>
                      <a:pt x="62" y="401"/>
                    </a:lnTo>
                    <a:lnTo>
                      <a:pt x="60" y="413"/>
                    </a:lnTo>
                    <a:lnTo>
                      <a:pt x="58" y="425"/>
                    </a:lnTo>
                    <a:lnTo>
                      <a:pt x="57" y="436"/>
                    </a:lnTo>
                    <a:lnTo>
                      <a:pt x="15" y="436"/>
                    </a:lnTo>
                    <a:lnTo>
                      <a:pt x="15" y="436"/>
                    </a:lnTo>
                    <a:lnTo>
                      <a:pt x="15" y="428"/>
                    </a:lnTo>
                    <a:lnTo>
                      <a:pt x="15" y="428"/>
                    </a:lnTo>
                    <a:close/>
                    <a:moveTo>
                      <a:pt x="111" y="436"/>
                    </a:moveTo>
                    <a:lnTo>
                      <a:pt x="72" y="436"/>
                    </a:lnTo>
                    <a:lnTo>
                      <a:pt x="72" y="436"/>
                    </a:lnTo>
                    <a:lnTo>
                      <a:pt x="72" y="426"/>
                    </a:lnTo>
                    <a:lnTo>
                      <a:pt x="74" y="416"/>
                    </a:lnTo>
                    <a:lnTo>
                      <a:pt x="75" y="406"/>
                    </a:lnTo>
                    <a:lnTo>
                      <a:pt x="78" y="399"/>
                    </a:lnTo>
                    <a:lnTo>
                      <a:pt x="81" y="392"/>
                    </a:lnTo>
                    <a:lnTo>
                      <a:pt x="84" y="388"/>
                    </a:lnTo>
                    <a:lnTo>
                      <a:pt x="87" y="385"/>
                    </a:lnTo>
                    <a:lnTo>
                      <a:pt x="91" y="384"/>
                    </a:lnTo>
                    <a:lnTo>
                      <a:pt x="91" y="384"/>
                    </a:lnTo>
                    <a:lnTo>
                      <a:pt x="95" y="385"/>
                    </a:lnTo>
                    <a:lnTo>
                      <a:pt x="99" y="388"/>
                    </a:lnTo>
                    <a:lnTo>
                      <a:pt x="102" y="392"/>
                    </a:lnTo>
                    <a:lnTo>
                      <a:pt x="104" y="399"/>
                    </a:lnTo>
                    <a:lnTo>
                      <a:pt x="108" y="406"/>
                    </a:lnTo>
                    <a:lnTo>
                      <a:pt x="109" y="416"/>
                    </a:lnTo>
                    <a:lnTo>
                      <a:pt x="111" y="426"/>
                    </a:lnTo>
                    <a:lnTo>
                      <a:pt x="111" y="436"/>
                    </a:lnTo>
                    <a:lnTo>
                      <a:pt x="111" y="436"/>
                    </a:lnTo>
                    <a:close/>
                    <a:moveTo>
                      <a:pt x="111" y="460"/>
                    </a:moveTo>
                    <a:lnTo>
                      <a:pt x="72" y="460"/>
                    </a:lnTo>
                    <a:lnTo>
                      <a:pt x="72" y="460"/>
                    </a:lnTo>
                    <a:lnTo>
                      <a:pt x="72" y="450"/>
                    </a:lnTo>
                    <a:lnTo>
                      <a:pt x="111" y="450"/>
                    </a:lnTo>
                    <a:lnTo>
                      <a:pt x="111" y="450"/>
                    </a:lnTo>
                    <a:lnTo>
                      <a:pt x="111" y="460"/>
                    </a:lnTo>
                    <a:lnTo>
                      <a:pt x="111" y="460"/>
                    </a:lnTo>
                    <a:close/>
                    <a:moveTo>
                      <a:pt x="153" y="461"/>
                    </a:moveTo>
                    <a:lnTo>
                      <a:pt x="153" y="461"/>
                    </a:lnTo>
                    <a:lnTo>
                      <a:pt x="152" y="448"/>
                    </a:lnTo>
                    <a:lnTo>
                      <a:pt x="153" y="448"/>
                    </a:lnTo>
                    <a:lnTo>
                      <a:pt x="244" y="448"/>
                    </a:lnTo>
                    <a:lnTo>
                      <a:pt x="245" y="448"/>
                    </a:lnTo>
                    <a:lnTo>
                      <a:pt x="245" y="448"/>
                    </a:lnTo>
                    <a:lnTo>
                      <a:pt x="244" y="461"/>
                    </a:lnTo>
                    <a:lnTo>
                      <a:pt x="153" y="461"/>
                    </a:lnTo>
                    <a:close/>
                    <a:moveTo>
                      <a:pt x="325" y="460"/>
                    </a:moveTo>
                    <a:lnTo>
                      <a:pt x="286" y="460"/>
                    </a:lnTo>
                    <a:lnTo>
                      <a:pt x="286" y="460"/>
                    </a:lnTo>
                    <a:lnTo>
                      <a:pt x="285" y="450"/>
                    </a:lnTo>
                    <a:lnTo>
                      <a:pt x="325" y="450"/>
                    </a:lnTo>
                    <a:lnTo>
                      <a:pt x="325" y="450"/>
                    </a:lnTo>
                    <a:lnTo>
                      <a:pt x="325" y="460"/>
                    </a:lnTo>
                    <a:lnTo>
                      <a:pt x="325" y="460"/>
                    </a:lnTo>
                    <a:close/>
                    <a:moveTo>
                      <a:pt x="286" y="436"/>
                    </a:moveTo>
                    <a:lnTo>
                      <a:pt x="286" y="436"/>
                    </a:lnTo>
                    <a:lnTo>
                      <a:pt x="286" y="426"/>
                    </a:lnTo>
                    <a:lnTo>
                      <a:pt x="288" y="416"/>
                    </a:lnTo>
                    <a:lnTo>
                      <a:pt x="289" y="406"/>
                    </a:lnTo>
                    <a:lnTo>
                      <a:pt x="292" y="399"/>
                    </a:lnTo>
                    <a:lnTo>
                      <a:pt x="294" y="392"/>
                    </a:lnTo>
                    <a:lnTo>
                      <a:pt x="298" y="388"/>
                    </a:lnTo>
                    <a:lnTo>
                      <a:pt x="301" y="385"/>
                    </a:lnTo>
                    <a:lnTo>
                      <a:pt x="305" y="384"/>
                    </a:lnTo>
                    <a:lnTo>
                      <a:pt x="305" y="384"/>
                    </a:lnTo>
                    <a:lnTo>
                      <a:pt x="308" y="385"/>
                    </a:lnTo>
                    <a:lnTo>
                      <a:pt x="313" y="388"/>
                    </a:lnTo>
                    <a:lnTo>
                      <a:pt x="316" y="392"/>
                    </a:lnTo>
                    <a:lnTo>
                      <a:pt x="318" y="399"/>
                    </a:lnTo>
                    <a:lnTo>
                      <a:pt x="320" y="406"/>
                    </a:lnTo>
                    <a:lnTo>
                      <a:pt x="322" y="416"/>
                    </a:lnTo>
                    <a:lnTo>
                      <a:pt x="325" y="426"/>
                    </a:lnTo>
                    <a:lnTo>
                      <a:pt x="325" y="436"/>
                    </a:lnTo>
                    <a:lnTo>
                      <a:pt x="286" y="436"/>
                    </a:lnTo>
                    <a:close/>
                    <a:moveTo>
                      <a:pt x="339" y="436"/>
                    </a:moveTo>
                    <a:lnTo>
                      <a:pt x="339" y="436"/>
                    </a:lnTo>
                    <a:lnTo>
                      <a:pt x="339" y="425"/>
                    </a:lnTo>
                    <a:lnTo>
                      <a:pt x="337" y="413"/>
                    </a:lnTo>
                    <a:lnTo>
                      <a:pt x="334" y="401"/>
                    </a:lnTo>
                    <a:lnTo>
                      <a:pt x="330" y="391"/>
                    </a:lnTo>
                    <a:lnTo>
                      <a:pt x="326" y="382"/>
                    </a:lnTo>
                    <a:lnTo>
                      <a:pt x="320" y="375"/>
                    </a:lnTo>
                    <a:lnTo>
                      <a:pt x="317" y="373"/>
                    </a:lnTo>
                    <a:lnTo>
                      <a:pt x="313" y="371"/>
                    </a:lnTo>
                    <a:lnTo>
                      <a:pt x="310" y="369"/>
                    </a:lnTo>
                    <a:lnTo>
                      <a:pt x="305" y="369"/>
                    </a:lnTo>
                    <a:lnTo>
                      <a:pt x="305" y="369"/>
                    </a:lnTo>
                    <a:lnTo>
                      <a:pt x="301" y="369"/>
                    </a:lnTo>
                    <a:lnTo>
                      <a:pt x="297" y="371"/>
                    </a:lnTo>
                    <a:lnTo>
                      <a:pt x="293" y="373"/>
                    </a:lnTo>
                    <a:lnTo>
                      <a:pt x="290" y="375"/>
                    </a:lnTo>
                    <a:lnTo>
                      <a:pt x="285" y="382"/>
                    </a:lnTo>
                    <a:lnTo>
                      <a:pt x="279" y="391"/>
                    </a:lnTo>
                    <a:lnTo>
                      <a:pt x="276" y="401"/>
                    </a:lnTo>
                    <a:lnTo>
                      <a:pt x="274" y="413"/>
                    </a:lnTo>
                    <a:lnTo>
                      <a:pt x="272" y="425"/>
                    </a:lnTo>
                    <a:lnTo>
                      <a:pt x="271" y="436"/>
                    </a:lnTo>
                    <a:lnTo>
                      <a:pt x="258" y="436"/>
                    </a:lnTo>
                    <a:lnTo>
                      <a:pt x="258" y="434"/>
                    </a:lnTo>
                    <a:lnTo>
                      <a:pt x="258" y="292"/>
                    </a:lnTo>
                    <a:lnTo>
                      <a:pt x="258" y="292"/>
                    </a:lnTo>
                    <a:lnTo>
                      <a:pt x="266" y="308"/>
                    </a:lnTo>
                    <a:lnTo>
                      <a:pt x="276" y="323"/>
                    </a:lnTo>
                    <a:lnTo>
                      <a:pt x="288" y="337"/>
                    </a:lnTo>
                    <a:lnTo>
                      <a:pt x="301" y="351"/>
                    </a:lnTo>
                    <a:lnTo>
                      <a:pt x="316" y="364"/>
                    </a:lnTo>
                    <a:lnTo>
                      <a:pt x="332" y="376"/>
                    </a:lnTo>
                    <a:lnTo>
                      <a:pt x="351" y="386"/>
                    </a:lnTo>
                    <a:lnTo>
                      <a:pt x="370" y="395"/>
                    </a:lnTo>
                    <a:lnTo>
                      <a:pt x="375" y="400"/>
                    </a:lnTo>
                    <a:lnTo>
                      <a:pt x="375" y="400"/>
                    </a:lnTo>
                    <a:lnTo>
                      <a:pt x="379" y="403"/>
                    </a:lnTo>
                    <a:lnTo>
                      <a:pt x="381" y="409"/>
                    </a:lnTo>
                    <a:lnTo>
                      <a:pt x="382" y="418"/>
                    </a:lnTo>
                    <a:lnTo>
                      <a:pt x="382" y="427"/>
                    </a:lnTo>
                    <a:lnTo>
                      <a:pt x="382" y="427"/>
                    </a:lnTo>
                    <a:lnTo>
                      <a:pt x="382" y="436"/>
                    </a:lnTo>
                    <a:lnTo>
                      <a:pt x="339" y="436"/>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79" name="Freeform 87">
                <a:extLst>
                  <a:ext uri="{FF2B5EF4-FFF2-40B4-BE49-F238E27FC236}">
                    <a16:creationId xmlns:a16="http://schemas.microsoft.com/office/drawing/2014/main" id="{AB346B4B-C31B-427E-AABB-A307A1E6110E}"/>
                  </a:ext>
                </a:extLst>
              </p:cNvPr>
              <p:cNvSpPr/>
              <p:nvPr/>
            </p:nvSpPr>
            <p:spPr bwMode="auto">
              <a:xfrm>
                <a:off x="4313238" y="3270250"/>
                <a:ext cx="106363" cy="34925"/>
              </a:xfrm>
              <a:custGeom>
                <a:avLst/>
                <a:gdLst>
                  <a:gd name="T0" fmla="*/ 13 w 67"/>
                  <a:gd name="T1" fmla="*/ 20 h 22"/>
                  <a:gd name="T2" fmla="*/ 13 w 67"/>
                  <a:gd name="T3" fmla="*/ 20 h 22"/>
                  <a:gd name="T4" fmla="*/ 15 w 67"/>
                  <a:gd name="T5" fmla="*/ 18 h 22"/>
                  <a:gd name="T6" fmla="*/ 20 w 67"/>
                  <a:gd name="T7" fmla="*/ 16 h 22"/>
                  <a:gd name="T8" fmla="*/ 26 w 67"/>
                  <a:gd name="T9" fmla="*/ 15 h 22"/>
                  <a:gd name="T10" fmla="*/ 33 w 67"/>
                  <a:gd name="T11" fmla="*/ 14 h 22"/>
                  <a:gd name="T12" fmla="*/ 33 w 67"/>
                  <a:gd name="T13" fmla="*/ 14 h 22"/>
                  <a:gd name="T14" fmla="*/ 41 w 67"/>
                  <a:gd name="T15" fmla="*/ 15 h 22"/>
                  <a:gd name="T16" fmla="*/ 46 w 67"/>
                  <a:gd name="T17" fmla="*/ 16 h 22"/>
                  <a:gd name="T18" fmla="*/ 52 w 67"/>
                  <a:gd name="T19" fmla="*/ 18 h 22"/>
                  <a:gd name="T20" fmla="*/ 54 w 67"/>
                  <a:gd name="T21" fmla="*/ 20 h 22"/>
                  <a:gd name="T22" fmla="*/ 54 w 67"/>
                  <a:gd name="T23" fmla="*/ 20 h 22"/>
                  <a:gd name="T24" fmla="*/ 57 w 67"/>
                  <a:gd name="T25" fmla="*/ 22 h 22"/>
                  <a:gd name="T26" fmla="*/ 59 w 67"/>
                  <a:gd name="T27" fmla="*/ 22 h 22"/>
                  <a:gd name="T28" fmla="*/ 59 w 67"/>
                  <a:gd name="T29" fmla="*/ 22 h 22"/>
                  <a:gd name="T30" fmla="*/ 62 w 67"/>
                  <a:gd name="T31" fmla="*/ 22 h 22"/>
                  <a:gd name="T32" fmla="*/ 65 w 67"/>
                  <a:gd name="T33" fmla="*/ 20 h 22"/>
                  <a:gd name="T34" fmla="*/ 65 w 67"/>
                  <a:gd name="T35" fmla="*/ 20 h 22"/>
                  <a:gd name="T36" fmla="*/ 66 w 67"/>
                  <a:gd name="T37" fmla="*/ 18 h 22"/>
                  <a:gd name="T38" fmla="*/ 67 w 67"/>
                  <a:gd name="T39" fmla="*/ 16 h 22"/>
                  <a:gd name="T40" fmla="*/ 66 w 67"/>
                  <a:gd name="T41" fmla="*/ 13 h 22"/>
                  <a:gd name="T42" fmla="*/ 65 w 67"/>
                  <a:gd name="T43" fmla="*/ 10 h 22"/>
                  <a:gd name="T44" fmla="*/ 65 w 67"/>
                  <a:gd name="T45" fmla="*/ 10 h 22"/>
                  <a:gd name="T46" fmla="*/ 59 w 67"/>
                  <a:gd name="T47" fmla="*/ 6 h 22"/>
                  <a:gd name="T48" fmla="*/ 52 w 67"/>
                  <a:gd name="T49" fmla="*/ 3 h 22"/>
                  <a:gd name="T50" fmla="*/ 43 w 67"/>
                  <a:gd name="T51" fmla="*/ 1 h 22"/>
                  <a:gd name="T52" fmla="*/ 33 w 67"/>
                  <a:gd name="T53" fmla="*/ 0 h 22"/>
                  <a:gd name="T54" fmla="*/ 33 w 67"/>
                  <a:gd name="T55" fmla="*/ 0 h 22"/>
                  <a:gd name="T56" fmla="*/ 24 w 67"/>
                  <a:gd name="T57" fmla="*/ 1 h 22"/>
                  <a:gd name="T58" fmla="*/ 15 w 67"/>
                  <a:gd name="T59" fmla="*/ 3 h 22"/>
                  <a:gd name="T60" fmla="*/ 7 w 67"/>
                  <a:gd name="T61" fmla="*/ 6 h 22"/>
                  <a:gd name="T62" fmla="*/ 2 w 67"/>
                  <a:gd name="T63" fmla="*/ 10 h 22"/>
                  <a:gd name="T64" fmla="*/ 2 w 67"/>
                  <a:gd name="T65" fmla="*/ 10 h 22"/>
                  <a:gd name="T66" fmla="*/ 1 w 67"/>
                  <a:gd name="T67" fmla="*/ 13 h 22"/>
                  <a:gd name="T68" fmla="*/ 0 w 67"/>
                  <a:gd name="T69" fmla="*/ 16 h 22"/>
                  <a:gd name="T70" fmla="*/ 1 w 67"/>
                  <a:gd name="T71" fmla="*/ 18 h 22"/>
                  <a:gd name="T72" fmla="*/ 2 w 67"/>
                  <a:gd name="T73" fmla="*/ 20 h 22"/>
                  <a:gd name="T74" fmla="*/ 2 w 67"/>
                  <a:gd name="T75" fmla="*/ 20 h 22"/>
                  <a:gd name="T76" fmla="*/ 5 w 67"/>
                  <a:gd name="T77" fmla="*/ 22 h 22"/>
                  <a:gd name="T78" fmla="*/ 7 w 67"/>
                  <a:gd name="T79" fmla="*/ 22 h 22"/>
                  <a:gd name="T80" fmla="*/ 10 w 67"/>
                  <a:gd name="T81" fmla="*/ 21 h 22"/>
                  <a:gd name="T82" fmla="*/ 13 w 67"/>
                  <a:gd name="T83" fmla="*/ 20 h 22"/>
                  <a:gd name="T84" fmla="*/ 13 w 67"/>
                  <a:gd name="T85"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7" h="22">
                    <a:moveTo>
                      <a:pt x="13" y="20"/>
                    </a:moveTo>
                    <a:lnTo>
                      <a:pt x="13" y="20"/>
                    </a:lnTo>
                    <a:lnTo>
                      <a:pt x="15" y="18"/>
                    </a:lnTo>
                    <a:lnTo>
                      <a:pt x="20" y="16"/>
                    </a:lnTo>
                    <a:lnTo>
                      <a:pt x="26" y="15"/>
                    </a:lnTo>
                    <a:lnTo>
                      <a:pt x="33" y="14"/>
                    </a:lnTo>
                    <a:lnTo>
                      <a:pt x="33" y="14"/>
                    </a:lnTo>
                    <a:lnTo>
                      <a:pt x="41" y="15"/>
                    </a:lnTo>
                    <a:lnTo>
                      <a:pt x="46" y="16"/>
                    </a:lnTo>
                    <a:lnTo>
                      <a:pt x="52" y="18"/>
                    </a:lnTo>
                    <a:lnTo>
                      <a:pt x="54" y="20"/>
                    </a:lnTo>
                    <a:lnTo>
                      <a:pt x="54" y="20"/>
                    </a:lnTo>
                    <a:lnTo>
                      <a:pt x="57" y="22"/>
                    </a:lnTo>
                    <a:lnTo>
                      <a:pt x="59" y="22"/>
                    </a:lnTo>
                    <a:lnTo>
                      <a:pt x="59" y="22"/>
                    </a:lnTo>
                    <a:lnTo>
                      <a:pt x="62" y="22"/>
                    </a:lnTo>
                    <a:lnTo>
                      <a:pt x="65" y="20"/>
                    </a:lnTo>
                    <a:lnTo>
                      <a:pt x="65" y="20"/>
                    </a:lnTo>
                    <a:lnTo>
                      <a:pt x="66" y="18"/>
                    </a:lnTo>
                    <a:lnTo>
                      <a:pt x="67" y="16"/>
                    </a:lnTo>
                    <a:lnTo>
                      <a:pt x="66" y="13"/>
                    </a:lnTo>
                    <a:lnTo>
                      <a:pt x="65" y="10"/>
                    </a:lnTo>
                    <a:lnTo>
                      <a:pt x="65" y="10"/>
                    </a:lnTo>
                    <a:lnTo>
                      <a:pt x="59" y="6"/>
                    </a:lnTo>
                    <a:lnTo>
                      <a:pt x="52" y="3"/>
                    </a:lnTo>
                    <a:lnTo>
                      <a:pt x="43" y="1"/>
                    </a:lnTo>
                    <a:lnTo>
                      <a:pt x="33" y="0"/>
                    </a:lnTo>
                    <a:lnTo>
                      <a:pt x="33" y="0"/>
                    </a:lnTo>
                    <a:lnTo>
                      <a:pt x="24" y="1"/>
                    </a:lnTo>
                    <a:lnTo>
                      <a:pt x="15" y="3"/>
                    </a:lnTo>
                    <a:lnTo>
                      <a:pt x="7" y="6"/>
                    </a:lnTo>
                    <a:lnTo>
                      <a:pt x="2" y="10"/>
                    </a:lnTo>
                    <a:lnTo>
                      <a:pt x="2" y="10"/>
                    </a:lnTo>
                    <a:lnTo>
                      <a:pt x="1" y="13"/>
                    </a:lnTo>
                    <a:lnTo>
                      <a:pt x="0" y="16"/>
                    </a:lnTo>
                    <a:lnTo>
                      <a:pt x="1" y="18"/>
                    </a:lnTo>
                    <a:lnTo>
                      <a:pt x="2" y="20"/>
                    </a:lnTo>
                    <a:lnTo>
                      <a:pt x="2" y="20"/>
                    </a:lnTo>
                    <a:lnTo>
                      <a:pt x="5" y="22"/>
                    </a:lnTo>
                    <a:lnTo>
                      <a:pt x="7" y="22"/>
                    </a:lnTo>
                    <a:lnTo>
                      <a:pt x="10" y="21"/>
                    </a:lnTo>
                    <a:lnTo>
                      <a:pt x="13" y="20"/>
                    </a:lnTo>
                    <a:lnTo>
                      <a:pt x="13" y="20"/>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sp>
          <p:nvSpPr>
            <p:cNvPr id="140" name="Oval 56">
              <a:extLst>
                <a:ext uri="{FF2B5EF4-FFF2-40B4-BE49-F238E27FC236}">
                  <a16:creationId xmlns:a16="http://schemas.microsoft.com/office/drawing/2014/main" id="{23669746-B01D-48A0-A5E3-7663474FB617}"/>
                </a:ext>
              </a:extLst>
            </p:cNvPr>
            <p:cNvSpPr/>
            <p:nvPr/>
          </p:nvSpPr>
          <p:spPr>
            <a:xfrm>
              <a:off x="7620642" y="2706377"/>
              <a:ext cx="357498" cy="357498"/>
            </a:xfrm>
            <a:prstGeom prst="ellipse">
              <a:avLst/>
            </a:prstGeom>
            <a:gradFill flip="none" rotWithShape="1">
              <a:gsLst>
                <a:gs pos="87000">
                  <a:srgbClr val="0D1325"/>
                </a:gs>
                <a:gs pos="0">
                  <a:srgbClr val="54D0CA"/>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grpSp>
          <p:nvGrpSpPr>
            <p:cNvPr id="141" name="Group 88">
              <a:extLst>
                <a:ext uri="{FF2B5EF4-FFF2-40B4-BE49-F238E27FC236}">
                  <a16:creationId xmlns:a16="http://schemas.microsoft.com/office/drawing/2014/main" id="{35168493-93EC-437D-8DA7-945864EF8874}"/>
                </a:ext>
              </a:extLst>
            </p:cNvPr>
            <p:cNvGrpSpPr/>
            <p:nvPr/>
          </p:nvGrpSpPr>
          <p:grpSpPr>
            <a:xfrm>
              <a:off x="7710642" y="2813209"/>
              <a:ext cx="177498" cy="143834"/>
              <a:chOff x="5145088" y="3205163"/>
              <a:chExt cx="736600" cy="596900"/>
            </a:xfrm>
            <a:solidFill>
              <a:schemeClr val="bg1"/>
            </a:solidFill>
          </p:grpSpPr>
          <p:sp>
            <p:nvSpPr>
              <p:cNvPr id="172" name="Freeform 89">
                <a:extLst>
                  <a:ext uri="{FF2B5EF4-FFF2-40B4-BE49-F238E27FC236}">
                    <a16:creationId xmlns:a16="http://schemas.microsoft.com/office/drawing/2014/main" id="{A1CEE6C1-8B8F-4A8A-BD08-C19AE4E4C228}"/>
                  </a:ext>
                </a:extLst>
              </p:cNvPr>
              <p:cNvSpPr>
                <a:spLocks noEditPoints="1"/>
              </p:cNvSpPr>
              <p:nvPr/>
            </p:nvSpPr>
            <p:spPr bwMode="auto">
              <a:xfrm>
                <a:off x="5145088" y="3205163"/>
                <a:ext cx="736600" cy="596900"/>
              </a:xfrm>
              <a:custGeom>
                <a:avLst/>
                <a:gdLst>
                  <a:gd name="T0" fmla="*/ 464 w 464"/>
                  <a:gd name="T1" fmla="*/ 52 h 376"/>
                  <a:gd name="T2" fmla="*/ 464 w 464"/>
                  <a:gd name="T3" fmla="*/ 0 h 376"/>
                  <a:gd name="T4" fmla="*/ 0 w 464"/>
                  <a:gd name="T5" fmla="*/ 0 h 376"/>
                  <a:gd name="T6" fmla="*/ 0 w 464"/>
                  <a:gd name="T7" fmla="*/ 52 h 376"/>
                  <a:gd name="T8" fmla="*/ 10 w 464"/>
                  <a:gd name="T9" fmla="*/ 52 h 376"/>
                  <a:gd name="T10" fmla="*/ 10 w 464"/>
                  <a:gd name="T11" fmla="*/ 281 h 376"/>
                  <a:gd name="T12" fmla="*/ 0 w 464"/>
                  <a:gd name="T13" fmla="*/ 281 h 376"/>
                  <a:gd name="T14" fmla="*/ 0 w 464"/>
                  <a:gd name="T15" fmla="*/ 320 h 376"/>
                  <a:gd name="T16" fmla="*/ 153 w 464"/>
                  <a:gd name="T17" fmla="*/ 320 h 376"/>
                  <a:gd name="T18" fmla="*/ 115 w 464"/>
                  <a:gd name="T19" fmla="*/ 368 h 376"/>
                  <a:gd name="T20" fmla="*/ 126 w 464"/>
                  <a:gd name="T21" fmla="*/ 376 h 376"/>
                  <a:gd name="T22" fmla="*/ 171 w 464"/>
                  <a:gd name="T23" fmla="*/ 320 h 376"/>
                  <a:gd name="T24" fmla="*/ 224 w 464"/>
                  <a:gd name="T25" fmla="*/ 320 h 376"/>
                  <a:gd name="T26" fmla="*/ 224 w 464"/>
                  <a:gd name="T27" fmla="*/ 372 h 376"/>
                  <a:gd name="T28" fmla="*/ 238 w 464"/>
                  <a:gd name="T29" fmla="*/ 372 h 376"/>
                  <a:gd name="T30" fmla="*/ 238 w 464"/>
                  <a:gd name="T31" fmla="*/ 320 h 376"/>
                  <a:gd name="T32" fmla="*/ 292 w 464"/>
                  <a:gd name="T33" fmla="*/ 320 h 376"/>
                  <a:gd name="T34" fmla="*/ 337 w 464"/>
                  <a:gd name="T35" fmla="*/ 376 h 376"/>
                  <a:gd name="T36" fmla="*/ 348 w 464"/>
                  <a:gd name="T37" fmla="*/ 368 h 376"/>
                  <a:gd name="T38" fmla="*/ 310 w 464"/>
                  <a:gd name="T39" fmla="*/ 320 h 376"/>
                  <a:gd name="T40" fmla="*/ 464 w 464"/>
                  <a:gd name="T41" fmla="*/ 320 h 376"/>
                  <a:gd name="T42" fmla="*/ 464 w 464"/>
                  <a:gd name="T43" fmla="*/ 281 h 376"/>
                  <a:gd name="T44" fmla="*/ 452 w 464"/>
                  <a:gd name="T45" fmla="*/ 281 h 376"/>
                  <a:gd name="T46" fmla="*/ 452 w 464"/>
                  <a:gd name="T47" fmla="*/ 52 h 376"/>
                  <a:gd name="T48" fmla="*/ 464 w 464"/>
                  <a:gd name="T49" fmla="*/ 52 h 376"/>
                  <a:gd name="T50" fmla="*/ 449 w 464"/>
                  <a:gd name="T51" fmla="*/ 306 h 376"/>
                  <a:gd name="T52" fmla="*/ 14 w 464"/>
                  <a:gd name="T53" fmla="*/ 306 h 376"/>
                  <a:gd name="T54" fmla="*/ 14 w 464"/>
                  <a:gd name="T55" fmla="*/ 295 h 376"/>
                  <a:gd name="T56" fmla="*/ 449 w 464"/>
                  <a:gd name="T57" fmla="*/ 295 h 376"/>
                  <a:gd name="T58" fmla="*/ 449 w 464"/>
                  <a:gd name="T59" fmla="*/ 306 h 376"/>
                  <a:gd name="T60" fmla="*/ 14 w 464"/>
                  <a:gd name="T61" fmla="*/ 14 h 376"/>
                  <a:gd name="T62" fmla="*/ 449 w 464"/>
                  <a:gd name="T63" fmla="*/ 14 h 376"/>
                  <a:gd name="T64" fmla="*/ 449 w 464"/>
                  <a:gd name="T65" fmla="*/ 38 h 376"/>
                  <a:gd name="T66" fmla="*/ 14 w 464"/>
                  <a:gd name="T67" fmla="*/ 38 h 376"/>
                  <a:gd name="T68" fmla="*/ 14 w 464"/>
                  <a:gd name="T69" fmla="*/ 14 h 376"/>
                  <a:gd name="T70" fmla="*/ 438 w 464"/>
                  <a:gd name="T71" fmla="*/ 280 h 376"/>
                  <a:gd name="T72" fmla="*/ 26 w 464"/>
                  <a:gd name="T73" fmla="*/ 280 h 376"/>
                  <a:gd name="T74" fmla="*/ 26 w 464"/>
                  <a:gd name="T75" fmla="*/ 52 h 376"/>
                  <a:gd name="T76" fmla="*/ 438 w 464"/>
                  <a:gd name="T77" fmla="*/ 52 h 376"/>
                  <a:gd name="T78" fmla="*/ 438 w 464"/>
                  <a:gd name="T79" fmla="*/ 28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4" h="376">
                    <a:moveTo>
                      <a:pt x="464" y="52"/>
                    </a:moveTo>
                    <a:lnTo>
                      <a:pt x="464" y="0"/>
                    </a:lnTo>
                    <a:lnTo>
                      <a:pt x="0" y="0"/>
                    </a:lnTo>
                    <a:lnTo>
                      <a:pt x="0" y="52"/>
                    </a:lnTo>
                    <a:lnTo>
                      <a:pt x="10" y="52"/>
                    </a:lnTo>
                    <a:lnTo>
                      <a:pt x="10" y="281"/>
                    </a:lnTo>
                    <a:lnTo>
                      <a:pt x="0" y="281"/>
                    </a:lnTo>
                    <a:lnTo>
                      <a:pt x="0" y="320"/>
                    </a:lnTo>
                    <a:lnTo>
                      <a:pt x="153" y="320"/>
                    </a:lnTo>
                    <a:lnTo>
                      <a:pt x="115" y="368"/>
                    </a:lnTo>
                    <a:lnTo>
                      <a:pt x="126" y="376"/>
                    </a:lnTo>
                    <a:lnTo>
                      <a:pt x="171" y="320"/>
                    </a:lnTo>
                    <a:lnTo>
                      <a:pt x="224" y="320"/>
                    </a:lnTo>
                    <a:lnTo>
                      <a:pt x="224" y="372"/>
                    </a:lnTo>
                    <a:lnTo>
                      <a:pt x="238" y="372"/>
                    </a:lnTo>
                    <a:lnTo>
                      <a:pt x="238" y="320"/>
                    </a:lnTo>
                    <a:lnTo>
                      <a:pt x="292" y="320"/>
                    </a:lnTo>
                    <a:lnTo>
                      <a:pt x="337" y="376"/>
                    </a:lnTo>
                    <a:lnTo>
                      <a:pt x="348" y="368"/>
                    </a:lnTo>
                    <a:lnTo>
                      <a:pt x="310" y="320"/>
                    </a:lnTo>
                    <a:lnTo>
                      <a:pt x="464" y="320"/>
                    </a:lnTo>
                    <a:lnTo>
                      <a:pt x="464" y="281"/>
                    </a:lnTo>
                    <a:lnTo>
                      <a:pt x="452" y="281"/>
                    </a:lnTo>
                    <a:lnTo>
                      <a:pt x="452" y="52"/>
                    </a:lnTo>
                    <a:lnTo>
                      <a:pt x="464" y="52"/>
                    </a:lnTo>
                    <a:close/>
                    <a:moveTo>
                      <a:pt x="449" y="306"/>
                    </a:moveTo>
                    <a:lnTo>
                      <a:pt x="14" y="306"/>
                    </a:lnTo>
                    <a:lnTo>
                      <a:pt x="14" y="295"/>
                    </a:lnTo>
                    <a:lnTo>
                      <a:pt x="449" y="295"/>
                    </a:lnTo>
                    <a:lnTo>
                      <a:pt x="449" y="306"/>
                    </a:lnTo>
                    <a:close/>
                    <a:moveTo>
                      <a:pt x="14" y="14"/>
                    </a:moveTo>
                    <a:lnTo>
                      <a:pt x="449" y="14"/>
                    </a:lnTo>
                    <a:lnTo>
                      <a:pt x="449" y="38"/>
                    </a:lnTo>
                    <a:lnTo>
                      <a:pt x="14" y="38"/>
                    </a:lnTo>
                    <a:lnTo>
                      <a:pt x="14" y="14"/>
                    </a:lnTo>
                    <a:close/>
                    <a:moveTo>
                      <a:pt x="438" y="280"/>
                    </a:moveTo>
                    <a:lnTo>
                      <a:pt x="26" y="280"/>
                    </a:lnTo>
                    <a:lnTo>
                      <a:pt x="26" y="52"/>
                    </a:lnTo>
                    <a:lnTo>
                      <a:pt x="438" y="52"/>
                    </a:lnTo>
                    <a:lnTo>
                      <a:pt x="438" y="280"/>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73" name="Freeform 90">
                <a:extLst>
                  <a:ext uri="{FF2B5EF4-FFF2-40B4-BE49-F238E27FC236}">
                    <a16:creationId xmlns:a16="http://schemas.microsoft.com/office/drawing/2014/main" id="{F70F7E6D-51B3-4991-8C65-A19B4BC1D015}"/>
                  </a:ext>
                </a:extLst>
              </p:cNvPr>
              <p:cNvSpPr>
                <a:spLocks noEditPoints="1"/>
              </p:cNvSpPr>
              <p:nvPr/>
            </p:nvSpPr>
            <p:spPr bwMode="auto">
              <a:xfrm>
                <a:off x="5221288" y="3425825"/>
                <a:ext cx="174625" cy="188913"/>
              </a:xfrm>
              <a:custGeom>
                <a:avLst/>
                <a:gdLst>
                  <a:gd name="T0" fmla="*/ 46 w 110"/>
                  <a:gd name="T1" fmla="*/ 119 h 119"/>
                  <a:gd name="T2" fmla="*/ 65 w 110"/>
                  <a:gd name="T3" fmla="*/ 119 h 119"/>
                  <a:gd name="T4" fmla="*/ 78 w 110"/>
                  <a:gd name="T5" fmla="*/ 119 h 119"/>
                  <a:gd name="T6" fmla="*/ 110 w 110"/>
                  <a:gd name="T7" fmla="*/ 119 h 119"/>
                  <a:gd name="T8" fmla="*/ 110 w 110"/>
                  <a:gd name="T9" fmla="*/ 29 h 119"/>
                  <a:gd name="T10" fmla="*/ 78 w 110"/>
                  <a:gd name="T11" fmla="*/ 29 h 119"/>
                  <a:gd name="T12" fmla="*/ 78 w 110"/>
                  <a:gd name="T13" fmla="*/ 0 h 119"/>
                  <a:gd name="T14" fmla="*/ 33 w 110"/>
                  <a:gd name="T15" fmla="*/ 0 h 119"/>
                  <a:gd name="T16" fmla="*/ 33 w 110"/>
                  <a:gd name="T17" fmla="*/ 53 h 119"/>
                  <a:gd name="T18" fmla="*/ 0 w 110"/>
                  <a:gd name="T19" fmla="*/ 53 h 119"/>
                  <a:gd name="T20" fmla="*/ 0 w 110"/>
                  <a:gd name="T21" fmla="*/ 119 h 119"/>
                  <a:gd name="T22" fmla="*/ 33 w 110"/>
                  <a:gd name="T23" fmla="*/ 119 h 119"/>
                  <a:gd name="T24" fmla="*/ 46 w 110"/>
                  <a:gd name="T25" fmla="*/ 119 h 119"/>
                  <a:gd name="T26" fmla="*/ 80 w 110"/>
                  <a:gd name="T27" fmla="*/ 43 h 119"/>
                  <a:gd name="T28" fmla="*/ 96 w 110"/>
                  <a:gd name="T29" fmla="*/ 43 h 119"/>
                  <a:gd name="T30" fmla="*/ 96 w 110"/>
                  <a:gd name="T31" fmla="*/ 105 h 119"/>
                  <a:gd name="T32" fmla="*/ 80 w 110"/>
                  <a:gd name="T33" fmla="*/ 105 h 119"/>
                  <a:gd name="T34" fmla="*/ 80 w 110"/>
                  <a:gd name="T35" fmla="*/ 43 h 119"/>
                  <a:gd name="T36" fmla="*/ 47 w 110"/>
                  <a:gd name="T37" fmla="*/ 14 h 119"/>
                  <a:gd name="T38" fmla="*/ 64 w 110"/>
                  <a:gd name="T39" fmla="*/ 14 h 119"/>
                  <a:gd name="T40" fmla="*/ 64 w 110"/>
                  <a:gd name="T41" fmla="*/ 105 h 119"/>
                  <a:gd name="T42" fmla="*/ 47 w 110"/>
                  <a:gd name="T43" fmla="*/ 105 h 119"/>
                  <a:gd name="T44" fmla="*/ 47 w 110"/>
                  <a:gd name="T45" fmla="*/ 14 h 119"/>
                  <a:gd name="T46" fmla="*/ 32 w 110"/>
                  <a:gd name="T47" fmla="*/ 105 h 119"/>
                  <a:gd name="T48" fmla="*/ 14 w 110"/>
                  <a:gd name="T49" fmla="*/ 105 h 119"/>
                  <a:gd name="T50" fmla="*/ 14 w 110"/>
                  <a:gd name="T51" fmla="*/ 67 h 119"/>
                  <a:gd name="T52" fmla="*/ 32 w 110"/>
                  <a:gd name="T53" fmla="*/ 67 h 119"/>
                  <a:gd name="T54" fmla="*/ 32 w 110"/>
                  <a:gd name="T55" fmla="*/ 105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0" h="119">
                    <a:moveTo>
                      <a:pt x="46" y="119"/>
                    </a:moveTo>
                    <a:lnTo>
                      <a:pt x="65" y="119"/>
                    </a:lnTo>
                    <a:lnTo>
                      <a:pt x="78" y="119"/>
                    </a:lnTo>
                    <a:lnTo>
                      <a:pt x="110" y="119"/>
                    </a:lnTo>
                    <a:lnTo>
                      <a:pt x="110" y="29"/>
                    </a:lnTo>
                    <a:lnTo>
                      <a:pt x="78" y="29"/>
                    </a:lnTo>
                    <a:lnTo>
                      <a:pt x="78" y="0"/>
                    </a:lnTo>
                    <a:lnTo>
                      <a:pt x="33" y="0"/>
                    </a:lnTo>
                    <a:lnTo>
                      <a:pt x="33" y="53"/>
                    </a:lnTo>
                    <a:lnTo>
                      <a:pt x="0" y="53"/>
                    </a:lnTo>
                    <a:lnTo>
                      <a:pt x="0" y="119"/>
                    </a:lnTo>
                    <a:lnTo>
                      <a:pt x="33" y="119"/>
                    </a:lnTo>
                    <a:lnTo>
                      <a:pt x="46" y="119"/>
                    </a:lnTo>
                    <a:close/>
                    <a:moveTo>
                      <a:pt x="80" y="43"/>
                    </a:moveTo>
                    <a:lnTo>
                      <a:pt x="96" y="43"/>
                    </a:lnTo>
                    <a:lnTo>
                      <a:pt x="96" y="105"/>
                    </a:lnTo>
                    <a:lnTo>
                      <a:pt x="80" y="105"/>
                    </a:lnTo>
                    <a:lnTo>
                      <a:pt x="80" y="43"/>
                    </a:lnTo>
                    <a:close/>
                    <a:moveTo>
                      <a:pt x="47" y="14"/>
                    </a:moveTo>
                    <a:lnTo>
                      <a:pt x="64" y="14"/>
                    </a:lnTo>
                    <a:lnTo>
                      <a:pt x="64" y="105"/>
                    </a:lnTo>
                    <a:lnTo>
                      <a:pt x="47" y="105"/>
                    </a:lnTo>
                    <a:lnTo>
                      <a:pt x="47" y="14"/>
                    </a:lnTo>
                    <a:close/>
                    <a:moveTo>
                      <a:pt x="32" y="105"/>
                    </a:moveTo>
                    <a:lnTo>
                      <a:pt x="14" y="105"/>
                    </a:lnTo>
                    <a:lnTo>
                      <a:pt x="14" y="67"/>
                    </a:lnTo>
                    <a:lnTo>
                      <a:pt x="32" y="67"/>
                    </a:lnTo>
                    <a:lnTo>
                      <a:pt x="32" y="105"/>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74" name="Freeform 91">
                <a:extLst>
                  <a:ext uri="{FF2B5EF4-FFF2-40B4-BE49-F238E27FC236}">
                    <a16:creationId xmlns:a16="http://schemas.microsoft.com/office/drawing/2014/main" id="{5A4AB8F4-2013-47D6-86E8-772D8524C89B}"/>
                  </a:ext>
                </a:extLst>
              </p:cNvPr>
              <p:cNvSpPr>
                <a:spLocks noEditPoints="1"/>
              </p:cNvSpPr>
              <p:nvPr/>
            </p:nvSpPr>
            <p:spPr bwMode="auto">
              <a:xfrm>
                <a:off x="5424488" y="3427413"/>
                <a:ext cx="174625" cy="187325"/>
              </a:xfrm>
              <a:custGeom>
                <a:avLst/>
                <a:gdLst>
                  <a:gd name="T0" fmla="*/ 45 w 110"/>
                  <a:gd name="T1" fmla="*/ 118 h 118"/>
                  <a:gd name="T2" fmla="*/ 77 w 110"/>
                  <a:gd name="T3" fmla="*/ 118 h 118"/>
                  <a:gd name="T4" fmla="*/ 77 w 110"/>
                  <a:gd name="T5" fmla="*/ 118 h 118"/>
                  <a:gd name="T6" fmla="*/ 110 w 110"/>
                  <a:gd name="T7" fmla="*/ 118 h 118"/>
                  <a:gd name="T8" fmla="*/ 110 w 110"/>
                  <a:gd name="T9" fmla="*/ 0 h 118"/>
                  <a:gd name="T10" fmla="*/ 64 w 110"/>
                  <a:gd name="T11" fmla="*/ 0 h 118"/>
                  <a:gd name="T12" fmla="*/ 64 w 110"/>
                  <a:gd name="T13" fmla="*/ 39 h 118"/>
                  <a:gd name="T14" fmla="*/ 32 w 110"/>
                  <a:gd name="T15" fmla="*/ 39 h 118"/>
                  <a:gd name="T16" fmla="*/ 32 w 110"/>
                  <a:gd name="T17" fmla="*/ 73 h 118"/>
                  <a:gd name="T18" fmla="*/ 0 w 110"/>
                  <a:gd name="T19" fmla="*/ 73 h 118"/>
                  <a:gd name="T20" fmla="*/ 0 w 110"/>
                  <a:gd name="T21" fmla="*/ 118 h 118"/>
                  <a:gd name="T22" fmla="*/ 32 w 110"/>
                  <a:gd name="T23" fmla="*/ 118 h 118"/>
                  <a:gd name="T24" fmla="*/ 45 w 110"/>
                  <a:gd name="T25" fmla="*/ 118 h 118"/>
                  <a:gd name="T26" fmla="*/ 80 w 110"/>
                  <a:gd name="T27" fmla="*/ 14 h 118"/>
                  <a:gd name="T28" fmla="*/ 96 w 110"/>
                  <a:gd name="T29" fmla="*/ 14 h 118"/>
                  <a:gd name="T30" fmla="*/ 96 w 110"/>
                  <a:gd name="T31" fmla="*/ 104 h 118"/>
                  <a:gd name="T32" fmla="*/ 80 w 110"/>
                  <a:gd name="T33" fmla="*/ 104 h 118"/>
                  <a:gd name="T34" fmla="*/ 80 w 110"/>
                  <a:gd name="T35" fmla="*/ 14 h 118"/>
                  <a:gd name="T36" fmla="*/ 46 w 110"/>
                  <a:gd name="T37" fmla="*/ 53 h 118"/>
                  <a:gd name="T38" fmla="*/ 63 w 110"/>
                  <a:gd name="T39" fmla="*/ 53 h 118"/>
                  <a:gd name="T40" fmla="*/ 63 w 110"/>
                  <a:gd name="T41" fmla="*/ 104 h 118"/>
                  <a:gd name="T42" fmla="*/ 46 w 110"/>
                  <a:gd name="T43" fmla="*/ 104 h 118"/>
                  <a:gd name="T44" fmla="*/ 46 w 110"/>
                  <a:gd name="T45" fmla="*/ 53 h 118"/>
                  <a:gd name="T46" fmla="*/ 31 w 110"/>
                  <a:gd name="T47" fmla="*/ 104 h 118"/>
                  <a:gd name="T48" fmla="*/ 14 w 110"/>
                  <a:gd name="T49" fmla="*/ 104 h 118"/>
                  <a:gd name="T50" fmla="*/ 14 w 110"/>
                  <a:gd name="T51" fmla="*/ 87 h 118"/>
                  <a:gd name="T52" fmla="*/ 31 w 110"/>
                  <a:gd name="T53" fmla="*/ 87 h 118"/>
                  <a:gd name="T54" fmla="*/ 31 w 110"/>
                  <a:gd name="T55" fmla="*/ 10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0" h="118">
                    <a:moveTo>
                      <a:pt x="45" y="118"/>
                    </a:moveTo>
                    <a:lnTo>
                      <a:pt x="77" y="118"/>
                    </a:lnTo>
                    <a:lnTo>
                      <a:pt x="77" y="118"/>
                    </a:lnTo>
                    <a:lnTo>
                      <a:pt x="110" y="118"/>
                    </a:lnTo>
                    <a:lnTo>
                      <a:pt x="110" y="0"/>
                    </a:lnTo>
                    <a:lnTo>
                      <a:pt x="64" y="0"/>
                    </a:lnTo>
                    <a:lnTo>
                      <a:pt x="64" y="39"/>
                    </a:lnTo>
                    <a:lnTo>
                      <a:pt x="32" y="39"/>
                    </a:lnTo>
                    <a:lnTo>
                      <a:pt x="32" y="73"/>
                    </a:lnTo>
                    <a:lnTo>
                      <a:pt x="0" y="73"/>
                    </a:lnTo>
                    <a:lnTo>
                      <a:pt x="0" y="118"/>
                    </a:lnTo>
                    <a:lnTo>
                      <a:pt x="32" y="118"/>
                    </a:lnTo>
                    <a:lnTo>
                      <a:pt x="45" y="118"/>
                    </a:lnTo>
                    <a:close/>
                    <a:moveTo>
                      <a:pt x="80" y="14"/>
                    </a:moveTo>
                    <a:lnTo>
                      <a:pt x="96" y="14"/>
                    </a:lnTo>
                    <a:lnTo>
                      <a:pt x="96" y="104"/>
                    </a:lnTo>
                    <a:lnTo>
                      <a:pt x="80" y="104"/>
                    </a:lnTo>
                    <a:lnTo>
                      <a:pt x="80" y="14"/>
                    </a:lnTo>
                    <a:close/>
                    <a:moveTo>
                      <a:pt x="46" y="53"/>
                    </a:moveTo>
                    <a:lnTo>
                      <a:pt x="63" y="53"/>
                    </a:lnTo>
                    <a:lnTo>
                      <a:pt x="63" y="104"/>
                    </a:lnTo>
                    <a:lnTo>
                      <a:pt x="46" y="104"/>
                    </a:lnTo>
                    <a:lnTo>
                      <a:pt x="46" y="53"/>
                    </a:lnTo>
                    <a:close/>
                    <a:moveTo>
                      <a:pt x="31" y="104"/>
                    </a:moveTo>
                    <a:lnTo>
                      <a:pt x="14" y="104"/>
                    </a:lnTo>
                    <a:lnTo>
                      <a:pt x="14" y="87"/>
                    </a:lnTo>
                    <a:lnTo>
                      <a:pt x="31" y="87"/>
                    </a:lnTo>
                    <a:lnTo>
                      <a:pt x="31" y="104"/>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75" name="Freeform 92">
                <a:extLst>
                  <a:ext uri="{FF2B5EF4-FFF2-40B4-BE49-F238E27FC236}">
                    <a16:creationId xmlns:a16="http://schemas.microsoft.com/office/drawing/2014/main" id="{97426B8D-8BC7-4D79-9A72-277DACF3E898}"/>
                  </a:ext>
                </a:extLst>
              </p:cNvPr>
              <p:cNvSpPr>
                <a:spLocks noEditPoints="1"/>
              </p:cNvSpPr>
              <p:nvPr/>
            </p:nvSpPr>
            <p:spPr bwMode="auto">
              <a:xfrm>
                <a:off x="5626100" y="3409950"/>
                <a:ext cx="174625" cy="204788"/>
              </a:xfrm>
              <a:custGeom>
                <a:avLst/>
                <a:gdLst>
                  <a:gd name="T0" fmla="*/ 45 w 110"/>
                  <a:gd name="T1" fmla="*/ 129 h 129"/>
                  <a:gd name="T2" fmla="*/ 65 w 110"/>
                  <a:gd name="T3" fmla="*/ 129 h 129"/>
                  <a:gd name="T4" fmla="*/ 78 w 110"/>
                  <a:gd name="T5" fmla="*/ 129 h 129"/>
                  <a:gd name="T6" fmla="*/ 110 w 110"/>
                  <a:gd name="T7" fmla="*/ 129 h 129"/>
                  <a:gd name="T8" fmla="*/ 110 w 110"/>
                  <a:gd name="T9" fmla="*/ 0 h 129"/>
                  <a:gd name="T10" fmla="*/ 65 w 110"/>
                  <a:gd name="T11" fmla="*/ 0 h 129"/>
                  <a:gd name="T12" fmla="*/ 65 w 110"/>
                  <a:gd name="T13" fmla="*/ 80 h 129"/>
                  <a:gd name="T14" fmla="*/ 45 w 110"/>
                  <a:gd name="T15" fmla="*/ 80 h 129"/>
                  <a:gd name="T16" fmla="*/ 45 w 110"/>
                  <a:gd name="T17" fmla="*/ 47 h 129"/>
                  <a:gd name="T18" fmla="*/ 0 w 110"/>
                  <a:gd name="T19" fmla="*/ 47 h 129"/>
                  <a:gd name="T20" fmla="*/ 0 w 110"/>
                  <a:gd name="T21" fmla="*/ 129 h 129"/>
                  <a:gd name="T22" fmla="*/ 32 w 110"/>
                  <a:gd name="T23" fmla="*/ 129 h 129"/>
                  <a:gd name="T24" fmla="*/ 45 w 110"/>
                  <a:gd name="T25" fmla="*/ 129 h 129"/>
                  <a:gd name="T26" fmla="*/ 80 w 110"/>
                  <a:gd name="T27" fmla="*/ 14 h 129"/>
                  <a:gd name="T28" fmla="*/ 96 w 110"/>
                  <a:gd name="T29" fmla="*/ 14 h 129"/>
                  <a:gd name="T30" fmla="*/ 96 w 110"/>
                  <a:gd name="T31" fmla="*/ 115 h 129"/>
                  <a:gd name="T32" fmla="*/ 80 w 110"/>
                  <a:gd name="T33" fmla="*/ 115 h 129"/>
                  <a:gd name="T34" fmla="*/ 80 w 110"/>
                  <a:gd name="T35" fmla="*/ 14 h 129"/>
                  <a:gd name="T36" fmla="*/ 47 w 110"/>
                  <a:gd name="T37" fmla="*/ 94 h 129"/>
                  <a:gd name="T38" fmla="*/ 64 w 110"/>
                  <a:gd name="T39" fmla="*/ 94 h 129"/>
                  <a:gd name="T40" fmla="*/ 64 w 110"/>
                  <a:gd name="T41" fmla="*/ 115 h 129"/>
                  <a:gd name="T42" fmla="*/ 47 w 110"/>
                  <a:gd name="T43" fmla="*/ 115 h 129"/>
                  <a:gd name="T44" fmla="*/ 47 w 110"/>
                  <a:gd name="T45" fmla="*/ 94 h 129"/>
                  <a:gd name="T46" fmla="*/ 31 w 110"/>
                  <a:gd name="T47" fmla="*/ 115 h 129"/>
                  <a:gd name="T48" fmla="*/ 14 w 110"/>
                  <a:gd name="T49" fmla="*/ 115 h 129"/>
                  <a:gd name="T50" fmla="*/ 14 w 110"/>
                  <a:gd name="T51" fmla="*/ 61 h 129"/>
                  <a:gd name="T52" fmla="*/ 31 w 110"/>
                  <a:gd name="T53" fmla="*/ 61 h 129"/>
                  <a:gd name="T54" fmla="*/ 31 w 110"/>
                  <a:gd name="T55" fmla="*/ 11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0" h="129">
                    <a:moveTo>
                      <a:pt x="45" y="129"/>
                    </a:moveTo>
                    <a:lnTo>
                      <a:pt x="65" y="129"/>
                    </a:lnTo>
                    <a:lnTo>
                      <a:pt x="78" y="129"/>
                    </a:lnTo>
                    <a:lnTo>
                      <a:pt x="110" y="129"/>
                    </a:lnTo>
                    <a:lnTo>
                      <a:pt x="110" y="0"/>
                    </a:lnTo>
                    <a:lnTo>
                      <a:pt x="65" y="0"/>
                    </a:lnTo>
                    <a:lnTo>
                      <a:pt x="65" y="80"/>
                    </a:lnTo>
                    <a:lnTo>
                      <a:pt x="45" y="80"/>
                    </a:lnTo>
                    <a:lnTo>
                      <a:pt x="45" y="47"/>
                    </a:lnTo>
                    <a:lnTo>
                      <a:pt x="0" y="47"/>
                    </a:lnTo>
                    <a:lnTo>
                      <a:pt x="0" y="129"/>
                    </a:lnTo>
                    <a:lnTo>
                      <a:pt x="32" y="129"/>
                    </a:lnTo>
                    <a:lnTo>
                      <a:pt x="45" y="129"/>
                    </a:lnTo>
                    <a:close/>
                    <a:moveTo>
                      <a:pt x="80" y="14"/>
                    </a:moveTo>
                    <a:lnTo>
                      <a:pt x="96" y="14"/>
                    </a:lnTo>
                    <a:lnTo>
                      <a:pt x="96" y="115"/>
                    </a:lnTo>
                    <a:lnTo>
                      <a:pt x="80" y="115"/>
                    </a:lnTo>
                    <a:lnTo>
                      <a:pt x="80" y="14"/>
                    </a:lnTo>
                    <a:close/>
                    <a:moveTo>
                      <a:pt x="47" y="94"/>
                    </a:moveTo>
                    <a:lnTo>
                      <a:pt x="64" y="94"/>
                    </a:lnTo>
                    <a:lnTo>
                      <a:pt x="64" y="115"/>
                    </a:lnTo>
                    <a:lnTo>
                      <a:pt x="47" y="115"/>
                    </a:lnTo>
                    <a:lnTo>
                      <a:pt x="47" y="94"/>
                    </a:lnTo>
                    <a:close/>
                    <a:moveTo>
                      <a:pt x="31" y="115"/>
                    </a:moveTo>
                    <a:lnTo>
                      <a:pt x="14" y="115"/>
                    </a:lnTo>
                    <a:lnTo>
                      <a:pt x="14" y="61"/>
                    </a:lnTo>
                    <a:lnTo>
                      <a:pt x="31" y="61"/>
                    </a:lnTo>
                    <a:lnTo>
                      <a:pt x="31" y="115"/>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76" name="Rectangle 93">
                <a:extLst>
                  <a:ext uri="{FF2B5EF4-FFF2-40B4-BE49-F238E27FC236}">
                    <a16:creationId xmlns:a16="http://schemas.microsoft.com/office/drawing/2014/main" id="{37877369-1309-4604-969A-10C9A0B67894}"/>
                  </a:ext>
                </a:extLst>
              </p:cNvPr>
              <p:cNvSpPr>
                <a:spLocks noChangeArrowheads="1"/>
              </p:cNvSpPr>
              <p:nvPr/>
            </p:nvSpPr>
            <p:spPr bwMode="auto">
              <a:xfrm>
                <a:off x="5226050" y="3333750"/>
                <a:ext cx="176213" cy="22225"/>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77" name="Rectangle 94">
                <a:extLst>
                  <a:ext uri="{FF2B5EF4-FFF2-40B4-BE49-F238E27FC236}">
                    <a16:creationId xmlns:a16="http://schemas.microsoft.com/office/drawing/2014/main" id="{F769B288-3D20-45A4-A44D-5BAF91CA0C22}"/>
                  </a:ext>
                </a:extLst>
              </p:cNvPr>
              <p:cNvSpPr>
                <a:spLocks noChangeArrowheads="1"/>
              </p:cNvSpPr>
              <p:nvPr/>
            </p:nvSpPr>
            <p:spPr bwMode="auto">
              <a:xfrm>
                <a:off x="5226050" y="3373438"/>
                <a:ext cx="71438" cy="25400"/>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sp>
          <p:nvSpPr>
            <p:cNvPr id="142" name="Oval 52">
              <a:extLst>
                <a:ext uri="{FF2B5EF4-FFF2-40B4-BE49-F238E27FC236}">
                  <a16:creationId xmlns:a16="http://schemas.microsoft.com/office/drawing/2014/main" id="{D27E67A6-2410-4F15-9B89-6781582E575B}"/>
                </a:ext>
              </a:extLst>
            </p:cNvPr>
            <p:cNvSpPr/>
            <p:nvPr/>
          </p:nvSpPr>
          <p:spPr>
            <a:xfrm>
              <a:off x="5737232" y="4283717"/>
              <a:ext cx="466718" cy="466718"/>
            </a:xfrm>
            <a:prstGeom prst="ellipse">
              <a:avLst/>
            </a:prstGeom>
            <a:gradFill flip="none" rotWithShape="1">
              <a:gsLst>
                <a:gs pos="99099">
                  <a:srgbClr val="61D6FE"/>
                </a:gs>
                <a:gs pos="87000">
                  <a:schemeClr val="accent5">
                    <a:lumMod val="50000"/>
                  </a:schemeClr>
                </a:gs>
                <a:gs pos="0">
                  <a:schemeClr val="bg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43" name="Freeform 95">
              <a:extLst>
                <a:ext uri="{FF2B5EF4-FFF2-40B4-BE49-F238E27FC236}">
                  <a16:creationId xmlns:a16="http://schemas.microsoft.com/office/drawing/2014/main" id="{56DD5FA6-83B6-4D87-ACB4-E2AF3829FE91}"/>
                </a:ext>
              </a:extLst>
            </p:cNvPr>
            <p:cNvSpPr>
              <a:spLocks noEditPoints="1"/>
            </p:cNvSpPr>
            <p:nvPr/>
          </p:nvSpPr>
          <p:spPr bwMode="auto">
            <a:xfrm>
              <a:off x="5823450" y="4387670"/>
              <a:ext cx="294282" cy="258813"/>
            </a:xfrm>
            <a:custGeom>
              <a:avLst/>
              <a:gdLst>
                <a:gd name="T0" fmla="*/ 448 w 531"/>
                <a:gd name="T1" fmla="*/ 98 h 467"/>
                <a:gd name="T2" fmla="*/ 461 w 531"/>
                <a:gd name="T3" fmla="*/ 75 h 467"/>
                <a:gd name="T4" fmla="*/ 449 w 531"/>
                <a:gd name="T5" fmla="*/ 72 h 467"/>
                <a:gd name="T6" fmla="*/ 442 w 531"/>
                <a:gd name="T7" fmla="*/ 85 h 467"/>
                <a:gd name="T8" fmla="*/ 430 w 531"/>
                <a:gd name="T9" fmla="*/ 78 h 467"/>
                <a:gd name="T10" fmla="*/ 435 w 531"/>
                <a:gd name="T11" fmla="*/ 67 h 467"/>
                <a:gd name="T12" fmla="*/ 429 w 531"/>
                <a:gd name="T13" fmla="*/ 60 h 467"/>
                <a:gd name="T14" fmla="*/ 286 w 531"/>
                <a:gd name="T15" fmla="*/ 36 h 467"/>
                <a:gd name="T16" fmla="*/ 288 w 531"/>
                <a:gd name="T17" fmla="*/ 15 h 467"/>
                <a:gd name="T18" fmla="*/ 266 w 531"/>
                <a:gd name="T19" fmla="*/ 0 h 467"/>
                <a:gd name="T20" fmla="*/ 247 w 531"/>
                <a:gd name="T21" fmla="*/ 11 h 467"/>
                <a:gd name="T22" fmla="*/ 243 w 531"/>
                <a:gd name="T23" fmla="*/ 31 h 467"/>
                <a:gd name="T24" fmla="*/ 135 w 531"/>
                <a:gd name="T25" fmla="*/ 51 h 467"/>
                <a:gd name="T26" fmla="*/ 97 w 531"/>
                <a:gd name="T27" fmla="*/ 65 h 467"/>
                <a:gd name="T28" fmla="*/ 101 w 531"/>
                <a:gd name="T29" fmla="*/ 78 h 467"/>
                <a:gd name="T30" fmla="*/ 92 w 531"/>
                <a:gd name="T31" fmla="*/ 87 h 467"/>
                <a:gd name="T32" fmla="*/ 84 w 531"/>
                <a:gd name="T33" fmla="*/ 75 h 467"/>
                <a:gd name="T34" fmla="*/ 72 w 531"/>
                <a:gd name="T35" fmla="*/ 72 h 467"/>
                <a:gd name="T36" fmla="*/ 78 w 531"/>
                <a:gd name="T37" fmla="*/ 95 h 467"/>
                <a:gd name="T38" fmla="*/ 0 w 531"/>
                <a:gd name="T39" fmla="*/ 304 h 467"/>
                <a:gd name="T40" fmla="*/ 24 w 531"/>
                <a:gd name="T41" fmla="*/ 328 h 467"/>
                <a:gd name="T42" fmla="*/ 138 w 531"/>
                <a:gd name="T43" fmla="*/ 339 h 467"/>
                <a:gd name="T44" fmla="*/ 173 w 531"/>
                <a:gd name="T45" fmla="*/ 320 h 467"/>
                <a:gd name="T46" fmla="*/ 185 w 531"/>
                <a:gd name="T47" fmla="*/ 300 h 467"/>
                <a:gd name="T48" fmla="*/ 114 w 531"/>
                <a:gd name="T49" fmla="*/ 84 h 467"/>
                <a:gd name="T50" fmla="*/ 178 w 531"/>
                <a:gd name="T51" fmla="*/ 58 h 467"/>
                <a:gd name="T52" fmla="*/ 243 w 531"/>
                <a:gd name="T53" fmla="*/ 233 h 467"/>
                <a:gd name="T54" fmla="*/ 249 w 531"/>
                <a:gd name="T55" fmla="*/ 299 h 467"/>
                <a:gd name="T56" fmla="*/ 248 w 531"/>
                <a:gd name="T57" fmla="*/ 352 h 467"/>
                <a:gd name="T58" fmla="*/ 210 w 531"/>
                <a:gd name="T59" fmla="*/ 385 h 467"/>
                <a:gd name="T60" fmla="*/ 186 w 531"/>
                <a:gd name="T61" fmla="*/ 467 h 467"/>
                <a:gd name="T62" fmla="*/ 327 w 531"/>
                <a:gd name="T63" fmla="*/ 386 h 467"/>
                <a:gd name="T64" fmla="*/ 292 w 531"/>
                <a:gd name="T65" fmla="*/ 371 h 467"/>
                <a:gd name="T66" fmla="*/ 282 w 531"/>
                <a:gd name="T67" fmla="*/ 299 h 467"/>
                <a:gd name="T68" fmla="*/ 289 w 531"/>
                <a:gd name="T69" fmla="*/ 233 h 467"/>
                <a:gd name="T70" fmla="*/ 354 w 531"/>
                <a:gd name="T71" fmla="*/ 58 h 467"/>
                <a:gd name="T72" fmla="*/ 417 w 531"/>
                <a:gd name="T73" fmla="*/ 84 h 467"/>
                <a:gd name="T74" fmla="*/ 346 w 531"/>
                <a:gd name="T75" fmla="*/ 300 h 467"/>
                <a:gd name="T76" fmla="*/ 358 w 531"/>
                <a:gd name="T77" fmla="*/ 320 h 467"/>
                <a:gd name="T78" fmla="*/ 396 w 531"/>
                <a:gd name="T79" fmla="*/ 339 h 467"/>
                <a:gd name="T80" fmla="*/ 507 w 531"/>
                <a:gd name="T81" fmla="*/ 328 h 467"/>
                <a:gd name="T82" fmla="*/ 531 w 531"/>
                <a:gd name="T83" fmla="*/ 303 h 467"/>
                <a:gd name="T84" fmla="*/ 275 w 531"/>
                <a:gd name="T85" fmla="*/ 24 h 467"/>
                <a:gd name="T86" fmla="*/ 266 w 531"/>
                <a:gd name="T87" fmla="*/ 34 h 467"/>
                <a:gd name="T88" fmla="*/ 257 w 531"/>
                <a:gd name="T89" fmla="*/ 21 h 467"/>
                <a:gd name="T90" fmla="*/ 51 w 531"/>
                <a:gd name="T91" fmla="*/ 325 h 467"/>
                <a:gd name="T92" fmla="*/ 166 w 531"/>
                <a:gd name="T93" fmla="*/ 308 h 467"/>
                <a:gd name="T94" fmla="*/ 134 w 531"/>
                <a:gd name="T95" fmla="*/ 325 h 467"/>
                <a:gd name="T96" fmla="*/ 270 w 531"/>
                <a:gd name="T97" fmla="*/ 217 h 467"/>
                <a:gd name="T98" fmla="*/ 275 w 531"/>
                <a:gd name="T99" fmla="*/ 274 h 467"/>
                <a:gd name="T100" fmla="*/ 256 w 531"/>
                <a:gd name="T101" fmla="*/ 274 h 467"/>
                <a:gd name="T102" fmla="*/ 262 w 531"/>
                <a:gd name="T103" fmla="*/ 217 h 467"/>
                <a:gd name="T104" fmla="*/ 331 w 531"/>
                <a:gd name="T105" fmla="*/ 453 h 467"/>
                <a:gd name="T106" fmla="*/ 296 w 531"/>
                <a:gd name="T107" fmla="*/ 391 h 467"/>
                <a:gd name="T108" fmla="*/ 256 w 531"/>
                <a:gd name="T109" fmla="*/ 368 h 467"/>
                <a:gd name="T110" fmla="*/ 268 w 531"/>
                <a:gd name="T111" fmla="*/ 307 h 467"/>
                <a:gd name="T112" fmla="*/ 274 w 531"/>
                <a:gd name="T113" fmla="*/ 368 h 467"/>
                <a:gd name="T114" fmla="*/ 268 w 531"/>
                <a:gd name="T115" fmla="*/ 203 h 467"/>
                <a:gd name="T116" fmla="*/ 268 w 531"/>
                <a:gd name="T117" fmla="*/ 53 h 467"/>
                <a:gd name="T118" fmla="*/ 480 w 531"/>
                <a:gd name="T119" fmla="*/ 325 h 467"/>
                <a:gd name="T120" fmla="*/ 367 w 531"/>
                <a:gd name="T121" fmla="*/ 308 h 467"/>
                <a:gd name="T122" fmla="*/ 480 w 531"/>
                <a:gd name="T123" fmla="*/ 325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31" h="467">
                  <a:moveTo>
                    <a:pt x="531" y="303"/>
                  </a:moveTo>
                  <a:lnTo>
                    <a:pt x="531" y="303"/>
                  </a:lnTo>
                  <a:lnTo>
                    <a:pt x="531" y="300"/>
                  </a:lnTo>
                  <a:lnTo>
                    <a:pt x="530" y="298"/>
                  </a:lnTo>
                  <a:lnTo>
                    <a:pt x="448" y="98"/>
                  </a:lnTo>
                  <a:lnTo>
                    <a:pt x="448" y="98"/>
                  </a:lnTo>
                  <a:lnTo>
                    <a:pt x="453" y="95"/>
                  </a:lnTo>
                  <a:lnTo>
                    <a:pt x="457" y="91"/>
                  </a:lnTo>
                  <a:lnTo>
                    <a:pt x="461" y="84"/>
                  </a:lnTo>
                  <a:lnTo>
                    <a:pt x="462" y="78"/>
                  </a:lnTo>
                  <a:lnTo>
                    <a:pt x="462" y="78"/>
                  </a:lnTo>
                  <a:lnTo>
                    <a:pt x="461" y="75"/>
                  </a:lnTo>
                  <a:lnTo>
                    <a:pt x="459" y="72"/>
                  </a:lnTo>
                  <a:lnTo>
                    <a:pt x="457" y="71"/>
                  </a:lnTo>
                  <a:lnTo>
                    <a:pt x="454" y="70"/>
                  </a:lnTo>
                  <a:lnTo>
                    <a:pt x="454" y="70"/>
                  </a:lnTo>
                  <a:lnTo>
                    <a:pt x="452" y="71"/>
                  </a:lnTo>
                  <a:lnTo>
                    <a:pt x="449" y="72"/>
                  </a:lnTo>
                  <a:lnTo>
                    <a:pt x="448" y="75"/>
                  </a:lnTo>
                  <a:lnTo>
                    <a:pt x="448" y="78"/>
                  </a:lnTo>
                  <a:lnTo>
                    <a:pt x="448" y="78"/>
                  </a:lnTo>
                  <a:lnTo>
                    <a:pt x="446" y="81"/>
                  </a:lnTo>
                  <a:lnTo>
                    <a:pt x="444" y="83"/>
                  </a:lnTo>
                  <a:lnTo>
                    <a:pt x="442" y="85"/>
                  </a:lnTo>
                  <a:lnTo>
                    <a:pt x="439" y="87"/>
                  </a:lnTo>
                  <a:lnTo>
                    <a:pt x="439" y="87"/>
                  </a:lnTo>
                  <a:lnTo>
                    <a:pt x="436" y="85"/>
                  </a:lnTo>
                  <a:lnTo>
                    <a:pt x="434" y="83"/>
                  </a:lnTo>
                  <a:lnTo>
                    <a:pt x="431" y="81"/>
                  </a:lnTo>
                  <a:lnTo>
                    <a:pt x="430" y="78"/>
                  </a:lnTo>
                  <a:lnTo>
                    <a:pt x="430" y="78"/>
                  </a:lnTo>
                  <a:lnTo>
                    <a:pt x="431" y="75"/>
                  </a:lnTo>
                  <a:lnTo>
                    <a:pt x="434" y="72"/>
                  </a:lnTo>
                  <a:lnTo>
                    <a:pt x="434" y="72"/>
                  </a:lnTo>
                  <a:lnTo>
                    <a:pt x="435" y="70"/>
                  </a:lnTo>
                  <a:lnTo>
                    <a:pt x="435" y="67"/>
                  </a:lnTo>
                  <a:lnTo>
                    <a:pt x="435" y="65"/>
                  </a:lnTo>
                  <a:lnTo>
                    <a:pt x="434" y="63"/>
                  </a:lnTo>
                  <a:lnTo>
                    <a:pt x="434" y="63"/>
                  </a:lnTo>
                  <a:lnTo>
                    <a:pt x="431" y="61"/>
                  </a:lnTo>
                  <a:lnTo>
                    <a:pt x="429" y="60"/>
                  </a:lnTo>
                  <a:lnTo>
                    <a:pt x="429" y="60"/>
                  </a:lnTo>
                  <a:lnTo>
                    <a:pt x="396" y="51"/>
                  </a:lnTo>
                  <a:lnTo>
                    <a:pt x="360" y="44"/>
                  </a:lnTo>
                  <a:lnTo>
                    <a:pt x="323" y="41"/>
                  </a:lnTo>
                  <a:lnTo>
                    <a:pt x="283" y="39"/>
                  </a:lnTo>
                  <a:lnTo>
                    <a:pt x="283" y="39"/>
                  </a:lnTo>
                  <a:lnTo>
                    <a:pt x="286" y="36"/>
                  </a:lnTo>
                  <a:lnTo>
                    <a:pt x="288" y="31"/>
                  </a:lnTo>
                  <a:lnTo>
                    <a:pt x="289" y="28"/>
                  </a:lnTo>
                  <a:lnTo>
                    <a:pt x="289" y="24"/>
                  </a:lnTo>
                  <a:lnTo>
                    <a:pt x="289" y="24"/>
                  </a:lnTo>
                  <a:lnTo>
                    <a:pt x="289" y="20"/>
                  </a:lnTo>
                  <a:lnTo>
                    <a:pt x="288" y="15"/>
                  </a:lnTo>
                  <a:lnTo>
                    <a:pt x="286" y="11"/>
                  </a:lnTo>
                  <a:lnTo>
                    <a:pt x="282" y="8"/>
                  </a:lnTo>
                  <a:lnTo>
                    <a:pt x="279" y="4"/>
                  </a:lnTo>
                  <a:lnTo>
                    <a:pt x="275" y="2"/>
                  </a:lnTo>
                  <a:lnTo>
                    <a:pt x="270" y="1"/>
                  </a:lnTo>
                  <a:lnTo>
                    <a:pt x="266" y="0"/>
                  </a:lnTo>
                  <a:lnTo>
                    <a:pt x="266" y="0"/>
                  </a:lnTo>
                  <a:lnTo>
                    <a:pt x="261" y="1"/>
                  </a:lnTo>
                  <a:lnTo>
                    <a:pt x="256" y="2"/>
                  </a:lnTo>
                  <a:lnTo>
                    <a:pt x="253" y="4"/>
                  </a:lnTo>
                  <a:lnTo>
                    <a:pt x="249" y="8"/>
                  </a:lnTo>
                  <a:lnTo>
                    <a:pt x="247" y="11"/>
                  </a:lnTo>
                  <a:lnTo>
                    <a:pt x="245" y="15"/>
                  </a:lnTo>
                  <a:lnTo>
                    <a:pt x="242" y="20"/>
                  </a:lnTo>
                  <a:lnTo>
                    <a:pt x="242" y="24"/>
                  </a:lnTo>
                  <a:lnTo>
                    <a:pt x="242" y="24"/>
                  </a:lnTo>
                  <a:lnTo>
                    <a:pt x="242" y="28"/>
                  </a:lnTo>
                  <a:lnTo>
                    <a:pt x="243" y="31"/>
                  </a:lnTo>
                  <a:lnTo>
                    <a:pt x="246" y="36"/>
                  </a:lnTo>
                  <a:lnTo>
                    <a:pt x="248" y="39"/>
                  </a:lnTo>
                  <a:lnTo>
                    <a:pt x="248" y="39"/>
                  </a:lnTo>
                  <a:lnTo>
                    <a:pt x="209" y="41"/>
                  </a:lnTo>
                  <a:lnTo>
                    <a:pt x="171" y="44"/>
                  </a:lnTo>
                  <a:lnTo>
                    <a:pt x="135" y="51"/>
                  </a:lnTo>
                  <a:lnTo>
                    <a:pt x="102" y="60"/>
                  </a:lnTo>
                  <a:lnTo>
                    <a:pt x="102" y="60"/>
                  </a:lnTo>
                  <a:lnTo>
                    <a:pt x="100" y="61"/>
                  </a:lnTo>
                  <a:lnTo>
                    <a:pt x="98" y="63"/>
                  </a:lnTo>
                  <a:lnTo>
                    <a:pt x="98" y="63"/>
                  </a:lnTo>
                  <a:lnTo>
                    <a:pt x="97" y="65"/>
                  </a:lnTo>
                  <a:lnTo>
                    <a:pt x="97" y="67"/>
                  </a:lnTo>
                  <a:lnTo>
                    <a:pt x="97" y="70"/>
                  </a:lnTo>
                  <a:lnTo>
                    <a:pt x="99" y="72"/>
                  </a:lnTo>
                  <a:lnTo>
                    <a:pt x="99" y="72"/>
                  </a:lnTo>
                  <a:lnTo>
                    <a:pt x="100" y="75"/>
                  </a:lnTo>
                  <a:lnTo>
                    <a:pt x="101" y="78"/>
                  </a:lnTo>
                  <a:lnTo>
                    <a:pt x="101" y="78"/>
                  </a:lnTo>
                  <a:lnTo>
                    <a:pt x="100" y="81"/>
                  </a:lnTo>
                  <a:lnTo>
                    <a:pt x="99" y="83"/>
                  </a:lnTo>
                  <a:lnTo>
                    <a:pt x="95" y="85"/>
                  </a:lnTo>
                  <a:lnTo>
                    <a:pt x="92" y="87"/>
                  </a:lnTo>
                  <a:lnTo>
                    <a:pt x="92" y="87"/>
                  </a:lnTo>
                  <a:lnTo>
                    <a:pt x="89" y="85"/>
                  </a:lnTo>
                  <a:lnTo>
                    <a:pt x="87" y="83"/>
                  </a:lnTo>
                  <a:lnTo>
                    <a:pt x="85" y="81"/>
                  </a:lnTo>
                  <a:lnTo>
                    <a:pt x="85" y="78"/>
                  </a:lnTo>
                  <a:lnTo>
                    <a:pt x="85" y="78"/>
                  </a:lnTo>
                  <a:lnTo>
                    <a:pt x="84" y="75"/>
                  </a:lnTo>
                  <a:lnTo>
                    <a:pt x="83" y="72"/>
                  </a:lnTo>
                  <a:lnTo>
                    <a:pt x="80" y="71"/>
                  </a:lnTo>
                  <a:lnTo>
                    <a:pt x="77" y="70"/>
                  </a:lnTo>
                  <a:lnTo>
                    <a:pt x="77" y="70"/>
                  </a:lnTo>
                  <a:lnTo>
                    <a:pt x="75" y="71"/>
                  </a:lnTo>
                  <a:lnTo>
                    <a:pt x="72" y="72"/>
                  </a:lnTo>
                  <a:lnTo>
                    <a:pt x="71" y="75"/>
                  </a:lnTo>
                  <a:lnTo>
                    <a:pt x="71" y="78"/>
                  </a:lnTo>
                  <a:lnTo>
                    <a:pt x="71" y="78"/>
                  </a:lnTo>
                  <a:lnTo>
                    <a:pt x="71" y="84"/>
                  </a:lnTo>
                  <a:lnTo>
                    <a:pt x="74" y="91"/>
                  </a:lnTo>
                  <a:lnTo>
                    <a:pt x="78" y="95"/>
                  </a:lnTo>
                  <a:lnTo>
                    <a:pt x="84" y="98"/>
                  </a:lnTo>
                  <a:lnTo>
                    <a:pt x="2" y="298"/>
                  </a:lnTo>
                  <a:lnTo>
                    <a:pt x="2" y="298"/>
                  </a:lnTo>
                  <a:lnTo>
                    <a:pt x="2" y="300"/>
                  </a:lnTo>
                  <a:lnTo>
                    <a:pt x="2" y="303"/>
                  </a:lnTo>
                  <a:lnTo>
                    <a:pt x="0" y="304"/>
                  </a:lnTo>
                  <a:lnTo>
                    <a:pt x="0" y="304"/>
                  </a:lnTo>
                  <a:lnTo>
                    <a:pt x="4" y="310"/>
                  </a:lnTo>
                  <a:lnTo>
                    <a:pt x="8" y="314"/>
                  </a:lnTo>
                  <a:lnTo>
                    <a:pt x="12" y="320"/>
                  </a:lnTo>
                  <a:lnTo>
                    <a:pt x="18" y="324"/>
                  </a:lnTo>
                  <a:lnTo>
                    <a:pt x="24" y="328"/>
                  </a:lnTo>
                  <a:lnTo>
                    <a:pt x="32" y="333"/>
                  </a:lnTo>
                  <a:lnTo>
                    <a:pt x="39" y="336"/>
                  </a:lnTo>
                  <a:lnTo>
                    <a:pt x="48" y="339"/>
                  </a:lnTo>
                  <a:lnTo>
                    <a:pt x="50" y="339"/>
                  </a:lnTo>
                  <a:lnTo>
                    <a:pt x="135" y="339"/>
                  </a:lnTo>
                  <a:lnTo>
                    <a:pt x="138" y="339"/>
                  </a:lnTo>
                  <a:lnTo>
                    <a:pt x="138" y="339"/>
                  </a:lnTo>
                  <a:lnTo>
                    <a:pt x="146" y="336"/>
                  </a:lnTo>
                  <a:lnTo>
                    <a:pt x="154" y="333"/>
                  </a:lnTo>
                  <a:lnTo>
                    <a:pt x="161" y="328"/>
                  </a:lnTo>
                  <a:lnTo>
                    <a:pt x="168" y="324"/>
                  </a:lnTo>
                  <a:lnTo>
                    <a:pt x="173" y="320"/>
                  </a:lnTo>
                  <a:lnTo>
                    <a:pt x="179" y="314"/>
                  </a:lnTo>
                  <a:lnTo>
                    <a:pt x="183" y="310"/>
                  </a:lnTo>
                  <a:lnTo>
                    <a:pt x="186" y="304"/>
                  </a:lnTo>
                  <a:lnTo>
                    <a:pt x="185" y="303"/>
                  </a:lnTo>
                  <a:lnTo>
                    <a:pt x="185" y="303"/>
                  </a:lnTo>
                  <a:lnTo>
                    <a:pt x="185" y="300"/>
                  </a:lnTo>
                  <a:lnTo>
                    <a:pt x="184" y="298"/>
                  </a:lnTo>
                  <a:lnTo>
                    <a:pt x="102" y="98"/>
                  </a:lnTo>
                  <a:lnTo>
                    <a:pt x="102" y="98"/>
                  </a:lnTo>
                  <a:lnTo>
                    <a:pt x="107" y="95"/>
                  </a:lnTo>
                  <a:lnTo>
                    <a:pt x="112" y="90"/>
                  </a:lnTo>
                  <a:lnTo>
                    <a:pt x="114" y="84"/>
                  </a:lnTo>
                  <a:lnTo>
                    <a:pt x="115" y="78"/>
                  </a:lnTo>
                  <a:lnTo>
                    <a:pt x="115" y="78"/>
                  </a:lnTo>
                  <a:lnTo>
                    <a:pt x="114" y="70"/>
                  </a:lnTo>
                  <a:lnTo>
                    <a:pt x="114" y="70"/>
                  </a:lnTo>
                  <a:lnTo>
                    <a:pt x="145" y="64"/>
                  </a:lnTo>
                  <a:lnTo>
                    <a:pt x="178" y="58"/>
                  </a:lnTo>
                  <a:lnTo>
                    <a:pt x="212" y="54"/>
                  </a:lnTo>
                  <a:lnTo>
                    <a:pt x="249" y="53"/>
                  </a:lnTo>
                  <a:lnTo>
                    <a:pt x="249" y="211"/>
                  </a:lnTo>
                  <a:lnTo>
                    <a:pt x="249" y="211"/>
                  </a:lnTo>
                  <a:lnTo>
                    <a:pt x="246" y="222"/>
                  </a:lnTo>
                  <a:lnTo>
                    <a:pt x="243" y="233"/>
                  </a:lnTo>
                  <a:lnTo>
                    <a:pt x="241" y="244"/>
                  </a:lnTo>
                  <a:lnTo>
                    <a:pt x="241" y="255"/>
                  </a:lnTo>
                  <a:lnTo>
                    <a:pt x="241" y="267"/>
                  </a:lnTo>
                  <a:lnTo>
                    <a:pt x="243" y="278"/>
                  </a:lnTo>
                  <a:lnTo>
                    <a:pt x="246" y="288"/>
                  </a:lnTo>
                  <a:lnTo>
                    <a:pt x="249" y="299"/>
                  </a:lnTo>
                  <a:lnTo>
                    <a:pt x="249" y="299"/>
                  </a:lnTo>
                  <a:lnTo>
                    <a:pt x="249" y="300"/>
                  </a:lnTo>
                  <a:lnTo>
                    <a:pt x="249" y="341"/>
                  </a:lnTo>
                  <a:lnTo>
                    <a:pt x="249" y="341"/>
                  </a:lnTo>
                  <a:lnTo>
                    <a:pt x="249" y="346"/>
                  </a:lnTo>
                  <a:lnTo>
                    <a:pt x="248" y="352"/>
                  </a:lnTo>
                  <a:lnTo>
                    <a:pt x="246" y="358"/>
                  </a:lnTo>
                  <a:lnTo>
                    <a:pt x="242" y="364"/>
                  </a:lnTo>
                  <a:lnTo>
                    <a:pt x="238" y="371"/>
                  </a:lnTo>
                  <a:lnTo>
                    <a:pt x="230" y="376"/>
                  </a:lnTo>
                  <a:lnTo>
                    <a:pt x="222" y="381"/>
                  </a:lnTo>
                  <a:lnTo>
                    <a:pt x="210" y="385"/>
                  </a:lnTo>
                  <a:lnTo>
                    <a:pt x="206" y="386"/>
                  </a:lnTo>
                  <a:lnTo>
                    <a:pt x="205" y="391"/>
                  </a:lnTo>
                  <a:lnTo>
                    <a:pt x="192" y="391"/>
                  </a:lnTo>
                  <a:lnTo>
                    <a:pt x="192" y="429"/>
                  </a:lnTo>
                  <a:lnTo>
                    <a:pt x="186" y="429"/>
                  </a:lnTo>
                  <a:lnTo>
                    <a:pt x="186" y="467"/>
                  </a:lnTo>
                  <a:lnTo>
                    <a:pt x="345" y="467"/>
                  </a:lnTo>
                  <a:lnTo>
                    <a:pt x="345" y="429"/>
                  </a:lnTo>
                  <a:lnTo>
                    <a:pt x="340" y="429"/>
                  </a:lnTo>
                  <a:lnTo>
                    <a:pt x="340" y="391"/>
                  </a:lnTo>
                  <a:lnTo>
                    <a:pt x="327" y="391"/>
                  </a:lnTo>
                  <a:lnTo>
                    <a:pt x="327" y="386"/>
                  </a:lnTo>
                  <a:lnTo>
                    <a:pt x="321" y="385"/>
                  </a:lnTo>
                  <a:lnTo>
                    <a:pt x="321" y="385"/>
                  </a:lnTo>
                  <a:lnTo>
                    <a:pt x="311" y="382"/>
                  </a:lnTo>
                  <a:lnTo>
                    <a:pt x="304" y="379"/>
                  </a:lnTo>
                  <a:lnTo>
                    <a:pt x="297" y="375"/>
                  </a:lnTo>
                  <a:lnTo>
                    <a:pt x="292" y="371"/>
                  </a:lnTo>
                  <a:lnTo>
                    <a:pt x="288" y="364"/>
                  </a:lnTo>
                  <a:lnTo>
                    <a:pt x="286" y="358"/>
                  </a:lnTo>
                  <a:lnTo>
                    <a:pt x="283" y="350"/>
                  </a:lnTo>
                  <a:lnTo>
                    <a:pt x="282" y="341"/>
                  </a:lnTo>
                  <a:lnTo>
                    <a:pt x="282" y="299"/>
                  </a:lnTo>
                  <a:lnTo>
                    <a:pt x="282" y="299"/>
                  </a:lnTo>
                  <a:lnTo>
                    <a:pt x="286" y="288"/>
                  </a:lnTo>
                  <a:lnTo>
                    <a:pt x="289" y="278"/>
                  </a:lnTo>
                  <a:lnTo>
                    <a:pt x="290" y="266"/>
                  </a:lnTo>
                  <a:lnTo>
                    <a:pt x="290" y="255"/>
                  </a:lnTo>
                  <a:lnTo>
                    <a:pt x="290" y="244"/>
                  </a:lnTo>
                  <a:lnTo>
                    <a:pt x="289" y="233"/>
                  </a:lnTo>
                  <a:lnTo>
                    <a:pt x="286" y="222"/>
                  </a:lnTo>
                  <a:lnTo>
                    <a:pt x="282" y="211"/>
                  </a:lnTo>
                  <a:lnTo>
                    <a:pt x="282" y="53"/>
                  </a:lnTo>
                  <a:lnTo>
                    <a:pt x="282" y="53"/>
                  </a:lnTo>
                  <a:lnTo>
                    <a:pt x="319" y="54"/>
                  </a:lnTo>
                  <a:lnTo>
                    <a:pt x="354" y="58"/>
                  </a:lnTo>
                  <a:lnTo>
                    <a:pt x="387" y="64"/>
                  </a:lnTo>
                  <a:lnTo>
                    <a:pt x="417" y="70"/>
                  </a:lnTo>
                  <a:lnTo>
                    <a:pt x="417" y="70"/>
                  </a:lnTo>
                  <a:lnTo>
                    <a:pt x="416" y="78"/>
                  </a:lnTo>
                  <a:lnTo>
                    <a:pt x="416" y="78"/>
                  </a:lnTo>
                  <a:lnTo>
                    <a:pt x="417" y="84"/>
                  </a:lnTo>
                  <a:lnTo>
                    <a:pt x="421" y="90"/>
                  </a:lnTo>
                  <a:lnTo>
                    <a:pt x="424" y="95"/>
                  </a:lnTo>
                  <a:lnTo>
                    <a:pt x="429" y="98"/>
                  </a:lnTo>
                  <a:lnTo>
                    <a:pt x="347" y="298"/>
                  </a:lnTo>
                  <a:lnTo>
                    <a:pt x="347" y="298"/>
                  </a:lnTo>
                  <a:lnTo>
                    <a:pt x="346" y="300"/>
                  </a:lnTo>
                  <a:lnTo>
                    <a:pt x="347" y="303"/>
                  </a:lnTo>
                  <a:lnTo>
                    <a:pt x="346" y="304"/>
                  </a:lnTo>
                  <a:lnTo>
                    <a:pt x="346" y="304"/>
                  </a:lnTo>
                  <a:lnTo>
                    <a:pt x="349" y="310"/>
                  </a:lnTo>
                  <a:lnTo>
                    <a:pt x="354" y="314"/>
                  </a:lnTo>
                  <a:lnTo>
                    <a:pt x="358" y="320"/>
                  </a:lnTo>
                  <a:lnTo>
                    <a:pt x="363" y="324"/>
                  </a:lnTo>
                  <a:lnTo>
                    <a:pt x="370" y="328"/>
                  </a:lnTo>
                  <a:lnTo>
                    <a:pt x="377" y="333"/>
                  </a:lnTo>
                  <a:lnTo>
                    <a:pt x="385" y="336"/>
                  </a:lnTo>
                  <a:lnTo>
                    <a:pt x="394" y="339"/>
                  </a:lnTo>
                  <a:lnTo>
                    <a:pt x="396" y="339"/>
                  </a:lnTo>
                  <a:lnTo>
                    <a:pt x="481" y="339"/>
                  </a:lnTo>
                  <a:lnTo>
                    <a:pt x="483" y="339"/>
                  </a:lnTo>
                  <a:lnTo>
                    <a:pt x="483" y="339"/>
                  </a:lnTo>
                  <a:lnTo>
                    <a:pt x="492" y="336"/>
                  </a:lnTo>
                  <a:lnTo>
                    <a:pt x="499" y="333"/>
                  </a:lnTo>
                  <a:lnTo>
                    <a:pt x="507" y="328"/>
                  </a:lnTo>
                  <a:lnTo>
                    <a:pt x="513" y="324"/>
                  </a:lnTo>
                  <a:lnTo>
                    <a:pt x="519" y="320"/>
                  </a:lnTo>
                  <a:lnTo>
                    <a:pt x="524" y="314"/>
                  </a:lnTo>
                  <a:lnTo>
                    <a:pt x="527" y="310"/>
                  </a:lnTo>
                  <a:lnTo>
                    <a:pt x="531" y="304"/>
                  </a:lnTo>
                  <a:lnTo>
                    <a:pt x="531" y="303"/>
                  </a:lnTo>
                  <a:close/>
                  <a:moveTo>
                    <a:pt x="266" y="15"/>
                  </a:moveTo>
                  <a:lnTo>
                    <a:pt x="266" y="15"/>
                  </a:lnTo>
                  <a:lnTo>
                    <a:pt x="269" y="15"/>
                  </a:lnTo>
                  <a:lnTo>
                    <a:pt x="273" y="17"/>
                  </a:lnTo>
                  <a:lnTo>
                    <a:pt x="275" y="21"/>
                  </a:lnTo>
                  <a:lnTo>
                    <a:pt x="275" y="24"/>
                  </a:lnTo>
                  <a:lnTo>
                    <a:pt x="275" y="24"/>
                  </a:lnTo>
                  <a:lnTo>
                    <a:pt x="275" y="27"/>
                  </a:lnTo>
                  <a:lnTo>
                    <a:pt x="273" y="30"/>
                  </a:lnTo>
                  <a:lnTo>
                    <a:pt x="269" y="33"/>
                  </a:lnTo>
                  <a:lnTo>
                    <a:pt x="266" y="34"/>
                  </a:lnTo>
                  <a:lnTo>
                    <a:pt x="266" y="34"/>
                  </a:lnTo>
                  <a:lnTo>
                    <a:pt x="262" y="33"/>
                  </a:lnTo>
                  <a:lnTo>
                    <a:pt x="260" y="30"/>
                  </a:lnTo>
                  <a:lnTo>
                    <a:pt x="257" y="27"/>
                  </a:lnTo>
                  <a:lnTo>
                    <a:pt x="256" y="24"/>
                  </a:lnTo>
                  <a:lnTo>
                    <a:pt x="256" y="24"/>
                  </a:lnTo>
                  <a:lnTo>
                    <a:pt x="257" y="21"/>
                  </a:lnTo>
                  <a:lnTo>
                    <a:pt x="260" y="17"/>
                  </a:lnTo>
                  <a:lnTo>
                    <a:pt x="262" y="15"/>
                  </a:lnTo>
                  <a:lnTo>
                    <a:pt x="266" y="15"/>
                  </a:lnTo>
                  <a:lnTo>
                    <a:pt x="266" y="15"/>
                  </a:lnTo>
                  <a:close/>
                  <a:moveTo>
                    <a:pt x="134" y="325"/>
                  </a:moveTo>
                  <a:lnTo>
                    <a:pt x="51" y="325"/>
                  </a:lnTo>
                  <a:lnTo>
                    <a:pt x="51" y="325"/>
                  </a:lnTo>
                  <a:lnTo>
                    <a:pt x="41" y="322"/>
                  </a:lnTo>
                  <a:lnTo>
                    <a:pt x="34" y="318"/>
                  </a:lnTo>
                  <a:lnTo>
                    <a:pt x="26" y="313"/>
                  </a:lnTo>
                  <a:lnTo>
                    <a:pt x="21" y="308"/>
                  </a:lnTo>
                  <a:lnTo>
                    <a:pt x="166" y="308"/>
                  </a:lnTo>
                  <a:lnTo>
                    <a:pt x="166" y="308"/>
                  </a:lnTo>
                  <a:lnTo>
                    <a:pt x="159" y="313"/>
                  </a:lnTo>
                  <a:lnTo>
                    <a:pt x="152" y="318"/>
                  </a:lnTo>
                  <a:lnTo>
                    <a:pt x="144" y="322"/>
                  </a:lnTo>
                  <a:lnTo>
                    <a:pt x="134" y="325"/>
                  </a:lnTo>
                  <a:lnTo>
                    <a:pt x="134" y="325"/>
                  </a:lnTo>
                  <a:close/>
                  <a:moveTo>
                    <a:pt x="19" y="294"/>
                  </a:moveTo>
                  <a:lnTo>
                    <a:pt x="93" y="114"/>
                  </a:lnTo>
                  <a:lnTo>
                    <a:pt x="167" y="294"/>
                  </a:lnTo>
                  <a:lnTo>
                    <a:pt x="19" y="294"/>
                  </a:lnTo>
                  <a:close/>
                  <a:moveTo>
                    <a:pt x="270" y="217"/>
                  </a:moveTo>
                  <a:lnTo>
                    <a:pt x="270" y="217"/>
                  </a:lnTo>
                  <a:lnTo>
                    <a:pt x="273" y="227"/>
                  </a:lnTo>
                  <a:lnTo>
                    <a:pt x="275" y="237"/>
                  </a:lnTo>
                  <a:lnTo>
                    <a:pt x="276" y="245"/>
                  </a:lnTo>
                  <a:lnTo>
                    <a:pt x="276" y="255"/>
                  </a:lnTo>
                  <a:lnTo>
                    <a:pt x="276" y="265"/>
                  </a:lnTo>
                  <a:lnTo>
                    <a:pt x="275" y="274"/>
                  </a:lnTo>
                  <a:lnTo>
                    <a:pt x="273" y="283"/>
                  </a:lnTo>
                  <a:lnTo>
                    <a:pt x="270" y="293"/>
                  </a:lnTo>
                  <a:lnTo>
                    <a:pt x="262" y="293"/>
                  </a:lnTo>
                  <a:lnTo>
                    <a:pt x="262" y="293"/>
                  </a:lnTo>
                  <a:lnTo>
                    <a:pt x="259" y="283"/>
                  </a:lnTo>
                  <a:lnTo>
                    <a:pt x="256" y="274"/>
                  </a:lnTo>
                  <a:lnTo>
                    <a:pt x="255" y="265"/>
                  </a:lnTo>
                  <a:lnTo>
                    <a:pt x="255" y="255"/>
                  </a:lnTo>
                  <a:lnTo>
                    <a:pt x="255" y="245"/>
                  </a:lnTo>
                  <a:lnTo>
                    <a:pt x="256" y="237"/>
                  </a:lnTo>
                  <a:lnTo>
                    <a:pt x="259" y="227"/>
                  </a:lnTo>
                  <a:lnTo>
                    <a:pt x="262" y="217"/>
                  </a:lnTo>
                  <a:lnTo>
                    <a:pt x="270" y="217"/>
                  </a:lnTo>
                  <a:close/>
                  <a:moveTo>
                    <a:pt x="331" y="453"/>
                  </a:moveTo>
                  <a:lnTo>
                    <a:pt x="200" y="453"/>
                  </a:lnTo>
                  <a:lnTo>
                    <a:pt x="200" y="443"/>
                  </a:lnTo>
                  <a:lnTo>
                    <a:pt x="331" y="443"/>
                  </a:lnTo>
                  <a:lnTo>
                    <a:pt x="331" y="453"/>
                  </a:lnTo>
                  <a:close/>
                  <a:moveTo>
                    <a:pt x="207" y="429"/>
                  </a:moveTo>
                  <a:lnTo>
                    <a:pt x="207" y="406"/>
                  </a:lnTo>
                  <a:lnTo>
                    <a:pt x="326" y="406"/>
                  </a:lnTo>
                  <a:lnTo>
                    <a:pt x="326" y="429"/>
                  </a:lnTo>
                  <a:lnTo>
                    <a:pt x="207" y="429"/>
                  </a:lnTo>
                  <a:close/>
                  <a:moveTo>
                    <a:pt x="296" y="391"/>
                  </a:moveTo>
                  <a:lnTo>
                    <a:pt x="235" y="391"/>
                  </a:lnTo>
                  <a:lnTo>
                    <a:pt x="235" y="391"/>
                  </a:lnTo>
                  <a:lnTo>
                    <a:pt x="241" y="386"/>
                  </a:lnTo>
                  <a:lnTo>
                    <a:pt x="248" y="380"/>
                  </a:lnTo>
                  <a:lnTo>
                    <a:pt x="252" y="375"/>
                  </a:lnTo>
                  <a:lnTo>
                    <a:pt x="256" y="368"/>
                  </a:lnTo>
                  <a:lnTo>
                    <a:pt x="260" y="362"/>
                  </a:lnTo>
                  <a:lnTo>
                    <a:pt x="262" y="355"/>
                  </a:lnTo>
                  <a:lnTo>
                    <a:pt x="263" y="348"/>
                  </a:lnTo>
                  <a:lnTo>
                    <a:pt x="263" y="341"/>
                  </a:lnTo>
                  <a:lnTo>
                    <a:pt x="263" y="307"/>
                  </a:lnTo>
                  <a:lnTo>
                    <a:pt x="268" y="307"/>
                  </a:lnTo>
                  <a:lnTo>
                    <a:pt x="268" y="341"/>
                  </a:lnTo>
                  <a:lnTo>
                    <a:pt x="268" y="341"/>
                  </a:lnTo>
                  <a:lnTo>
                    <a:pt x="269" y="348"/>
                  </a:lnTo>
                  <a:lnTo>
                    <a:pt x="269" y="354"/>
                  </a:lnTo>
                  <a:lnTo>
                    <a:pt x="272" y="362"/>
                  </a:lnTo>
                  <a:lnTo>
                    <a:pt x="274" y="368"/>
                  </a:lnTo>
                  <a:lnTo>
                    <a:pt x="278" y="375"/>
                  </a:lnTo>
                  <a:lnTo>
                    <a:pt x="282" y="380"/>
                  </a:lnTo>
                  <a:lnTo>
                    <a:pt x="289" y="386"/>
                  </a:lnTo>
                  <a:lnTo>
                    <a:pt x="296" y="391"/>
                  </a:lnTo>
                  <a:lnTo>
                    <a:pt x="296" y="391"/>
                  </a:lnTo>
                  <a:close/>
                  <a:moveTo>
                    <a:pt x="268" y="203"/>
                  </a:moveTo>
                  <a:lnTo>
                    <a:pt x="263" y="203"/>
                  </a:lnTo>
                  <a:lnTo>
                    <a:pt x="263" y="53"/>
                  </a:lnTo>
                  <a:lnTo>
                    <a:pt x="263" y="53"/>
                  </a:lnTo>
                  <a:lnTo>
                    <a:pt x="266" y="53"/>
                  </a:lnTo>
                  <a:lnTo>
                    <a:pt x="266" y="53"/>
                  </a:lnTo>
                  <a:lnTo>
                    <a:pt x="268" y="53"/>
                  </a:lnTo>
                  <a:lnTo>
                    <a:pt x="268" y="203"/>
                  </a:lnTo>
                  <a:close/>
                  <a:moveTo>
                    <a:pt x="512" y="294"/>
                  </a:moveTo>
                  <a:lnTo>
                    <a:pt x="364" y="294"/>
                  </a:lnTo>
                  <a:lnTo>
                    <a:pt x="439" y="114"/>
                  </a:lnTo>
                  <a:lnTo>
                    <a:pt x="512" y="294"/>
                  </a:lnTo>
                  <a:close/>
                  <a:moveTo>
                    <a:pt x="480" y="325"/>
                  </a:moveTo>
                  <a:lnTo>
                    <a:pt x="397" y="325"/>
                  </a:lnTo>
                  <a:lnTo>
                    <a:pt x="397" y="325"/>
                  </a:lnTo>
                  <a:lnTo>
                    <a:pt x="387" y="322"/>
                  </a:lnTo>
                  <a:lnTo>
                    <a:pt x="380" y="318"/>
                  </a:lnTo>
                  <a:lnTo>
                    <a:pt x="372" y="313"/>
                  </a:lnTo>
                  <a:lnTo>
                    <a:pt x="367" y="308"/>
                  </a:lnTo>
                  <a:lnTo>
                    <a:pt x="511" y="308"/>
                  </a:lnTo>
                  <a:lnTo>
                    <a:pt x="511" y="308"/>
                  </a:lnTo>
                  <a:lnTo>
                    <a:pt x="505" y="313"/>
                  </a:lnTo>
                  <a:lnTo>
                    <a:pt x="497" y="318"/>
                  </a:lnTo>
                  <a:lnTo>
                    <a:pt x="490" y="322"/>
                  </a:lnTo>
                  <a:lnTo>
                    <a:pt x="480" y="325"/>
                  </a:lnTo>
                  <a:lnTo>
                    <a:pt x="480" y="325"/>
                  </a:ln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44" name="Oval 43">
              <a:extLst>
                <a:ext uri="{FF2B5EF4-FFF2-40B4-BE49-F238E27FC236}">
                  <a16:creationId xmlns:a16="http://schemas.microsoft.com/office/drawing/2014/main" id="{6FA15386-1D27-45CC-8233-95210BC1A043}"/>
                </a:ext>
              </a:extLst>
            </p:cNvPr>
            <p:cNvSpPr/>
            <p:nvPr/>
          </p:nvSpPr>
          <p:spPr>
            <a:xfrm>
              <a:off x="4959358" y="2043755"/>
              <a:ext cx="317492" cy="317492"/>
            </a:xfrm>
            <a:prstGeom prst="ellipse">
              <a:avLst/>
            </a:prstGeom>
            <a:gradFill flip="none" rotWithShape="1">
              <a:gsLst>
                <a:gs pos="87000">
                  <a:srgbClr val="0D1325"/>
                </a:gs>
                <a:gs pos="0">
                  <a:srgbClr val="54D0CA"/>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grpSp>
          <p:nvGrpSpPr>
            <p:cNvPr id="145" name="Group 96">
              <a:extLst>
                <a:ext uri="{FF2B5EF4-FFF2-40B4-BE49-F238E27FC236}">
                  <a16:creationId xmlns:a16="http://schemas.microsoft.com/office/drawing/2014/main" id="{29766CEF-38E9-41FF-9A9F-7DFF0EE8F3B1}"/>
                </a:ext>
              </a:extLst>
            </p:cNvPr>
            <p:cNvGrpSpPr/>
            <p:nvPr/>
          </p:nvGrpSpPr>
          <p:grpSpPr>
            <a:xfrm>
              <a:off x="5029755" y="2114338"/>
              <a:ext cx="176698" cy="176327"/>
              <a:chOff x="5138738" y="4373563"/>
              <a:chExt cx="755650" cy="754063"/>
            </a:xfrm>
            <a:solidFill>
              <a:schemeClr val="bg1"/>
            </a:solidFill>
          </p:grpSpPr>
          <p:sp>
            <p:nvSpPr>
              <p:cNvPr id="157" name="Freeform 97">
                <a:extLst>
                  <a:ext uri="{FF2B5EF4-FFF2-40B4-BE49-F238E27FC236}">
                    <a16:creationId xmlns:a16="http://schemas.microsoft.com/office/drawing/2014/main" id="{938DEA61-DC0D-44CF-A96C-94BE9CD5EF99}"/>
                  </a:ext>
                </a:extLst>
              </p:cNvPr>
              <p:cNvSpPr>
                <a:spLocks noEditPoints="1"/>
              </p:cNvSpPr>
              <p:nvPr/>
            </p:nvSpPr>
            <p:spPr bwMode="auto">
              <a:xfrm>
                <a:off x="5138738" y="4373563"/>
                <a:ext cx="755650" cy="754063"/>
              </a:xfrm>
              <a:custGeom>
                <a:avLst/>
                <a:gdLst>
                  <a:gd name="T0" fmla="*/ 214 w 476"/>
                  <a:gd name="T1" fmla="*/ 1 h 475"/>
                  <a:gd name="T2" fmla="*/ 146 w 476"/>
                  <a:gd name="T3" fmla="*/ 20 h 475"/>
                  <a:gd name="T4" fmla="*/ 87 w 476"/>
                  <a:gd name="T5" fmla="*/ 55 h 475"/>
                  <a:gd name="T6" fmla="*/ 41 w 476"/>
                  <a:gd name="T7" fmla="*/ 105 h 475"/>
                  <a:gd name="T8" fmla="*/ 11 w 476"/>
                  <a:gd name="T9" fmla="*/ 167 h 475"/>
                  <a:gd name="T10" fmla="*/ 0 w 476"/>
                  <a:gd name="T11" fmla="*/ 238 h 475"/>
                  <a:gd name="T12" fmla="*/ 6 w 476"/>
                  <a:gd name="T13" fmla="*/ 286 h 475"/>
                  <a:gd name="T14" fmla="*/ 30 w 476"/>
                  <a:gd name="T15" fmla="*/ 351 h 475"/>
                  <a:gd name="T16" fmla="*/ 71 w 476"/>
                  <a:gd name="T17" fmla="*/ 406 h 475"/>
                  <a:gd name="T18" fmla="*/ 125 w 476"/>
                  <a:gd name="T19" fmla="*/ 447 h 475"/>
                  <a:gd name="T20" fmla="*/ 190 w 476"/>
                  <a:gd name="T21" fmla="*/ 471 h 475"/>
                  <a:gd name="T22" fmla="*/ 238 w 476"/>
                  <a:gd name="T23" fmla="*/ 475 h 475"/>
                  <a:gd name="T24" fmla="*/ 309 w 476"/>
                  <a:gd name="T25" fmla="*/ 464 h 475"/>
                  <a:gd name="T26" fmla="*/ 371 w 476"/>
                  <a:gd name="T27" fmla="*/ 435 h 475"/>
                  <a:gd name="T28" fmla="*/ 422 w 476"/>
                  <a:gd name="T29" fmla="*/ 389 h 475"/>
                  <a:gd name="T30" fmla="*/ 457 w 476"/>
                  <a:gd name="T31" fmla="*/ 331 h 475"/>
                  <a:gd name="T32" fmla="*/ 474 w 476"/>
                  <a:gd name="T33" fmla="*/ 263 h 475"/>
                  <a:gd name="T34" fmla="*/ 474 w 476"/>
                  <a:gd name="T35" fmla="*/ 214 h 475"/>
                  <a:gd name="T36" fmla="*/ 457 w 476"/>
                  <a:gd name="T37" fmla="*/ 146 h 475"/>
                  <a:gd name="T38" fmla="*/ 422 w 476"/>
                  <a:gd name="T39" fmla="*/ 86 h 475"/>
                  <a:gd name="T40" fmla="*/ 371 w 476"/>
                  <a:gd name="T41" fmla="*/ 41 h 475"/>
                  <a:gd name="T42" fmla="*/ 309 w 476"/>
                  <a:gd name="T43" fmla="*/ 11 h 475"/>
                  <a:gd name="T44" fmla="*/ 238 w 476"/>
                  <a:gd name="T45" fmla="*/ 0 h 475"/>
                  <a:gd name="T46" fmla="*/ 238 w 476"/>
                  <a:gd name="T47" fmla="*/ 461 h 475"/>
                  <a:gd name="T48" fmla="*/ 172 w 476"/>
                  <a:gd name="T49" fmla="*/ 452 h 475"/>
                  <a:gd name="T50" fmla="*/ 114 w 476"/>
                  <a:gd name="T51" fmla="*/ 423 h 475"/>
                  <a:gd name="T52" fmla="*/ 66 w 476"/>
                  <a:gd name="T53" fmla="*/ 380 h 475"/>
                  <a:gd name="T54" fmla="*/ 33 w 476"/>
                  <a:gd name="T55" fmla="*/ 325 h 475"/>
                  <a:gd name="T56" fmla="*/ 15 w 476"/>
                  <a:gd name="T57" fmla="*/ 260 h 475"/>
                  <a:gd name="T58" fmla="*/ 15 w 476"/>
                  <a:gd name="T59" fmla="*/ 215 h 475"/>
                  <a:gd name="T60" fmla="*/ 33 w 476"/>
                  <a:gd name="T61" fmla="*/ 151 h 475"/>
                  <a:gd name="T62" fmla="*/ 66 w 476"/>
                  <a:gd name="T63" fmla="*/ 96 h 475"/>
                  <a:gd name="T64" fmla="*/ 114 w 476"/>
                  <a:gd name="T65" fmla="*/ 53 h 475"/>
                  <a:gd name="T66" fmla="*/ 172 w 476"/>
                  <a:gd name="T67" fmla="*/ 25 h 475"/>
                  <a:gd name="T68" fmla="*/ 238 w 476"/>
                  <a:gd name="T69" fmla="*/ 14 h 475"/>
                  <a:gd name="T70" fmla="*/ 283 w 476"/>
                  <a:gd name="T71" fmla="*/ 20 h 475"/>
                  <a:gd name="T72" fmla="*/ 345 w 476"/>
                  <a:gd name="T73" fmla="*/ 41 h 475"/>
                  <a:gd name="T74" fmla="*/ 396 w 476"/>
                  <a:gd name="T75" fmla="*/ 80 h 475"/>
                  <a:gd name="T76" fmla="*/ 435 w 476"/>
                  <a:gd name="T77" fmla="*/ 132 h 475"/>
                  <a:gd name="T78" fmla="*/ 457 w 476"/>
                  <a:gd name="T79" fmla="*/ 193 h 475"/>
                  <a:gd name="T80" fmla="*/ 462 w 476"/>
                  <a:gd name="T81" fmla="*/ 238 h 475"/>
                  <a:gd name="T82" fmla="*/ 452 w 476"/>
                  <a:gd name="T83" fmla="*/ 305 h 475"/>
                  <a:gd name="T84" fmla="*/ 424 w 476"/>
                  <a:gd name="T85" fmla="*/ 363 h 475"/>
                  <a:gd name="T86" fmla="*/ 381 w 476"/>
                  <a:gd name="T87" fmla="*/ 410 h 475"/>
                  <a:gd name="T88" fmla="*/ 325 w 476"/>
                  <a:gd name="T89" fmla="*/ 444 h 475"/>
                  <a:gd name="T90" fmla="*/ 261 w 476"/>
                  <a:gd name="T91" fmla="*/ 46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6" h="475">
                    <a:moveTo>
                      <a:pt x="238" y="0"/>
                    </a:moveTo>
                    <a:lnTo>
                      <a:pt x="238" y="0"/>
                    </a:lnTo>
                    <a:lnTo>
                      <a:pt x="214" y="1"/>
                    </a:lnTo>
                    <a:lnTo>
                      <a:pt x="190" y="5"/>
                    </a:lnTo>
                    <a:lnTo>
                      <a:pt x="168" y="11"/>
                    </a:lnTo>
                    <a:lnTo>
                      <a:pt x="146" y="20"/>
                    </a:lnTo>
                    <a:lnTo>
                      <a:pt x="125" y="29"/>
                    </a:lnTo>
                    <a:lnTo>
                      <a:pt x="105" y="41"/>
                    </a:lnTo>
                    <a:lnTo>
                      <a:pt x="87" y="55"/>
                    </a:lnTo>
                    <a:lnTo>
                      <a:pt x="71" y="70"/>
                    </a:lnTo>
                    <a:lnTo>
                      <a:pt x="54" y="86"/>
                    </a:lnTo>
                    <a:lnTo>
                      <a:pt x="41" y="105"/>
                    </a:lnTo>
                    <a:lnTo>
                      <a:pt x="30" y="125"/>
                    </a:lnTo>
                    <a:lnTo>
                      <a:pt x="19" y="146"/>
                    </a:lnTo>
                    <a:lnTo>
                      <a:pt x="11" y="167"/>
                    </a:lnTo>
                    <a:lnTo>
                      <a:pt x="6" y="190"/>
                    </a:lnTo>
                    <a:lnTo>
                      <a:pt x="1" y="214"/>
                    </a:lnTo>
                    <a:lnTo>
                      <a:pt x="0" y="238"/>
                    </a:lnTo>
                    <a:lnTo>
                      <a:pt x="0" y="238"/>
                    </a:lnTo>
                    <a:lnTo>
                      <a:pt x="1" y="263"/>
                    </a:lnTo>
                    <a:lnTo>
                      <a:pt x="6" y="286"/>
                    </a:lnTo>
                    <a:lnTo>
                      <a:pt x="11" y="309"/>
                    </a:lnTo>
                    <a:lnTo>
                      <a:pt x="19" y="331"/>
                    </a:lnTo>
                    <a:lnTo>
                      <a:pt x="30" y="351"/>
                    </a:lnTo>
                    <a:lnTo>
                      <a:pt x="41" y="371"/>
                    </a:lnTo>
                    <a:lnTo>
                      <a:pt x="54" y="389"/>
                    </a:lnTo>
                    <a:lnTo>
                      <a:pt x="71" y="406"/>
                    </a:lnTo>
                    <a:lnTo>
                      <a:pt x="87" y="421"/>
                    </a:lnTo>
                    <a:lnTo>
                      <a:pt x="105" y="435"/>
                    </a:lnTo>
                    <a:lnTo>
                      <a:pt x="125" y="447"/>
                    </a:lnTo>
                    <a:lnTo>
                      <a:pt x="146" y="457"/>
                    </a:lnTo>
                    <a:lnTo>
                      <a:pt x="168" y="464"/>
                    </a:lnTo>
                    <a:lnTo>
                      <a:pt x="190" y="471"/>
                    </a:lnTo>
                    <a:lnTo>
                      <a:pt x="214" y="474"/>
                    </a:lnTo>
                    <a:lnTo>
                      <a:pt x="238" y="475"/>
                    </a:lnTo>
                    <a:lnTo>
                      <a:pt x="238" y="475"/>
                    </a:lnTo>
                    <a:lnTo>
                      <a:pt x="263" y="474"/>
                    </a:lnTo>
                    <a:lnTo>
                      <a:pt x="285" y="471"/>
                    </a:lnTo>
                    <a:lnTo>
                      <a:pt x="309" y="464"/>
                    </a:lnTo>
                    <a:lnTo>
                      <a:pt x="331" y="457"/>
                    </a:lnTo>
                    <a:lnTo>
                      <a:pt x="351" y="447"/>
                    </a:lnTo>
                    <a:lnTo>
                      <a:pt x="371" y="435"/>
                    </a:lnTo>
                    <a:lnTo>
                      <a:pt x="389" y="421"/>
                    </a:lnTo>
                    <a:lnTo>
                      <a:pt x="406" y="406"/>
                    </a:lnTo>
                    <a:lnTo>
                      <a:pt x="422" y="389"/>
                    </a:lnTo>
                    <a:lnTo>
                      <a:pt x="436" y="371"/>
                    </a:lnTo>
                    <a:lnTo>
                      <a:pt x="447" y="351"/>
                    </a:lnTo>
                    <a:lnTo>
                      <a:pt x="457" y="331"/>
                    </a:lnTo>
                    <a:lnTo>
                      <a:pt x="465" y="309"/>
                    </a:lnTo>
                    <a:lnTo>
                      <a:pt x="471" y="286"/>
                    </a:lnTo>
                    <a:lnTo>
                      <a:pt x="474" y="263"/>
                    </a:lnTo>
                    <a:lnTo>
                      <a:pt x="476" y="238"/>
                    </a:lnTo>
                    <a:lnTo>
                      <a:pt x="476" y="238"/>
                    </a:lnTo>
                    <a:lnTo>
                      <a:pt x="474" y="214"/>
                    </a:lnTo>
                    <a:lnTo>
                      <a:pt x="471" y="190"/>
                    </a:lnTo>
                    <a:lnTo>
                      <a:pt x="465" y="167"/>
                    </a:lnTo>
                    <a:lnTo>
                      <a:pt x="457" y="146"/>
                    </a:lnTo>
                    <a:lnTo>
                      <a:pt x="447" y="125"/>
                    </a:lnTo>
                    <a:lnTo>
                      <a:pt x="436" y="105"/>
                    </a:lnTo>
                    <a:lnTo>
                      <a:pt x="422" y="86"/>
                    </a:lnTo>
                    <a:lnTo>
                      <a:pt x="406" y="70"/>
                    </a:lnTo>
                    <a:lnTo>
                      <a:pt x="389" y="55"/>
                    </a:lnTo>
                    <a:lnTo>
                      <a:pt x="371" y="41"/>
                    </a:lnTo>
                    <a:lnTo>
                      <a:pt x="351" y="29"/>
                    </a:lnTo>
                    <a:lnTo>
                      <a:pt x="331" y="20"/>
                    </a:lnTo>
                    <a:lnTo>
                      <a:pt x="309" y="11"/>
                    </a:lnTo>
                    <a:lnTo>
                      <a:pt x="285" y="5"/>
                    </a:lnTo>
                    <a:lnTo>
                      <a:pt x="263" y="1"/>
                    </a:lnTo>
                    <a:lnTo>
                      <a:pt x="238" y="0"/>
                    </a:lnTo>
                    <a:lnTo>
                      <a:pt x="238" y="0"/>
                    </a:lnTo>
                    <a:close/>
                    <a:moveTo>
                      <a:pt x="238" y="461"/>
                    </a:moveTo>
                    <a:lnTo>
                      <a:pt x="238" y="461"/>
                    </a:lnTo>
                    <a:lnTo>
                      <a:pt x="215" y="460"/>
                    </a:lnTo>
                    <a:lnTo>
                      <a:pt x="194" y="457"/>
                    </a:lnTo>
                    <a:lnTo>
                      <a:pt x="172" y="452"/>
                    </a:lnTo>
                    <a:lnTo>
                      <a:pt x="152" y="444"/>
                    </a:lnTo>
                    <a:lnTo>
                      <a:pt x="132" y="434"/>
                    </a:lnTo>
                    <a:lnTo>
                      <a:pt x="114" y="423"/>
                    </a:lnTo>
                    <a:lnTo>
                      <a:pt x="96" y="410"/>
                    </a:lnTo>
                    <a:lnTo>
                      <a:pt x="80" y="396"/>
                    </a:lnTo>
                    <a:lnTo>
                      <a:pt x="66" y="380"/>
                    </a:lnTo>
                    <a:lnTo>
                      <a:pt x="53" y="363"/>
                    </a:lnTo>
                    <a:lnTo>
                      <a:pt x="41" y="345"/>
                    </a:lnTo>
                    <a:lnTo>
                      <a:pt x="33" y="325"/>
                    </a:lnTo>
                    <a:lnTo>
                      <a:pt x="25" y="305"/>
                    </a:lnTo>
                    <a:lnTo>
                      <a:pt x="19" y="283"/>
                    </a:lnTo>
                    <a:lnTo>
                      <a:pt x="15" y="260"/>
                    </a:lnTo>
                    <a:lnTo>
                      <a:pt x="14" y="238"/>
                    </a:lnTo>
                    <a:lnTo>
                      <a:pt x="14" y="238"/>
                    </a:lnTo>
                    <a:lnTo>
                      <a:pt x="15" y="215"/>
                    </a:lnTo>
                    <a:lnTo>
                      <a:pt x="19" y="193"/>
                    </a:lnTo>
                    <a:lnTo>
                      <a:pt x="25" y="172"/>
                    </a:lnTo>
                    <a:lnTo>
                      <a:pt x="33" y="151"/>
                    </a:lnTo>
                    <a:lnTo>
                      <a:pt x="41" y="132"/>
                    </a:lnTo>
                    <a:lnTo>
                      <a:pt x="53" y="113"/>
                    </a:lnTo>
                    <a:lnTo>
                      <a:pt x="66" y="96"/>
                    </a:lnTo>
                    <a:lnTo>
                      <a:pt x="80" y="80"/>
                    </a:lnTo>
                    <a:lnTo>
                      <a:pt x="96" y="66"/>
                    </a:lnTo>
                    <a:lnTo>
                      <a:pt x="114" y="53"/>
                    </a:lnTo>
                    <a:lnTo>
                      <a:pt x="132" y="41"/>
                    </a:lnTo>
                    <a:lnTo>
                      <a:pt x="152" y="32"/>
                    </a:lnTo>
                    <a:lnTo>
                      <a:pt x="172" y="25"/>
                    </a:lnTo>
                    <a:lnTo>
                      <a:pt x="194" y="20"/>
                    </a:lnTo>
                    <a:lnTo>
                      <a:pt x="215" y="15"/>
                    </a:lnTo>
                    <a:lnTo>
                      <a:pt x="238" y="14"/>
                    </a:lnTo>
                    <a:lnTo>
                      <a:pt x="238" y="14"/>
                    </a:lnTo>
                    <a:lnTo>
                      <a:pt x="261" y="15"/>
                    </a:lnTo>
                    <a:lnTo>
                      <a:pt x="283" y="20"/>
                    </a:lnTo>
                    <a:lnTo>
                      <a:pt x="305" y="25"/>
                    </a:lnTo>
                    <a:lnTo>
                      <a:pt x="325" y="32"/>
                    </a:lnTo>
                    <a:lnTo>
                      <a:pt x="345" y="41"/>
                    </a:lnTo>
                    <a:lnTo>
                      <a:pt x="363" y="53"/>
                    </a:lnTo>
                    <a:lnTo>
                      <a:pt x="381" y="66"/>
                    </a:lnTo>
                    <a:lnTo>
                      <a:pt x="396" y="80"/>
                    </a:lnTo>
                    <a:lnTo>
                      <a:pt x="411" y="96"/>
                    </a:lnTo>
                    <a:lnTo>
                      <a:pt x="424" y="113"/>
                    </a:lnTo>
                    <a:lnTo>
                      <a:pt x="435" y="132"/>
                    </a:lnTo>
                    <a:lnTo>
                      <a:pt x="444" y="151"/>
                    </a:lnTo>
                    <a:lnTo>
                      <a:pt x="452" y="172"/>
                    </a:lnTo>
                    <a:lnTo>
                      <a:pt x="457" y="193"/>
                    </a:lnTo>
                    <a:lnTo>
                      <a:pt x="460" y="215"/>
                    </a:lnTo>
                    <a:lnTo>
                      <a:pt x="462" y="238"/>
                    </a:lnTo>
                    <a:lnTo>
                      <a:pt x="462" y="238"/>
                    </a:lnTo>
                    <a:lnTo>
                      <a:pt x="460" y="260"/>
                    </a:lnTo>
                    <a:lnTo>
                      <a:pt x="457" y="283"/>
                    </a:lnTo>
                    <a:lnTo>
                      <a:pt x="452" y="305"/>
                    </a:lnTo>
                    <a:lnTo>
                      <a:pt x="444" y="325"/>
                    </a:lnTo>
                    <a:lnTo>
                      <a:pt x="435" y="345"/>
                    </a:lnTo>
                    <a:lnTo>
                      <a:pt x="424" y="363"/>
                    </a:lnTo>
                    <a:lnTo>
                      <a:pt x="411" y="380"/>
                    </a:lnTo>
                    <a:lnTo>
                      <a:pt x="396" y="396"/>
                    </a:lnTo>
                    <a:lnTo>
                      <a:pt x="381" y="410"/>
                    </a:lnTo>
                    <a:lnTo>
                      <a:pt x="363" y="423"/>
                    </a:lnTo>
                    <a:lnTo>
                      <a:pt x="345" y="434"/>
                    </a:lnTo>
                    <a:lnTo>
                      <a:pt x="325" y="444"/>
                    </a:lnTo>
                    <a:lnTo>
                      <a:pt x="305" y="452"/>
                    </a:lnTo>
                    <a:lnTo>
                      <a:pt x="283" y="457"/>
                    </a:lnTo>
                    <a:lnTo>
                      <a:pt x="261" y="460"/>
                    </a:lnTo>
                    <a:lnTo>
                      <a:pt x="238" y="461"/>
                    </a:lnTo>
                    <a:lnTo>
                      <a:pt x="238" y="461"/>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58" name="Freeform 98">
                <a:extLst>
                  <a:ext uri="{FF2B5EF4-FFF2-40B4-BE49-F238E27FC236}">
                    <a16:creationId xmlns:a16="http://schemas.microsoft.com/office/drawing/2014/main" id="{6854277E-E35D-4A74-BDD0-96C6FEB7FD04}"/>
                  </a:ext>
                </a:extLst>
              </p:cNvPr>
              <p:cNvSpPr>
                <a:spLocks noEditPoints="1"/>
              </p:cNvSpPr>
              <p:nvPr/>
            </p:nvSpPr>
            <p:spPr bwMode="auto">
              <a:xfrm>
                <a:off x="5189538" y="4422775"/>
                <a:ext cx="654050" cy="655638"/>
              </a:xfrm>
              <a:custGeom>
                <a:avLst/>
                <a:gdLst>
                  <a:gd name="T0" fmla="*/ 185 w 412"/>
                  <a:gd name="T1" fmla="*/ 1 h 413"/>
                  <a:gd name="T2" fmla="*/ 126 w 412"/>
                  <a:gd name="T3" fmla="*/ 17 h 413"/>
                  <a:gd name="T4" fmla="*/ 75 w 412"/>
                  <a:gd name="T5" fmla="*/ 48 h 413"/>
                  <a:gd name="T6" fmla="*/ 35 w 412"/>
                  <a:gd name="T7" fmla="*/ 92 h 413"/>
                  <a:gd name="T8" fmla="*/ 9 w 412"/>
                  <a:gd name="T9" fmla="*/ 146 h 413"/>
                  <a:gd name="T10" fmla="*/ 0 w 412"/>
                  <a:gd name="T11" fmla="*/ 207 h 413"/>
                  <a:gd name="T12" fmla="*/ 4 w 412"/>
                  <a:gd name="T13" fmla="*/ 249 h 413"/>
                  <a:gd name="T14" fmla="*/ 25 w 412"/>
                  <a:gd name="T15" fmla="*/ 305 h 413"/>
                  <a:gd name="T16" fmla="*/ 60 w 412"/>
                  <a:gd name="T17" fmla="*/ 352 h 413"/>
                  <a:gd name="T18" fmla="*/ 108 w 412"/>
                  <a:gd name="T19" fmla="*/ 388 h 413"/>
                  <a:gd name="T20" fmla="*/ 165 w 412"/>
                  <a:gd name="T21" fmla="*/ 409 h 413"/>
                  <a:gd name="T22" fmla="*/ 206 w 412"/>
                  <a:gd name="T23" fmla="*/ 413 h 413"/>
                  <a:gd name="T24" fmla="*/ 268 w 412"/>
                  <a:gd name="T25" fmla="*/ 404 h 413"/>
                  <a:gd name="T26" fmla="*/ 322 w 412"/>
                  <a:gd name="T27" fmla="*/ 378 h 413"/>
                  <a:gd name="T28" fmla="*/ 365 w 412"/>
                  <a:gd name="T29" fmla="*/ 338 h 413"/>
                  <a:gd name="T30" fmla="*/ 396 w 412"/>
                  <a:gd name="T31" fmla="*/ 288 h 413"/>
                  <a:gd name="T32" fmla="*/ 411 w 412"/>
                  <a:gd name="T33" fmla="*/ 228 h 413"/>
                  <a:gd name="T34" fmla="*/ 411 w 412"/>
                  <a:gd name="T35" fmla="*/ 186 h 413"/>
                  <a:gd name="T36" fmla="*/ 396 w 412"/>
                  <a:gd name="T37" fmla="*/ 127 h 413"/>
                  <a:gd name="T38" fmla="*/ 365 w 412"/>
                  <a:gd name="T39" fmla="*/ 76 h 413"/>
                  <a:gd name="T40" fmla="*/ 322 w 412"/>
                  <a:gd name="T41" fmla="*/ 36 h 413"/>
                  <a:gd name="T42" fmla="*/ 268 w 412"/>
                  <a:gd name="T43" fmla="*/ 10 h 413"/>
                  <a:gd name="T44" fmla="*/ 206 w 412"/>
                  <a:gd name="T45" fmla="*/ 0 h 413"/>
                  <a:gd name="T46" fmla="*/ 206 w 412"/>
                  <a:gd name="T47" fmla="*/ 399 h 413"/>
                  <a:gd name="T48" fmla="*/ 149 w 412"/>
                  <a:gd name="T49" fmla="*/ 390 h 413"/>
                  <a:gd name="T50" fmla="*/ 99 w 412"/>
                  <a:gd name="T51" fmla="*/ 367 h 413"/>
                  <a:gd name="T52" fmla="*/ 58 w 412"/>
                  <a:gd name="T53" fmla="*/ 329 h 413"/>
                  <a:gd name="T54" fmla="*/ 29 w 412"/>
                  <a:gd name="T55" fmla="*/ 281 h 413"/>
                  <a:gd name="T56" fmla="*/ 15 w 412"/>
                  <a:gd name="T57" fmla="*/ 226 h 413"/>
                  <a:gd name="T58" fmla="*/ 15 w 412"/>
                  <a:gd name="T59" fmla="*/ 187 h 413"/>
                  <a:gd name="T60" fmla="*/ 29 w 412"/>
                  <a:gd name="T61" fmla="*/ 132 h 413"/>
                  <a:gd name="T62" fmla="*/ 58 w 412"/>
                  <a:gd name="T63" fmla="*/ 85 h 413"/>
                  <a:gd name="T64" fmla="*/ 99 w 412"/>
                  <a:gd name="T65" fmla="*/ 48 h 413"/>
                  <a:gd name="T66" fmla="*/ 149 w 412"/>
                  <a:gd name="T67" fmla="*/ 24 h 413"/>
                  <a:gd name="T68" fmla="*/ 206 w 412"/>
                  <a:gd name="T69" fmla="*/ 16 h 413"/>
                  <a:gd name="T70" fmla="*/ 245 w 412"/>
                  <a:gd name="T71" fmla="*/ 19 h 413"/>
                  <a:gd name="T72" fmla="*/ 298 w 412"/>
                  <a:gd name="T73" fmla="*/ 38 h 413"/>
                  <a:gd name="T74" fmla="*/ 342 w 412"/>
                  <a:gd name="T75" fmla="*/ 72 h 413"/>
                  <a:gd name="T76" fmla="*/ 374 w 412"/>
                  <a:gd name="T77" fmla="*/ 116 h 413"/>
                  <a:gd name="T78" fmla="*/ 394 w 412"/>
                  <a:gd name="T79" fmla="*/ 169 h 413"/>
                  <a:gd name="T80" fmla="*/ 398 w 412"/>
                  <a:gd name="T81" fmla="*/ 207 h 413"/>
                  <a:gd name="T82" fmla="*/ 390 w 412"/>
                  <a:gd name="T83" fmla="*/ 264 h 413"/>
                  <a:gd name="T84" fmla="*/ 366 w 412"/>
                  <a:gd name="T85" fmla="*/ 315 h 413"/>
                  <a:gd name="T86" fmla="*/ 328 w 412"/>
                  <a:gd name="T87" fmla="*/ 355 h 413"/>
                  <a:gd name="T88" fmla="*/ 280 w 412"/>
                  <a:gd name="T89" fmla="*/ 384 h 413"/>
                  <a:gd name="T90" fmla="*/ 225 w 412"/>
                  <a:gd name="T91" fmla="*/ 398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2" h="413">
                    <a:moveTo>
                      <a:pt x="206" y="0"/>
                    </a:moveTo>
                    <a:lnTo>
                      <a:pt x="206" y="0"/>
                    </a:lnTo>
                    <a:lnTo>
                      <a:pt x="185" y="1"/>
                    </a:lnTo>
                    <a:lnTo>
                      <a:pt x="165" y="5"/>
                    </a:lnTo>
                    <a:lnTo>
                      <a:pt x="144" y="10"/>
                    </a:lnTo>
                    <a:lnTo>
                      <a:pt x="126" y="17"/>
                    </a:lnTo>
                    <a:lnTo>
                      <a:pt x="108" y="26"/>
                    </a:lnTo>
                    <a:lnTo>
                      <a:pt x="91" y="36"/>
                    </a:lnTo>
                    <a:lnTo>
                      <a:pt x="75" y="48"/>
                    </a:lnTo>
                    <a:lnTo>
                      <a:pt x="60" y="61"/>
                    </a:lnTo>
                    <a:lnTo>
                      <a:pt x="47" y="76"/>
                    </a:lnTo>
                    <a:lnTo>
                      <a:pt x="35" y="92"/>
                    </a:lnTo>
                    <a:lnTo>
                      <a:pt x="25" y="108"/>
                    </a:lnTo>
                    <a:lnTo>
                      <a:pt x="16" y="127"/>
                    </a:lnTo>
                    <a:lnTo>
                      <a:pt x="9" y="146"/>
                    </a:lnTo>
                    <a:lnTo>
                      <a:pt x="4" y="166"/>
                    </a:lnTo>
                    <a:lnTo>
                      <a:pt x="1" y="186"/>
                    </a:lnTo>
                    <a:lnTo>
                      <a:pt x="0" y="207"/>
                    </a:lnTo>
                    <a:lnTo>
                      <a:pt x="0" y="207"/>
                    </a:lnTo>
                    <a:lnTo>
                      <a:pt x="1" y="228"/>
                    </a:lnTo>
                    <a:lnTo>
                      <a:pt x="4" y="249"/>
                    </a:lnTo>
                    <a:lnTo>
                      <a:pt x="9" y="268"/>
                    </a:lnTo>
                    <a:lnTo>
                      <a:pt x="16" y="288"/>
                    </a:lnTo>
                    <a:lnTo>
                      <a:pt x="25" y="305"/>
                    </a:lnTo>
                    <a:lnTo>
                      <a:pt x="35" y="322"/>
                    </a:lnTo>
                    <a:lnTo>
                      <a:pt x="47" y="338"/>
                    </a:lnTo>
                    <a:lnTo>
                      <a:pt x="60" y="352"/>
                    </a:lnTo>
                    <a:lnTo>
                      <a:pt x="75" y="367"/>
                    </a:lnTo>
                    <a:lnTo>
                      <a:pt x="91" y="378"/>
                    </a:lnTo>
                    <a:lnTo>
                      <a:pt x="108" y="388"/>
                    </a:lnTo>
                    <a:lnTo>
                      <a:pt x="126" y="397"/>
                    </a:lnTo>
                    <a:lnTo>
                      <a:pt x="144" y="404"/>
                    </a:lnTo>
                    <a:lnTo>
                      <a:pt x="165" y="409"/>
                    </a:lnTo>
                    <a:lnTo>
                      <a:pt x="185" y="412"/>
                    </a:lnTo>
                    <a:lnTo>
                      <a:pt x="206" y="413"/>
                    </a:lnTo>
                    <a:lnTo>
                      <a:pt x="206" y="413"/>
                    </a:lnTo>
                    <a:lnTo>
                      <a:pt x="228" y="412"/>
                    </a:lnTo>
                    <a:lnTo>
                      <a:pt x="248" y="409"/>
                    </a:lnTo>
                    <a:lnTo>
                      <a:pt x="268" y="404"/>
                    </a:lnTo>
                    <a:lnTo>
                      <a:pt x="286" y="397"/>
                    </a:lnTo>
                    <a:lnTo>
                      <a:pt x="304" y="388"/>
                    </a:lnTo>
                    <a:lnTo>
                      <a:pt x="322" y="378"/>
                    </a:lnTo>
                    <a:lnTo>
                      <a:pt x="337" y="367"/>
                    </a:lnTo>
                    <a:lnTo>
                      <a:pt x="352" y="352"/>
                    </a:lnTo>
                    <a:lnTo>
                      <a:pt x="365" y="338"/>
                    </a:lnTo>
                    <a:lnTo>
                      <a:pt x="377" y="322"/>
                    </a:lnTo>
                    <a:lnTo>
                      <a:pt x="387" y="305"/>
                    </a:lnTo>
                    <a:lnTo>
                      <a:pt x="396" y="288"/>
                    </a:lnTo>
                    <a:lnTo>
                      <a:pt x="403" y="268"/>
                    </a:lnTo>
                    <a:lnTo>
                      <a:pt x="408" y="249"/>
                    </a:lnTo>
                    <a:lnTo>
                      <a:pt x="411" y="228"/>
                    </a:lnTo>
                    <a:lnTo>
                      <a:pt x="412" y="207"/>
                    </a:lnTo>
                    <a:lnTo>
                      <a:pt x="412" y="207"/>
                    </a:lnTo>
                    <a:lnTo>
                      <a:pt x="411" y="186"/>
                    </a:lnTo>
                    <a:lnTo>
                      <a:pt x="408" y="166"/>
                    </a:lnTo>
                    <a:lnTo>
                      <a:pt x="403" y="146"/>
                    </a:lnTo>
                    <a:lnTo>
                      <a:pt x="396" y="127"/>
                    </a:lnTo>
                    <a:lnTo>
                      <a:pt x="387" y="108"/>
                    </a:lnTo>
                    <a:lnTo>
                      <a:pt x="377" y="92"/>
                    </a:lnTo>
                    <a:lnTo>
                      <a:pt x="365" y="76"/>
                    </a:lnTo>
                    <a:lnTo>
                      <a:pt x="352" y="61"/>
                    </a:lnTo>
                    <a:lnTo>
                      <a:pt x="337" y="48"/>
                    </a:lnTo>
                    <a:lnTo>
                      <a:pt x="322" y="36"/>
                    </a:lnTo>
                    <a:lnTo>
                      <a:pt x="304" y="26"/>
                    </a:lnTo>
                    <a:lnTo>
                      <a:pt x="286" y="17"/>
                    </a:lnTo>
                    <a:lnTo>
                      <a:pt x="268" y="10"/>
                    </a:lnTo>
                    <a:lnTo>
                      <a:pt x="248" y="5"/>
                    </a:lnTo>
                    <a:lnTo>
                      <a:pt x="228" y="1"/>
                    </a:lnTo>
                    <a:lnTo>
                      <a:pt x="206" y="0"/>
                    </a:lnTo>
                    <a:lnTo>
                      <a:pt x="206" y="0"/>
                    </a:lnTo>
                    <a:close/>
                    <a:moveTo>
                      <a:pt x="206" y="399"/>
                    </a:moveTo>
                    <a:lnTo>
                      <a:pt x="206" y="399"/>
                    </a:lnTo>
                    <a:lnTo>
                      <a:pt x="187" y="398"/>
                    </a:lnTo>
                    <a:lnTo>
                      <a:pt x="167" y="395"/>
                    </a:lnTo>
                    <a:lnTo>
                      <a:pt x="149" y="390"/>
                    </a:lnTo>
                    <a:lnTo>
                      <a:pt x="131" y="384"/>
                    </a:lnTo>
                    <a:lnTo>
                      <a:pt x="114" y="376"/>
                    </a:lnTo>
                    <a:lnTo>
                      <a:pt x="99" y="367"/>
                    </a:lnTo>
                    <a:lnTo>
                      <a:pt x="84" y="355"/>
                    </a:lnTo>
                    <a:lnTo>
                      <a:pt x="71" y="343"/>
                    </a:lnTo>
                    <a:lnTo>
                      <a:pt x="58" y="329"/>
                    </a:lnTo>
                    <a:lnTo>
                      <a:pt x="47" y="315"/>
                    </a:lnTo>
                    <a:lnTo>
                      <a:pt x="37" y="298"/>
                    </a:lnTo>
                    <a:lnTo>
                      <a:pt x="29" y="281"/>
                    </a:lnTo>
                    <a:lnTo>
                      <a:pt x="22" y="264"/>
                    </a:lnTo>
                    <a:lnTo>
                      <a:pt x="18" y="246"/>
                    </a:lnTo>
                    <a:lnTo>
                      <a:pt x="15" y="226"/>
                    </a:lnTo>
                    <a:lnTo>
                      <a:pt x="14" y="207"/>
                    </a:lnTo>
                    <a:lnTo>
                      <a:pt x="14" y="207"/>
                    </a:lnTo>
                    <a:lnTo>
                      <a:pt x="15" y="187"/>
                    </a:lnTo>
                    <a:lnTo>
                      <a:pt x="18" y="169"/>
                    </a:lnTo>
                    <a:lnTo>
                      <a:pt x="22" y="151"/>
                    </a:lnTo>
                    <a:lnTo>
                      <a:pt x="29" y="132"/>
                    </a:lnTo>
                    <a:lnTo>
                      <a:pt x="37" y="116"/>
                    </a:lnTo>
                    <a:lnTo>
                      <a:pt x="47" y="100"/>
                    </a:lnTo>
                    <a:lnTo>
                      <a:pt x="58" y="85"/>
                    </a:lnTo>
                    <a:lnTo>
                      <a:pt x="71" y="72"/>
                    </a:lnTo>
                    <a:lnTo>
                      <a:pt x="84" y="59"/>
                    </a:lnTo>
                    <a:lnTo>
                      <a:pt x="99" y="48"/>
                    </a:lnTo>
                    <a:lnTo>
                      <a:pt x="114" y="38"/>
                    </a:lnTo>
                    <a:lnTo>
                      <a:pt x="131" y="31"/>
                    </a:lnTo>
                    <a:lnTo>
                      <a:pt x="149" y="24"/>
                    </a:lnTo>
                    <a:lnTo>
                      <a:pt x="167" y="19"/>
                    </a:lnTo>
                    <a:lnTo>
                      <a:pt x="187" y="16"/>
                    </a:lnTo>
                    <a:lnTo>
                      <a:pt x="206" y="16"/>
                    </a:lnTo>
                    <a:lnTo>
                      <a:pt x="206" y="16"/>
                    </a:lnTo>
                    <a:lnTo>
                      <a:pt x="225" y="16"/>
                    </a:lnTo>
                    <a:lnTo>
                      <a:pt x="245" y="19"/>
                    </a:lnTo>
                    <a:lnTo>
                      <a:pt x="263" y="24"/>
                    </a:lnTo>
                    <a:lnTo>
                      <a:pt x="280" y="31"/>
                    </a:lnTo>
                    <a:lnTo>
                      <a:pt x="298" y="38"/>
                    </a:lnTo>
                    <a:lnTo>
                      <a:pt x="313" y="48"/>
                    </a:lnTo>
                    <a:lnTo>
                      <a:pt x="328" y="59"/>
                    </a:lnTo>
                    <a:lnTo>
                      <a:pt x="342" y="72"/>
                    </a:lnTo>
                    <a:lnTo>
                      <a:pt x="354" y="85"/>
                    </a:lnTo>
                    <a:lnTo>
                      <a:pt x="366" y="100"/>
                    </a:lnTo>
                    <a:lnTo>
                      <a:pt x="374" y="116"/>
                    </a:lnTo>
                    <a:lnTo>
                      <a:pt x="383" y="132"/>
                    </a:lnTo>
                    <a:lnTo>
                      <a:pt x="390" y="151"/>
                    </a:lnTo>
                    <a:lnTo>
                      <a:pt x="394" y="169"/>
                    </a:lnTo>
                    <a:lnTo>
                      <a:pt x="397" y="187"/>
                    </a:lnTo>
                    <a:lnTo>
                      <a:pt x="398" y="207"/>
                    </a:lnTo>
                    <a:lnTo>
                      <a:pt x="398" y="207"/>
                    </a:lnTo>
                    <a:lnTo>
                      <a:pt x="397" y="226"/>
                    </a:lnTo>
                    <a:lnTo>
                      <a:pt x="394" y="246"/>
                    </a:lnTo>
                    <a:lnTo>
                      <a:pt x="390" y="264"/>
                    </a:lnTo>
                    <a:lnTo>
                      <a:pt x="383" y="281"/>
                    </a:lnTo>
                    <a:lnTo>
                      <a:pt x="374" y="298"/>
                    </a:lnTo>
                    <a:lnTo>
                      <a:pt x="366" y="315"/>
                    </a:lnTo>
                    <a:lnTo>
                      <a:pt x="354" y="329"/>
                    </a:lnTo>
                    <a:lnTo>
                      <a:pt x="342" y="343"/>
                    </a:lnTo>
                    <a:lnTo>
                      <a:pt x="328" y="355"/>
                    </a:lnTo>
                    <a:lnTo>
                      <a:pt x="313" y="367"/>
                    </a:lnTo>
                    <a:lnTo>
                      <a:pt x="298" y="376"/>
                    </a:lnTo>
                    <a:lnTo>
                      <a:pt x="280" y="384"/>
                    </a:lnTo>
                    <a:lnTo>
                      <a:pt x="263" y="390"/>
                    </a:lnTo>
                    <a:lnTo>
                      <a:pt x="245" y="395"/>
                    </a:lnTo>
                    <a:lnTo>
                      <a:pt x="225" y="398"/>
                    </a:lnTo>
                    <a:lnTo>
                      <a:pt x="206" y="399"/>
                    </a:lnTo>
                    <a:lnTo>
                      <a:pt x="206" y="399"/>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59" name="Rectangle 99">
                <a:extLst>
                  <a:ext uri="{FF2B5EF4-FFF2-40B4-BE49-F238E27FC236}">
                    <a16:creationId xmlns:a16="http://schemas.microsoft.com/office/drawing/2014/main" id="{68EA436E-546E-4536-9C28-87C3444EC5AB}"/>
                  </a:ext>
                </a:extLst>
              </p:cNvPr>
              <p:cNvSpPr>
                <a:spLocks noChangeArrowheads="1"/>
              </p:cNvSpPr>
              <p:nvPr/>
            </p:nvSpPr>
            <p:spPr bwMode="auto">
              <a:xfrm>
                <a:off x="5505450" y="4470400"/>
                <a:ext cx="23813" cy="57150"/>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60" name="Freeform 100">
                <a:extLst>
                  <a:ext uri="{FF2B5EF4-FFF2-40B4-BE49-F238E27FC236}">
                    <a16:creationId xmlns:a16="http://schemas.microsoft.com/office/drawing/2014/main" id="{2626940E-7A23-4286-9B83-83102AC0781A}"/>
                  </a:ext>
                </a:extLst>
              </p:cNvPr>
              <p:cNvSpPr/>
              <p:nvPr/>
            </p:nvSpPr>
            <p:spPr bwMode="auto">
              <a:xfrm>
                <a:off x="5365750" y="4502150"/>
                <a:ext cx="49213" cy="61913"/>
              </a:xfrm>
              <a:custGeom>
                <a:avLst/>
                <a:gdLst>
                  <a:gd name="T0" fmla="*/ 31 w 31"/>
                  <a:gd name="T1" fmla="*/ 31 h 39"/>
                  <a:gd name="T2" fmla="*/ 13 w 31"/>
                  <a:gd name="T3" fmla="*/ 0 h 39"/>
                  <a:gd name="T4" fmla="*/ 0 w 31"/>
                  <a:gd name="T5" fmla="*/ 7 h 39"/>
                  <a:gd name="T6" fmla="*/ 18 w 31"/>
                  <a:gd name="T7" fmla="*/ 39 h 39"/>
                  <a:gd name="T8" fmla="*/ 31 w 31"/>
                  <a:gd name="T9" fmla="*/ 31 h 39"/>
                </a:gdLst>
                <a:ahLst/>
                <a:cxnLst>
                  <a:cxn ang="0">
                    <a:pos x="T0" y="T1"/>
                  </a:cxn>
                  <a:cxn ang="0">
                    <a:pos x="T2" y="T3"/>
                  </a:cxn>
                  <a:cxn ang="0">
                    <a:pos x="T4" y="T5"/>
                  </a:cxn>
                  <a:cxn ang="0">
                    <a:pos x="T6" y="T7"/>
                  </a:cxn>
                  <a:cxn ang="0">
                    <a:pos x="T8" y="T9"/>
                  </a:cxn>
                </a:cxnLst>
                <a:rect l="0" t="0" r="r" b="b"/>
                <a:pathLst>
                  <a:path w="31" h="39">
                    <a:moveTo>
                      <a:pt x="31" y="31"/>
                    </a:moveTo>
                    <a:lnTo>
                      <a:pt x="13" y="0"/>
                    </a:lnTo>
                    <a:lnTo>
                      <a:pt x="0" y="7"/>
                    </a:lnTo>
                    <a:lnTo>
                      <a:pt x="18" y="39"/>
                    </a:lnTo>
                    <a:lnTo>
                      <a:pt x="31" y="31"/>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61" name="Freeform 101">
                <a:extLst>
                  <a:ext uri="{FF2B5EF4-FFF2-40B4-BE49-F238E27FC236}">
                    <a16:creationId xmlns:a16="http://schemas.microsoft.com/office/drawing/2014/main" id="{009CDDE1-CCAD-4890-A11D-31E304D36F8E}"/>
                  </a:ext>
                </a:extLst>
              </p:cNvPr>
              <p:cNvSpPr/>
              <p:nvPr/>
            </p:nvSpPr>
            <p:spPr bwMode="auto">
              <a:xfrm>
                <a:off x="5265738" y="4600575"/>
                <a:ext cx="63500" cy="49213"/>
              </a:xfrm>
              <a:custGeom>
                <a:avLst/>
                <a:gdLst>
                  <a:gd name="T0" fmla="*/ 0 w 40"/>
                  <a:gd name="T1" fmla="*/ 13 h 31"/>
                  <a:gd name="T2" fmla="*/ 33 w 40"/>
                  <a:gd name="T3" fmla="*/ 31 h 31"/>
                  <a:gd name="T4" fmla="*/ 40 w 40"/>
                  <a:gd name="T5" fmla="*/ 19 h 31"/>
                  <a:gd name="T6" fmla="*/ 8 w 40"/>
                  <a:gd name="T7" fmla="*/ 0 h 31"/>
                  <a:gd name="T8" fmla="*/ 0 w 40"/>
                  <a:gd name="T9" fmla="*/ 13 h 31"/>
                </a:gdLst>
                <a:ahLst/>
                <a:cxnLst>
                  <a:cxn ang="0">
                    <a:pos x="T0" y="T1"/>
                  </a:cxn>
                  <a:cxn ang="0">
                    <a:pos x="T2" y="T3"/>
                  </a:cxn>
                  <a:cxn ang="0">
                    <a:pos x="T4" y="T5"/>
                  </a:cxn>
                  <a:cxn ang="0">
                    <a:pos x="T6" y="T7"/>
                  </a:cxn>
                  <a:cxn ang="0">
                    <a:pos x="T8" y="T9"/>
                  </a:cxn>
                </a:cxnLst>
                <a:rect l="0" t="0" r="r" b="b"/>
                <a:pathLst>
                  <a:path w="40" h="31">
                    <a:moveTo>
                      <a:pt x="0" y="13"/>
                    </a:moveTo>
                    <a:lnTo>
                      <a:pt x="33" y="31"/>
                    </a:lnTo>
                    <a:lnTo>
                      <a:pt x="40" y="19"/>
                    </a:lnTo>
                    <a:lnTo>
                      <a:pt x="8" y="0"/>
                    </a:lnTo>
                    <a:lnTo>
                      <a:pt x="0" y="1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62" name="Rectangle 102">
                <a:extLst>
                  <a:ext uri="{FF2B5EF4-FFF2-40B4-BE49-F238E27FC236}">
                    <a16:creationId xmlns:a16="http://schemas.microsoft.com/office/drawing/2014/main" id="{1DCDAAA7-FE09-45A6-BA0D-6278E6491DDE}"/>
                  </a:ext>
                </a:extLst>
              </p:cNvPr>
              <p:cNvSpPr>
                <a:spLocks noChangeArrowheads="1"/>
              </p:cNvSpPr>
              <p:nvPr/>
            </p:nvSpPr>
            <p:spPr bwMode="auto">
              <a:xfrm>
                <a:off x="5235575" y="4740275"/>
                <a:ext cx="58738" cy="22225"/>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63" name="Freeform 103">
                <a:extLst>
                  <a:ext uri="{FF2B5EF4-FFF2-40B4-BE49-F238E27FC236}">
                    <a16:creationId xmlns:a16="http://schemas.microsoft.com/office/drawing/2014/main" id="{0E37F35D-04F3-4CF7-8FAB-2EA27BF62C58}"/>
                  </a:ext>
                </a:extLst>
              </p:cNvPr>
              <p:cNvSpPr/>
              <p:nvPr/>
            </p:nvSpPr>
            <p:spPr bwMode="auto">
              <a:xfrm>
                <a:off x="5265738" y="4852988"/>
                <a:ext cx="63500" cy="49213"/>
              </a:xfrm>
              <a:custGeom>
                <a:avLst/>
                <a:gdLst>
                  <a:gd name="T0" fmla="*/ 0 w 40"/>
                  <a:gd name="T1" fmla="*/ 19 h 31"/>
                  <a:gd name="T2" fmla="*/ 8 w 40"/>
                  <a:gd name="T3" fmla="*/ 31 h 31"/>
                  <a:gd name="T4" fmla="*/ 40 w 40"/>
                  <a:gd name="T5" fmla="*/ 12 h 31"/>
                  <a:gd name="T6" fmla="*/ 33 w 40"/>
                  <a:gd name="T7" fmla="*/ 0 h 31"/>
                  <a:gd name="T8" fmla="*/ 0 w 40"/>
                  <a:gd name="T9" fmla="*/ 19 h 31"/>
                </a:gdLst>
                <a:ahLst/>
                <a:cxnLst>
                  <a:cxn ang="0">
                    <a:pos x="T0" y="T1"/>
                  </a:cxn>
                  <a:cxn ang="0">
                    <a:pos x="T2" y="T3"/>
                  </a:cxn>
                  <a:cxn ang="0">
                    <a:pos x="T4" y="T5"/>
                  </a:cxn>
                  <a:cxn ang="0">
                    <a:pos x="T6" y="T7"/>
                  </a:cxn>
                  <a:cxn ang="0">
                    <a:pos x="T8" y="T9"/>
                  </a:cxn>
                </a:cxnLst>
                <a:rect l="0" t="0" r="r" b="b"/>
                <a:pathLst>
                  <a:path w="40" h="31">
                    <a:moveTo>
                      <a:pt x="0" y="19"/>
                    </a:moveTo>
                    <a:lnTo>
                      <a:pt x="8" y="31"/>
                    </a:lnTo>
                    <a:lnTo>
                      <a:pt x="40" y="12"/>
                    </a:lnTo>
                    <a:lnTo>
                      <a:pt x="33" y="0"/>
                    </a:lnTo>
                    <a:lnTo>
                      <a:pt x="0" y="19"/>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64" name="Freeform 104">
                <a:extLst>
                  <a:ext uri="{FF2B5EF4-FFF2-40B4-BE49-F238E27FC236}">
                    <a16:creationId xmlns:a16="http://schemas.microsoft.com/office/drawing/2014/main" id="{1BC31D09-2933-4400-872F-5BF5ED85110A}"/>
                  </a:ext>
                </a:extLst>
              </p:cNvPr>
              <p:cNvSpPr/>
              <p:nvPr/>
            </p:nvSpPr>
            <p:spPr bwMode="auto">
              <a:xfrm>
                <a:off x="5365750" y="4938713"/>
                <a:ext cx="49213" cy="61913"/>
              </a:xfrm>
              <a:custGeom>
                <a:avLst/>
                <a:gdLst>
                  <a:gd name="T0" fmla="*/ 0 w 31"/>
                  <a:gd name="T1" fmla="*/ 32 h 39"/>
                  <a:gd name="T2" fmla="*/ 13 w 31"/>
                  <a:gd name="T3" fmla="*/ 39 h 39"/>
                  <a:gd name="T4" fmla="*/ 31 w 31"/>
                  <a:gd name="T5" fmla="*/ 7 h 39"/>
                  <a:gd name="T6" fmla="*/ 18 w 31"/>
                  <a:gd name="T7" fmla="*/ 0 h 39"/>
                  <a:gd name="T8" fmla="*/ 0 w 31"/>
                  <a:gd name="T9" fmla="*/ 32 h 39"/>
                </a:gdLst>
                <a:ahLst/>
                <a:cxnLst>
                  <a:cxn ang="0">
                    <a:pos x="T0" y="T1"/>
                  </a:cxn>
                  <a:cxn ang="0">
                    <a:pos x="T2" y="T3"/>
                  </a:cxn>
                  <a:cxn ang="0">
                    <a:pos x="T4" y="T5"/>
                  </a:cxn>
                  <a:cxn ang="0">
                    <a:pos x="T6" y="T7"/>
                  </a:cxn>
                  <a:cxn ang="0">
                    <a:pos x="T8" y="T9"/>
                  </a:cxn>
                </a:cxnLst>
                <a:rect l="0" t="0" r="r" b="b"/>
                <a:pathLst>
                  <a:path w="31" h="39">
                    <a:moveTo>
                      <a:pt x="0" y="32"/>
                    </a:moveTo>
                    <a:lnTo>
                      <a:pt x="13" y="39"/>
                    </a:lnTo>
                    <a:lnTo>
                      <a:pt x="31" y="7"/>
                    </a:lnTo>
                    <a:lnTo>
                      <a:pt x="18" y="0"/>
                    </a:lnTo>
                    <a:lnTo>
                      <a:pt x="0" y="32"/>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65" name="Rectangle 105">
                <a:extLst>
                  <a:ext uri="{FF2B5EF4-FFF2-40B4-BE49-F238E27FC236}">
                    <a16:creationId xmlns:a16="http://schemas.microsoft.com/office/drawing/2014/main" id="{0409ED4B-421C-472B-852C-A01743B4951C}"/>
                  </a:ext>
                </a:extLst>
              </p:cNvPr>
              <p:cNvSpPr>
                <a:spLocks noChangeArrowheads="1"/>
              </p:cNvSpPr>
              <p:nvPr/>
            </p:nvSpPr>
            <p:spPr bwMode="auto">
              <a:xfrm>
                <a:off x="5505450" y="4975225"/>
                <a:ext cx="23813" cy="58738"/>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66" name="Freeform 106">
                <a:extLst>
                  <a:ext uri="{FF2B5EF4-FFF2-40B4-BE49-F238E27FC236}">
                    <a16:creationId xmlns:a16="http://schemas.microsoft.com/office/drawing/2014/main" id="{5B4DD134-E365-45F1-BAA6-B9D470F8A23F}"/>
                  </a:ext>
                </a:extLst>
              </p:cNvPr>
              <p:cNvSpPr/>
              <p:nvPr/>
            </p:nvSpPr>
            <p:spPr bwMode="auto">
              <a:xfrm>
                <a:off x="5619750" y="4938713"/>
                <a:ext cx="47625" cy="61913"/>
              </a:xfrm>
              <a:custGeom>
                <a:avLst/>
                <a:gdLst>
                  <a:gd name="T0" fmla="*/ 0 w 30"/>
                  <a:gd name="T1" fmla="*/ 7 h 39"/>
                  <a:gd name="T2" fmla="*/ 18 w 30"/>
                  <a:gd name="T3" fmla="*/ 39 h 39"/>
                  <a:gd name="T4" fmla="*/ 30 w 30"/>
                  <a:gd name="T5" fmla="*/ 32 h 39"/>
                  <a:gd name="T6" fmla="*/ 12 w 30"/>
                  <a:gd name="T7" fmla="*/ 0 h 39"/>
                  <a:gd name="T8" fmla="*/ 0 w 30"/>
                  <a:gd name="T9" fmla="*/ 7 h 39"/>
                </a:gdLst>
                <a:ahLst/>
                <a:cxnLst>
                  <a:cxn ang="0">
                    <a:pos x="T0" y="T1"/>
                  </a:cxn>
                  <a:cxn ang="0">
                    <a:pos x="T2" y="T3"/>
                  </a:cxn>
                  <a:cxn ang="0">
                    <a:pos x="T4" y="T5"/>
                  </a:cxn>
                  <a:cxn ang="0">
                    <a:pos x="T6" y="T7"/>
                  </a:cxn>
                  <a:cxn ang="0">
                    <a:pos x="T8" y="T9"/>
                  </a:cxn>
                </a:cxnLst>
                <a:rect l="0" t="0" r="r" b="b"/>
                <a:pathLst>
                  <a:path w="30" h="39">
                    <a:moveTo>
                      <a:pt x="0" y="7"/>
                    </a:moveTo>
                    <a:lnTo>
                      <a:pt x="18" y="39"/>
                    </a:lnTo>
                    <a:lnTo>
                      <a:pt x="30" y="32"/>
                    </a:lnTo>
                    <a:lnTo>
                      <a:pt x="12" y="0"/>
                    </a:lnTo>
                    <a:lnTo>
                      <a:pt x="0" y="7"/>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67" name="Freeform 107">
                <a:extLst>
                  <a:ext uri="{FF2B5EF4-FFF2-40B4-BE49-F238E27FC236}">
                    <a16:creationId xmlns:a16="http://schemas.microsoft.com/office/drawing/2014/main" id="{839B34D4-FF8B-4832-A746-FF16219BB431}"/>
                  </a:ext>
                </a:extLst>
              </p:cNvPr>
              <p:cNvSpPr/>
              <p:nvPr/>
            </p:nvSpPr>
            <p:spPr bwMode="auto">
              <a:xfrm>
                <a:off x="5705475" y="4852988"/>
                <a:ext cx="61913" cy="49213"/>
              </a:xfrm>
              <a:custGeom>
                <a:avLst/>
                <a:gdLst>
                  <a:gd name="T0" fmla="*/ 0 w 39"/>
                  <a:gd name="T1" fmla="*/ 12 h 31"/>
                  <a:gd name="T2" fmla="*/ 31 w 39"/>
                  <a:gd name="T3" fmla="*/ 31 h 31"/>
                  <a:gd name="T4" fmla="*/ 39 w 39"/>
                  <a:gd name="T5" fmla="*/ 19 h 31"/>
                  <a:gd name="T6" fmla="*/ 6 w 39"/>
                  <a:gd name="T7" fmla="*/ 0 h 31"/>
                  <a:gd name="T8" fmla="*/ 0 w 39"/>
                  <a:gd name="T9" fmla="*/ 12 h 31"/>
                </a:gdLst>
                <a:ahLst/>
                <a:cxnLst>
                  <a:cxn ang="0">
                    <a:pos x="T0" y="T1"/>
                  </a:cxn>
                  <a:cxn ang="0">
                    <a:pos x="T2" y="T3"/>
                  </a:cxn>
                  <a:cxn ang="0">
                    <a:pos x="T4" y="T5"/>
                  </a:cxn>
                  <a:cxn ang="0">
                    <a:pos x="T6" y="T7"/>
                  </a:cxn>
                  <a:cxn ang="0">
                    <a:pos x="T8" y="T9"/>
                  </a:cxn>
                </a:cxnLst>
                <a:rect l="0" t="0" r="r" b="b"/>
                <a:pathLst>
                  <a:path w="39" h="31">
                    <a:moveTo>
                      <a:pt x="0" y="12"/>
                    </a:moveTo>
                    <a:lnTo>
                      <a:pt x="31" y="31"/>
                    </a:lnTo>
                    <a:lnTo>
                      <a:pt x="39" y="19"/>
                    </a:lnTo>
                    <a:lnTo>
                      <a:pt x="6" y="0"/>
                    </a:lnTo>
                    <a:lnTo>
                      <a:pt x="0" y="12"/>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68" name="Rectangle 108">
                <a:extLst>
                  <a:ext uri="{FF2B5EF4-FFF2-40B4-BE49-F238E27FC236}">
                    <a16:creationId xmlns:a16="http://schemas.microsoft.com/office/drawing/2014/main" id="{865B2921-33BE-4FED-9ED3-F3A735A7087C}"/>
                  </a:ext>
                </a:extLst>
              </p:cNvPr>
              <p:cNvSpPr>
                <a:spLocks noChangeArrowheads="1"/>
              </p:cNvSpPr>
              <p:nvPr/>
            </p:nvSpPr>
            <p:spPr bwMode="auto">
              <a:xfrm>
                <a:off x="5738813" y="4740275"/>
                <a:ext cx="60325" cy="22225"/>
              </a:xfrm>
              <a:prstGeom prst="rect">
                <a:avLst/>
              </a:prstGeom>
              <a:grpFill/>
              <a:ln w="9525">
                <a:noFill/>
                <a:miter lim="800000"/>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69" name="Freeform 109">
                <a:extLst>
                  <a:ext uri="{FF2B5EF4-FFF2-40B4-BE49-F238E27FC236}">
                    <a16:creationId xmlns:a16="http://schemas.microsoft.com/office/drawing/2014/main" id="{E8DA4BC8-89B9-46A1-B73F-AA43AF3B4773}"/>
                  </a:ext>
                </a:extLst>
              </p:cNvPr>
              <p:cNvSpPr/>
              <p:nvPr/>
            </p:nvSpPr>
            <p:spPr bwMode="auto">
              <a:xfrm>
                <a:off x="5705475" y="4600575"/>
                <a:ext cx="61913" cy="49213"/>
              </a:xfrm>
              <a:custGeom>
                <a:avLst/>
                <a:gdLst>
                  <a:gd name="T0" fmla="*/ 39 w 39"/>
                  <a:gd name="T1" fmla="*/ 13 h 31"/>
                  <a:gd name="T2" fmla="*/ 31 w 39"/>
                  <a:gd name="T3" fmla="*/ 0 h 31"/>
                  <a:gd name="T4" fmla="*/ 0 w 39"/>
                  <a:gd name="T5" fmla="*/ 19 h 31"/>
                  <a:gd name="T6" fmla="*/ 6 w 39"/>
                  <a:gd name="T7" fmla="*/ 31 h 31"/>
                  <a:gd name="T8" fmla="*/ 39 w 39"/>
                  <a:gd name="T9" fmla="*/ 13 h 31"/>
                </a:gdLst>
                <a:ahLst/>
                <a:cxnLst>
                  <a:cxn ang="0">
                    <a:pos x="T0" y="T1"/>
                  </a:cxn>
                  <a:cxn ang="0">
                    <a:pos x="T2" y="T3"/>
                  </a:cxn>
                  <a:cxn ang="0">
                    <a:pos x="T4" y="T5"/>
                  </a:cxn>
                  <a:cxn ang="0">
                    <a:pos x="T6" y="T7"/>
                  </a:cxn>
                  <a:cxn ang="0">
                    <a:pos x="T8" y="T9"/>
                  </a:cxn>
                </a:cxnLst>
                <a:rect l="0" t="0" r="r" b="b"/>
                <a:pathLst>
                  <a:path w="39" h="31">
                    <a:moveTo>
                      <a:pt x="39" y="13"/>
                    </a:moveTo>
                    <a:lnTo>
                      <a:pt x="31" y="0"/>
                    </a:lnTo>
                    <a:lnTo>
                      <a:pt x="0" y="19"/>
                    </a:lnTo>
                    <a:lnTo>
                      <a:pt x="6" y="31"/>
                    </a:lnTo>
                    <a:lnTo>
                      <a:pt x="39" y="1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70" name="Freeform 110">
                <a:extLst>
                  <a:ext uri="{FF2B5EF4-FFF2-40B4-BE49-F238E27FC236}">
                    <a16:creationId xmlns:a16="http://schemas.microsoft.com/office/drawing/2014/main" id="{5C5A49B4-3926-4C23-A052-39F57A0D7EFE}"/>
                  </a:ext>
                </a:extLst>
              </p:cNvPr>
              <p:cNvSpPr/>
              <p:nvPr/>
            </p:nvSpPr>
            <p:spPr bwMode="auto">
              <a:xfrm>
                <a:off x="5619750" y="4502150"/>
                <a:ext cx="47625" cy="61913"/>
              </a:xfrm>
              <a:custGeom>
                <a:avLst/>
                <a:gdLst>
                  <a:gd name="T0" fmla="*/ 30 w 30"/>
                  <a:gd name="T1" fmla="*/ 7 h 39"/>
                  <a:gd name="T2" fmla="*/ 18 w 30"/>
                  <a:gd name="T3" fmla="*/ 0 h 39"/>
                  <a:gd name="T4" fmla="*/ 0 w 30"/>
                  <a:gd name="T5" fmla="*/ 31 h 39"/>
                  <a:gd name="T6" fmla="*/ 12 w 30"/>
                  <a:gd name="T7" fmla="*/ 39 h 39"/>
                  <a:gd name="T8" fmla="*/ 30 w 30"/>
                  <a:gd name="T9" fmla="*/ 7 h 39"/>
                </a:gdLst>
                <a:ahLst/>
                <a:cxnLst>
                  <a:cxn ang="0">
                    <a:pos x="T0" y="T1"/>
                  </a:cxn>
                  <a:cxn ang="0">
                    <a:pos x="T2" y="T3"/>
                  </a:cxn>
                  <a:cxn ang="0">
                    <a:pos x="T4" y="T5"/>
                  </a:cxn>
                  <a:cxn ang="0">
                    <a:pos x="T6" y="T7"/>
                  </a:cxn>
                  <a:cxn ang="0">
                    <a:pos x="T8" y="T9"/>
                  </a:cxn>
                </a:cxnLst>
                <a:rect l="0" t="0" r="r" b="b"/>
                <a:pathLst>
                  <a:path w="30" h="39">
                    <a:moveTo>
                      <a:pt x="30" y="7"/>
                    </a:moveTo>
                    <a:lnTo>
                      <a:pt x="18" y="0"/>
                    </a:lnTo>
                    <a:lnTo>
                      <a:pt x="0" y="31"/>
                    </a:lnTo>
                    <a:lnTo>
                      <a:pt x="12" y="39"/>
                    </a:lnTo>
                    <a:lnTo>
                      <a:pt x="30" y="7"/>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71" name="Freeform 111">
                <a:extLst>
                  <a:ext uri="{FF2B5EF4-FFF2-40B4-BE49-F238E27FC236}">
                    <a16:creationId xmlns:a16="http://schemas.microsoft.com/office/drawing/2014/main" id="{9A669D8F-F140-4F58-B644-8FC4EB6FC923}"/>
                  </a:ext>
                </a:extLst>
              </p:cNvPr>
              <p:cNvSpPr>
                <a:spLocks noEditPoints="1"/>
              </p:cNvSpPr>
              <p:nvPr/>
            </p:nvSpPr>
            <p:spPr bwMode="auto">
              <a:xfrm>
                <a:off x="5373688" y="4592638"/>
                <a:ext cx="277813" cy="187325"/>
              </a:xfrm>
              <a:custGeom>
                <a:avLst/>
                <a:gdLst>
                  <a:gd name="T0" fmla="*/ 175 w 175"/>
                  <a:gd name="T1" fmla="*/ 33 h 118"/>
                  <a:gd name="T2" fmla="*/ 167 w 175"/>
                  <a:gd name="T3" fmla="*/ 22 h 118"/>
                  <a:gd name="T4" fmla="*/ 98 w 175"/>
                  <a:gd name="T5" fmla="*/ 83 h 118"/>
                  <a:gd name="T6" fmla="*/ 98 w 175"/>
                  <a:gd name="T7" fmla="*/ 83 h 118"/>
                  <a:gd name="T8" fmla="*/ 94 w 175"/>
                  <a:gd name="T9" fmla="*/ 82 h 118"/>
                  <a:gd name="T10" fmla="*/ 90 w 175"/>
                  <a:gd name="T11" fmla="*/ 81 h 118"/>
                  <a:gd name="T12" fmla="*/ 90 w 175"/>
                  <a:gd name="T13" fmla="*/ 81 h 118"/>
                  <a:gd name="T14" fmla="*/ 85 w 175"/>
                  <a:gd name="T15" fmla="*/ 82 h 118"/>
                  <a:gd name="T16" fmla="*/ 11 w 175"/>
                  <a:gd name="T17" fmla="*/ 0 h 118"/>
                  <a:gd name="T18" fmla="*/ 0 w 175"/>
                  <a:gd name="T19" fmla="*/ 10 h 118"/>
                  <a:gd name="T20" fmla="*/ 74 w 175"/>
                  <a:gd name="T21" fmla="*/ 92 h 118"/>
                  <a:gd name="T22" fmla="*/ 74 w 175"/>
                  <a:gd name="T23" fmla="*/ 92 h 118"/>
                  <a:gd name="T24" fmla="*/ 73 w 175"/>
                  <a:gd name="T25" fmla="*/ 95 h 118"/>
                  <a:gd name="T26" fmla="*/ 72 w 175"/>
                  <a:gd name="T27" fmla="*/ 99 h 118"/>
                  <a:gd name="T28" fmla="*/ 72 w 175"/>
                  <a:gd name="T29" fmla="*/ 99 h 118"/>
                  <a:gd name="T30" fmla="*/ 72 w 175"/>
                  <a:gd name="T31" fmla="*/ 103 h 118"/>
                  <a:gd name="T32" fmla="*/ 73 w 175"/>
                  <a:gd name="T33" fmla="*/ 106 h 118"/>
                  <a:gd name="T34" fmla="*/ 75 w 175"/>
                  <a:gd name="T35" fmla="*/ 109 h 118"/>
                  <a:gd name="T36" fmla="*/ 77 w 175"/>
                  <a:gd name="T37" fmla="*/ 113 h 118"/>
                  <a:gd name="T38" fmla="*/ 77 w 175"/>
                  <a:gd name="T39" fmla="*/ 113 h 118"/>
                  <a:gd name="T40" fmla="*/ 79 w 175"/>
                  <a:gd name="T41" fmla="*/ 115 h 118"/>
                  <a:gd name="T42" fmla="*/ 82 w 175"/>
                  <a:gd name="T43" fmla="*/ 117 h 118"/>
                  <a:gd name="T44" fmla="*/ 87 w 175"/>
                  <a:gd name="T45" fmla="*/ 118 h 118"/>
                  <a:gd name="T46" fmla="*/ 90 w 175"/>
                  <a:gd name="T47" fmla="*/ 118 h 118"/>
                  <a:gd name="T48" fmla="*/ 90 w 175"/>
                  <a:gd name="T49" fmla="*/ 118 h 118"/>
                  <a:gd name="T50" fmla="*/ 96 w 175"/>
                  <a:gd name="T51" fmla="*/ 117 h 118"/>
                  <a:gd name="T52" fmla="*/ 102 w 175"/>
                  <a:gd name="T53" fmla="*/ 114 h 118"/>
                  <a:gd name="T54" fmla="*/ 102 w 175"/>
                  <a:gd name="T55" fmla="*/ 114 h 118"/>
                  <a:gd name="T56" fmla="*/ 106 w 175"/>
                  <a:gd name="T57" fmla="*/ 109 h 118"/>
                  <a:gd name="T58" fmla="*/ 107 w 175"/>
                  <a:gd name="T59" fmla="*/ 104 h 118"/>
                  <a:gd name="T60" fmla="*/ 108 w 175"/>
                  <a:gd name="T61" fmla="*/ 100 h 118"/>
                  <a:gd name="T62" fmla="*/ 107 w 175"/>
                  <a:gd name="T63" fmla="*/ 94 h 118"/>
                  <a:gd name="T64" fmla="*/ 175 w 175"/>
                  <a:gd name="T65" fmla="*/ 33 h 118"/>
                  <a:gd name="T66" fmla="*/ 93 w 175"/>
                  <a:gd name="T67" fmla="*/ 103 h 118"/>
                  <a:gd name="T68" fmla="*/ 93 w 175"/>
                  <a:gd name="T69" fmla="*/ 103 h 118"/>
                  <a:gd name="T70" fmla="*/ 91 w 175"/>
                  <a:gd name="T71" fmla="*/ 104 h 118"/>
                  <a:gd name="T72" fmla="*/ 90 w 175"/>
                  <a:gd name="T73" fmla="*/ 104 h 118"/>
                  <a:gd name="T74" fmla="*/ 90 w 175"/>
                  <a:gd name="T75" fmla="*/ 104 h 118"/>
                  <a:gd name="T76" fmla="*/ 89 w 175"/>
                  <a:gd name="T77" fmla="*/ 104 h 118"/>
                  <a:gd name="T78" fmla="*/ 87 w 175"/>
                  <a:gd name="T79" fmla="*/ 103 h 118"/>
                  <a:gd name="T80" fmla="*/ 87 w 175"/>
                  <a:gd name="T81" fmla="*/ 103 h 118"/>
                  <a:gd name="T82" fmla="*/ 86 w 175"/>
                  <a:gd name="T83" fmla="*/ 100 h 118"/>
                  <a:gd name="T84" fmla="*/ 86 w 175"/>
                  <a:gd name="T85" fmla="*/ 100 h 118"/>
                  <a:gd name="T86" fmla="*/ 88 w 175"/>
                  <a:gd name="T87" fmla="*/ 98 h 118"/>
                  <a:gd name="T88" fmla="*/ 88 w 175"/>
                  <a:gd name="T89" fmla="*/ 98 h 118"/>
                  <a:gd name="T90" fmla="*/ 89 w 175"/>
                  <a:gd name="T91" fmla="*/ 96 h 118"/>
                  <a:gd name="T92" fmla="*/ 90 w 175"/>
                  <a:gd name="T93" fmla="*/ 96 h 118"/>
                  <a:gd name="T94" fmla="*/ 90 w 175"/>
                  <a:gd name="T95" fmla="*/ 96 h 118"/>
                  <a:gd name="T96" fmla="*/ 91 w 175"/>
                  <a:gd name="T97" fmla="*/ 96 h 118"/>
                  <a:gd name="T98" fmla="*/ 93 w 175"/>
                  <a:gd name="T99" fmla="*/ 98 h 118"/>
                  <a:gd name="T100" fmla="*/ 93 w 175"/>
                  <a:gd name="T101" fmla="*/ 98 h 118"/>
                  <a:gd name="T102" fmla="*/ 94 w 175"/>
                  <a:gd name="T103" fmla="*/ 101 h 118"/>
                  <a:gd name="T104" fmla="*/ 93 w 175"/>
                  <a:gd name="T105" fmla="*/ 103 h 118"/>
                  <a:gd name="T106" fmla="*/ 93 w 175"/>
                  <a:gd name="T107" fmla="*/ 10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5" h="118">
                    <a:moveTo>
                      <a:pt x="175" y="33"/>
                    </a:moveTo>
                    <a:lnTo>
                      <a:pt x="167" y="22"/>
                    </a:lnTo>
                    <a:lnTo>
                      <a:pt x="98" y="83"/>
                    </a:lnTo>
                    <a:lnTo>
                      <a:pt x="98" y="83"/>
                    </a:lnTo>
                    <a:lnTo>
                      <a:pt x="94" y="82"/>
                    </a:lnTo>
                    <a:lnTo>
                      <a:pt x="90" y="81"/>
                    </a:lnTo>
                    <a:lnTo>
                      <a:pt x="90" y="81"/>
                    </a:lnTo>
                    <a:lnTo>
                      <a:pt x="85" y="82"/>
                    </a:lnTo>
                    <a:lnTo>
                      <a:pt x="11" y="0"/>
                    </a:lnTo>
                    <a:lnTo>
                      <a:pt x="0" y="10"/>
                    </a:lnTo>
                    <a:lnTo>
                      <a:pt x="74" y="92"/>
                    </a:lnTo>
                    <a:lnTo>
                      <a:pt x="74" y="92"/>
                    </a:lnTo>
                    <a:lnTo>
                      <a:pt x="73" y="95"/>
                    </a:lnTo>
                    <a:lnTo>
                      <a:pt x="72" y="99"/>
                    </a:lnTo>
                    <a:lnTo>
                      <a:pt x="72" y="99"/>
                    </a:lnTo>
                    <a:lnTo>
                      <a:pt x="72" y="103"/>
                    </a:lnTo>
                    <a:lnTo>
                      <a:pt x="73" y="106"/>
                    </a:lnTo>
                    <a:lnTo>
                      <a:pt x="75" y="109"/>
                    </a:lnTo>
                    <a:lnTo>
                      <a:pt x="77" y="113"/>
                    </a:lnTo>
                    <a:lnTo>
                      <a:pt x="77" y="113"/>
                    </a:lnTo>
                    <a:lnTo>
                      <a:pt x="79" y="115"/>
                    </a:lnTo>
                    <a:lnTo>
                      <a:pt x="82" y="117"/>
                    </a:lnTo>
                    <a:lnTo>
                      <a:pt x="87" y="118"/>
                    </a:lnTo>
                    <a:lnTo>
                      <a:pt x="90" y="118"/>
                    </a:lnTo>
                    <a:lnTo>
                      <a:pt x="90" y="118"/>
                    </a:lnTo>
                    <a:lnTo>
                      <a:pt x="96" y="117"/>
                    </a:lnTo>
                    <a:lnTo>
                      <a:pt x="102" y="114"/>
                    </a:lnTo>
                    <a:lnTo>
                      <a:pt x="102" y="114"/>
                    </a:lnTo>
                    <a:lnTo>
                      <a:pt x="106" y="109"/>
                    </a:lnTo>
                    <a:lnTo>
                      <a:pt x="107" y="104"/>
                    </a:lnTo>
                    <a:lnTo>
                      <a:pt x="108" y="100"/>
                    </a:lnTo>
                    <a:lnTo>
                      <a:pt x="107" y="94"/>
                    </a:lnTo>
                    <a:lnTo>
                      <a:pt x="175" y="33"/>
                    </a:lnTo>
                    <a:close/>
                    <a:moveTo>
                      <a:pt x="93" y="103"/>
                    </a:moveTo>
                    <a:lnTo>
                      <a:pt x="93" y="103"/>
                    </a:lnTo>
                    <a:lnTo>
                      <a:pt x="91" y="104"/>
                    </a:lnTo>
                    <a:lnTo>
                      <a:pt x="90" y="104"/>
                    </a:lnTo>
                    <a:lnTo>
                      <a:pt x="90" y="104"/>
                    </a:lnTo>
                    <a:lnTo>
                      <a:pt x="89" y="104"/>
                    </a:lnTo>
                    <a:lnTo>
                      <a:pt x="87" y="103"/>
                    </a:lnTo>
                    <a:lnTo>
                      <a:pt x="87" y="103"/>
                    </a:lnTo>
                    <a:lnTo>
                      <a:pt x="86" y="100"/>
                    </a:lnTo>
                    <a:lnTo>
                      <a:pt x="86" y="100"/>
                    </a:lnTo>
                    <a:lnTo>
                      <a:pt x="88" y="98"/>
                    </a:lnTo>
                    <a:lnTo>
                      <a:pt x="88" y="98"/>
                    </a:lnTo>
                    <a:lnTo>
                      <a:pt x="89" y="96"/>
                    </a:lnTo>
                    <a:lnTo>
                      <a:pt x="90" y="96"/>
                    </a:lnTo>
                    <a:lnTo>
                      <a:pt x="90" y="96"/>
                    </a:lnTo>
                    <a:lnTo>
                      <a:pt x="91" y="96"/>
                    </a:lnTo>
                    <a:lnTo>
                      <a:pt x="93" y="98"/>
                    </a:lnTo>
                    <a:lnTo>
                      <a:pt x="93" y="98"/>
                    </a:lnTo>
                    <a:lnTo>
                      <a:pt x="94" y="101"/>
                    </a:lnTo>
                    <a:lnTo>
                      <a:pt x="93" y="103"/>
                    </a:lnTo>
                    <a:lnTo>
                      <a:pt x="93" y="10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sp>
          <p:nvSpPr>
            <p:cNvPr id="146" name="Oval 65">
              <a:extLst>
                <a:ext uri="{FF2B5EF4-FFF2-40B4-BE49-F238E27FC236}">
                  <a16:creationId xmlns:a16="http://schemas.microsoft.com/office/drawing/2014/main" id="{F1D26C73-1FD2-4FA9-9134-DB26CF114FC3}"/>
                </a:ext>
              </a:extLst>
            </p:cNvPr>
            <p:cNvSpPr/>
            <p:nvPr/>
          </p:nvSpPr>
          <p:spPr>
            <a:xfrm>
              <a:off x="5088900" y="5276066"/>
              <a:ext cx="306060" cy="306060"/>
            </a:xfrm>
            <a:prstGeom prst="ellipse">
              <a:avLst/>
            </a:prstGeom>
            <a:gradFill flip="none" rotWithShape="1">
              <a:gsLst>
                <a:gs pos="87000">
                  <a:srgbClr val="0D1325"/>
                </a:gs>
                <a:gs pos="0">
                  <a:srgbClr val="54D0CA"/>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sp>
          <p:nvSpPr>
            <p:cNvPr id="147" name="Freeform 112">
              <a:extLst>
                <a:ext uri="{FF2B5EF4-FFF2-40B4-BE49-F238E27FC236}">
                  <a16:creationId xmlns:a16="http://schemas.microsoft.com/office/drawing/2014/main" id="{263CC3B8-9218-48FF-9CEB-91F2AAC4723E}"/>
                </a:ext>
              </a:extLst>
            </p:cNvPr>
            <p:cNvSpPr>
              <a:spLocks noEditPoints="1"/>
            </p:cNvSpPr>
            <p:nvPr/>
          </p:nvSpPr>
          <p:spPr bwMode="auto">
            <a:xfrm>
              <a:off x="5155246" y="5350244"/>
              <a:ext cx="173369" cy="157704"/>
            </a:xfrm>
            <a:custGeom>
              <a:avLst/>
              <a:gdLst>
                <a:gd name="T0" fmla="*/ 348 w 498"/>
                <a:gd name="T1" fmla="*/ 251 h 453"/>
                <a:gd name="T2" fmla="*/ 340 w 498"/>
                <a:gd name="T3" fmla="*/ 252 h 453"/>
                <a:gd name="T4" fmla="*/ 376 w 498"/>
                <a:gd name="T5" fmla="*/ 185 h 453"/>
                <a:gd name="T6" fmla="*/ 407 w 498"/>
                <a:gd name="T7" fmla="*/ 194 h 453"/>
                <a:gd name="T8" fmla="*/ 470 w 498"/>
                <a:gd name="T9" fmla="*/ 103 h 453"/>
                <a:gd name="T10" fmla="*/ 495 w 498"/>
                <a:gd name="T11" fmla="*/ 93 h 453"/>
                <a:gd name="T12" fmla="*/ 484 w 498"/>
                <a:gd name="T13" fmla="*/ 68 h 453"/>
                <a:gd name="T14" fmla="*/ 459 w 498"/>
                <a:gd name="T15" fmla="*/ 79 h 453"/>
                <a:gd name="T16" fmla="*/ 394 w 498"/>
                <a:gd name="T17" fmla="*/ 162 h 453"/>
                <a:gd name="T18" fmla="*/ 356 w 498"/>
                <a:gd name="T19" fmla="*/ 140 h 453"/>
                <a:gd name="T20" fmla="*/ 300 w 498"/>
                <a:gd name="T21" fmla="*/ 34 h 453"/>
                <a:gd name="T22" fmla="*/ 185 w 498"/>
                <a:gd name="T23" fmla="*/ 0 h 453"/>
                <a:gd name="T24" fmla="*/ 79 w 498"/>
                <a:gd name="T25" fmla="*/ 57 h 453"/>
                <a:gd name="T26" fmla="*/ 44 w 498"/>
                <a:gd name="T27" fmla="*/ 175 h 453"/>
                <a:gd name="T28" fmla="*/ 88 w 498"/>
                <a:gd name="T29" fmla="*/ 306 h 453"/>
                <a:gd name="T30" fmla="*/ 38 w 498"/>
                <a:gd name="T31" fmla="*/ 280 h 453"/>
                <a:gd name="T32" fmla="*/ 15 w 498"/>
                <a:gd name="T33" fmla="*/ 266 h 453"/>
                <a:gd name="T34" fmla="*/ 0 w 498"/>
                <a:gd name="T35" fmla="*/ 288 h 453"/>
                <a:gd name="T36" fmla="*/ 25 w 498"/>
                <a:gd name="T37" fmla="*/ 302 h 453"/>
                <a:gd name="T38" fmla="*/ 69 w 498"/>
                <a:gd name="T39" fmla="*/ 338 h 453"/>
                <a:gd name="T40" fmla="*/ 96 w 498"/>
                <a:gd name="T41" fmla="*/ 338 h 453"/>
                <a:gd name="T42" fmla="*/ 117 w 498"/>
                <a:gd name="T43" fmla="*/ 289 h 453"/>
                <a:gd name="T44" fmla="*/ 201 w 498"/>
                <a:gd name="T45" fmla="*/ 313 h 453"/>
                <a:gd name="T46" fmla="*/ 292 w 498"/>
                <a:gd name="T47" fmla="*/ 284 h 453"/>
                <a:gd name="T48" fmla="*/ 295 w 498"/>
                <a:gd name="T49" fmla="*/ 301 h 453"/>
                <a:gd name="T50" fmla="*/ 297 w 498"/>
                <a:gd name="T51" fmla="*/ 305 h 453"/>
                <a:gd name="T52" fmla="*/ 447 w 498"/>
                <a:gd name="T53" fmla="*/ 453 h 453"/>
                <a:gd name="T54" fmla="*/ 497 w 498"/>
                <a:gd name="T55" fmla="*/ 413 h 453"/>
                <a:gd name="T56" fmla="*/ 481 w 498"/>
                <a:gd name="T57" fmla="*/ 83 h 453"/>
                <a:gd name="T58" fmla="*/ 346 w 498"/>
                <a:gd name="T59" fmla="*/ 268 h 453"/>
                <a:gd name="T60" fmla="*/ 68 w 498"/>
                <a:gd name="T61" fmla="*/ 101 h 453"/>
                <a:gd name="T62" fmla="*/ 146 w 498"/>
                <a:gd name="T63" fmla="*/ 25 h 453"/>
                <a:gd name="T64" fmla="*/ 255 w 498"/>
                <a:gd name="T65" fmla="*/ 25 h 453"/>
                <a:gd name="T66" fmla="*/ 333 w 498"/>
                <a:gd name="T67" fmla="*/ 101 h 453"/>
                <a:gd name="T68" fmla="*/ 329 w 498"/>
                <a:gd name="T69" fmla="*/ 156 h 453"/>
                <a:gd name="T70" fmla="*/ 292 w 498"/>
                <a:gd name="T71" fmla="*/ 64 h 453"/>
                <a:gd name="T72" fmla="*/ 201 w 498"/>
                <a:gd name="T73" fmla="*/ 27 h 453"/>
                <a:gd name="T74" fmla="*/ 109 w 498"/>
                <a:gd name="T75" fmla="*/ 66 h 453"/>
                <a:gd name="T76" fmla="*/ 71 w 498"/>
                <a:gd name="T77" fmla="*/ 156 h 453"/>
                <a:gd name="T78" fmla="*/ 109 w 498"/>
                <a:gd name="T79" fmla="*/ 247 h 453"/>
                <a:gd name="T80" fmla="*/ 67 w 498"/>
                <a:gd name="T81" fmla="*/ 205 h 453"/>
                <a:gd name="T82" fmla="*/ 204 w 498"/>
                <a:gd name="T83" fmla="*/ 175 h 453"/>
                <a:gd name="T84" fmla="*/ 294 w 498"/>
                <a:gd name="T85" fmla="*/ 224 h 453"/>
                <a:gd name="T86" fmla="*/ 212 w 498"/>
                <a:gd name="T87" fmla="*/ 271 h 453"/>
                <a:gd name="T88" fmla="*/ 140 w 498"/>
                <a:gd name="T89" fmla="*/ 255 h 453"/>
                <a:gd name="T90" fmla="*/ 197 w 498"/>
                <a:gd name="T91" fmla="*/ 139 h 453"/>
                <a:gd name="T92" fmla="*/ 187 w 498"/>
                <a:gd name="T93" fmla="*/ 164 h 453"/>
                <a:gd name="T94" fmla="*/ 91 w 498"/>
                <a:gd name="T95" fmla="*/ 190 h 453"/>
                <a:gd name="T96" fmla="*/ 99 w 498"/>
                <a:gd name="T97" fmla="*/ 102 h 453"/>
                <a:gd name="T98" fmla="*/ 167 w 498"/>
                <a:gd name="T99" fmla="*/ 46 h 453"/>
                <a:gd name="T100" fmla="*/ 255 w 498"/>
                <a:gd name="T101" fmla="*/ 55 h 453"/>
                <a:gd name="T102" fmla="*/ 311 w 498"/>
                <a:gd name="T103" fmla="*/ 123 h 453"/>
                <a:gd name="T104" fmla="*/ 201 w 498"/>
                <a:gd name="T105" fmla="*/ 299 h 453"/>
                <a:gd name="T106" fmla="*/ 125 w 498"/>
                <a:gd name="T107" fmla="*/ 277 h 453"/>
                <a:gd name="T108" fmla="*/ 214 w 498"/>
                <a:gd name="T109" fmla="*/ 285 h 453"/>
                <a:gd name="T110" fmla="*/ 299 w 498"/>
                <a:gd name="T111" fmla="*/ 239 h 453"/>
                <a:gd name="T112" fmla="*/ 341 w 498"/>
                <a:gd name="T113" fmla="*/ 181 h 453"/>
                <a:gd name="T114" fmla="*/ 308 w 498"/>
                <a:gd name="T115" fmla="*/ 250 h 453"/>
                <a:gd name="T116" fmla="*/ 288 w 498"/>
                <a:gd name="T117" fmla="*/ 269 h 453"/>
                <a:gd name="T118" fmla="*/ 225 w 498"/>
                <a:gd name="T119" fmla="*/ 297 h 453"/>
                <a:gd name="T120" fmla="*/ 307 w 498"/>
                <a:gd name="T121" fmla="*/ 272 h 453"/>
                <a:gd name="T122" fmla="*/ 310 w 498"/>
                <a:gd name="T123" fmla="*/ 283 h 453"/>
                <a:gd name="T124" fmla="*/ 483 w 498"/>
                <a:gd name="T125" fmla="*/ 41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98" h="453">
                  <a:moveTo>
                    <a:pt x="496" y="398"/>
                  </a:moveTo>
                  <a:lnTo>
                    <a:pt x="496" y="398"/>
                  </a:lnTo>
                  <a:lnTo>
                    <a:pt x="485" y="387"/>
                  </a:lnTo>
                  <a:lnTo>
                    <a:pt x="485" y="387"/>
                  </a:lnTo>
                  <a:lnTo>
                    <a:pt x="485" y="387"/>
                  </a:lnTo>
                  <a:lnTo>
                    <a:pt x="350" y="252"/>
                  </a:lnTo>
                  <a:lnTo>
                    <a:pt x="350" y="252"/>
                  </a:lnTo>
                  <a:lnTo>
                    <a:pt x="348" y="251"/>
                  </a:lnTo>
                  <a:lnTo>
                    <a:pt x="348" y="251"/>
                  </a:lnTo>
                  <a:lnTo>
                    <a:pt x="348" y="251"/>
                  </a:lnTo>
                  <a:lnTo>
                    <a:pt x="348" y="251"/>
                  </a:lnTo>
                  <a:lnTo>
                    <a:pt x="346" y="250"/>
                  </a:lnTo>
                  <a:lnTo>
                    <a:pt x="346" y="250"/>
                  </a:lnTo>
                  <a:lnTo>
                    <a:pt x="342" y="251"/>
                  </a:lnTo>
                  <a:lnTo>
                    <a:pt x="342" y="251"/>
                  </a:lnTo>
                  <a:lnTo>
                    <a:pt x="342" y="251"/>
                  </a:lnTo>
                  <a:lnTo>
                    <a:pt x="342" y="251"/>
                  </a:lnTo>
                  <a:lnTo>
                    <a:pt x="340" y="252"/>
                  </a:lnTo>
                  <a:lnTo>
                    <a:pt x="337" y="256"/>
                  </a:lnTo>
                  <a:lnTo>
                    <a:pt x="328" y="247"/>
                  </a:lnTo>
                  <a:lnTo>
                    <a:pt x="328" y="247"/>
                  </a:lnTo>
                  <a:lnTo>
                    <a:pt x="338" y="232"/>
                  </a:lnTo>
                  <a:lnTo>
                    <a:pt x="346" y="217"/>
                  </a:lnTo>
                  <a:lnTo>
                    <a:pt x="351" y="199"/>
                  </a:lnTo>
                  <a:lnTo>
                    <a:pt x="355" y="183"/>
                  </a:lnTo>
                  <a:lnTo>
                    <a:pt x="376" y="185"/>
                  </a:lnTo>
                  <a:lnTo>
                    <a:pt x="376" y="185"/>
                  </a:lnTo>
                  <a:lnTo>
                    <a:pt x="379" y="191"/>
                  </a:lnTo>
                  <a:lnTo>
                    <a:pt x="382" y="195"/>
                  </a:lnTo>
                  <a:lnTo>
                    <a:pt x="388" y="198"/>
                  </a:lnTo>
                  <a:lnTo>
                    <a:pt x="394" y="199"/>
                  </a:lnTo>
                  <a:lnTo>
                    <a:pt x="394" y="199"/>
                  </a:lnTo>
                  <a:lnTo>
                    <a:pt x="399" y="199"/>
                  </a:lnTo>
                  <a:lnTo>
                    <a:pt x="402" y="198"/>
                  </a:lnTo>
                  <a:lnTo>
                    <a:pt x="405" y="196"/>
                  </a:lnTo>
                  <a:lnTo>
                    <a:pt x="407" y="194"/>
                  </a:lnTo>
                  <a:lnTo>
                    <a:pt x="410" y="191"/>
                  </a:lnTo>
                  <a:lnTo>
                    <a:pt x="412" y="188"/>
                  </a:lnTo>
                  <a:lnTo>
                    <a:pt x="413" y="184"/>
                  </a:lnTo>
                  <a:lnTo>
                    <a:pt x="414" y="181"/>
                  </a:lnTo>
                  <a:lnTo>
                    <a:pt x="414" y="181"/>
                  </a:lnTo>
                  <a:lnTo>
                    <a:pt x="413" y="176"/>
                  </a:lnTo>
                  <a:lnTo>
                    <a:pt x="412" y="172"/>
                  </a:lnTo>
                  <a:lnTo>
                    <a:pt x="470" y="103"/>
                  </a:lnTo>
                  <a:lnTo>
                    <a:pt x="470" y="103"/>
                  </a:lnTo>
                  <a:lnTo>
                    <a:pt x="473" y="104"/>
                  </a:lnTo>
                  <a:lnTo>
                    <a:pt x="477" y="104"/>
                  </a:lnTo>
                  <a:lnTo>
                    <a:pt x="477" y="104"/>
                  </a:lnTo>
                  <a:lnTo>
                    <a:pt x="481" y="104"/>
                  </a:lnTo>
                  <a:lnTo>
                    <a:pt x="484" y="103"/>
                  </a:lnTo>
                  <a:lnTo>
                    <a:pt x="487" y="101"/>
                  </a:lnTo>
                  <a:lnTo>
                    <a:pt x="490" y="99"/>
                  </a:lnTo>
                  <a:lnTo>
                    <a:pt x="493" y="96"/>
                  </a:lnTo>
                  <a:lnTo>
                    <a:pt x="495" y="93"/>
                  </a:lnTo>
                  <a:lnTo>
                    <a:pt x="496" y="89"/>
                  </a:lnTo>
                  <a:lnTo>
                    <a:pt x="496" y="86"/>
                  </a:lnTo>
                  <a:lnTo>
                    <a:pt x="496" y="86"/>
                  </a:lnTo>
                  <a:lnTo>
                    <a:pt x="496" y="82"/>
                  </a:lnTo>
                  <a:lnTo>
                    <a:pt x="495" y="79"/>
                  </a:lnTo>
                  <a:lnTo>
                    <a:pt x="493" y="75"/>
                  </a:lnTo>
                  <a:lnTo>
                    <a:pt x="490" y="72"/>
                  </a:lnTo>
                  <a:lnTo>
                    <a:pt x="487" y="70"/>
                  </a:lnTo>
                  <a:lnTo>
                    <a:pt x="484" y="68"/>
                  </a:lnTo>
                  <a:lnTo>
                    <a:pt x="481" y="67"/>
                  </a:lnTo>
                  <a:lnTo>
                    <a:pt x="477" y="67"/>
                  </a:lnTo>
                  <a:lnTo>
                    <a:pt x="477" y="67"/>
                  </a:lnTo>
                  <a:lnTo>
                    <a:pt x="473" y="67"/>
                  </a:lnTo>
                  <a:lnTo>
                    <a:pt x="470" y="68"/>
                  </a:lnTo>
                  <a:lnTo>
                    <a:pt x="467" y="70"/>
                  </a:lnTo>
                  <a:lnTo>
                    <a:pt x="463" y="72"/>
                  </a:lnTo>
                  <a:lnTo>
                    <a:pt x="461" y="75"/>
                  </a:lnTo>
                  <a:lnTo>
                    <a:pt x="459" y="79"/>
                  </a:lnTo>
                  <a:lnTo>
                    <a:pt x="458" y="82"/>
                  </a:lnTo>
                  <a:lnTo>
                    <a:pt x="458" y="86"/>
                  </a:lnTo>
                  <a:lnTo>
                    <a:pt x="458" y="86"/>
                  </a:lnTo>
                  <a:lnTo>
                    <a:pt x="459" y="89"/>
                  </a:lnTo>
                  <a:lnTo>
                    <a:pt x="460" y="94"/>
                  </a:lnTo>
                  <a:lnTo>
                    <a:pt x="401" y="163"/>
                  </a:lnTo>
                  <a:lnTo>
                    <a:pt x="401" y="163"/>
                  </a:lnTo>
                  <a:lnTo>
                    <a:pt x="394" y="162"/>
                  </a:lnTo>
                  <a:lnTo>
                    <a:pt x="394" y="162"/>
                  </a:lnTo>
                  <a:lnTo>
                    <a:pt x="389" y="163"/>
                  </a:lnTo>
                  <a:lnTo>
                    <a:pt x="385" y="165"/>
                  </a:lnTo>
                  <a:lnTo>
                    <a:pt x="381" y="167"/>
                  </a:lnTo>
                  <a:lnTo>
                    <a:pt x="378" y="171"/>
                  </a:lnTo>
                  <a:lnTo>
                    <a:pt x="358" y="169"/>
                  </a:lnTo>
                  <a:lnTo>
                    <a:pt x="358" y="169"/>
                  </a:lnTo>
                  <a:lnTo>
                    <a:pt x="358" y="156"/>
                  </a:lnTo>
                  <a:lnTo>
                    <a:pt x="358" y="156"/>
                  </a:lnTo>
                  <a:lnTo>
                    <a:pt x="356" y="140"/>
                  </a:lnTo>
                  <a:lnTo>
                    <a:pt x="354" y="125"/>
                  </a:lnTo>
                  <a:lnTo>
                    <a:pt x="351" y="111"/>
                  </a:lnTo>
                  <a:lnTo>
                    <a:pt x="346" y="96"/>
                  </a:lnTo>
                  <a:lnTo>
                    <a:pt x="339" y="82"/>
                  </a:lnTo>
                  <a:lnTo>
                    <a:pt x="332" y="69"/>
                  </a:lnTo>
                  <a:lnTo>
                    <a:pt x="322" y="57"/>
                  </a:lnTo>
                  <a:lnTo>
                    <a:pt x="312" y="45"/>
                  </a:lnTo>
                  <a:lnTo>
                    <a:pt x="312" y="45"/>
                  </a:lnTo>
                  <a:lnTo>
                    <a:pt x="300" y="34"/>
                  </a:lnTo>
                  <a:lnTo>
                    <a:pt x="287" y="26"/>
                  </a:lnTo>
                  <a:lnTo>
                    <a:pt x="274" y="18"/>
                  </a:lnTo>
                  <a:lnTo>
                    <a:pt x="260" y="12"/>
                  </a:lnTo>
                  <a:lnTo>
                    <a:pt x="246" y="6"/>
                  </a:lnTo>
                  <a:lnTo>
                    <a:pt x="231" y="2"/>
                  </a:lnTo>
                  <a:lnTo>
                    <a:pt x="216" y="0"/>
                  </a:lnTo>
                  <a:lnTo>
                    <a:pt x="201" y="0"/>
                  </a:lnTo>
                  <a:lnTo>
                    <a:pt x="201" y="0"/>
                  </a:lnTo>
                  <a:lnTo>
                    <a:pt x="185" y="0"/>
                  </a:lnTo>
                  <a:lnTo>
                    <a:pt x="170" y="2"/>
                  </a:lnTo>
                  <a:lnTo>
                    <a:pt x="155" y="6"/>
                  </a:lnTo>
                  <a:lnTo>
                    <a:pt x="140" y="12"/>
                  </a:lnTo>
                  <a:lnTo>
                    <a:pt x="126" y="18"/>
                  </a:lnTo>
                  <a:lnTo>
                    <a:pt x="113" y="26"/>
                  </a:lnTo>
                  <a:lnTo>
                    <a:pt x="102" y="35"/>
                  </a:lnTo>
                  <a:lnTo>
                    <a:pt x="90" y="45"/>
                  </a:lnTo>
                  <a:lnTo>
                    <a:pt x="90" y="45"/>
                  </a:lnTo>
                  <a:lnTo>
                    <a:pt x="79" y="57"/>
                  </a:lnTo>
                  <a:lnTo>
                    <a:pt x="70" y="70"/>
                  </a:lnTo>
                  <a:lnTo>
                    <a:pt x="62" y="83"/>
                  </a:lnTo>
                  <a:lnTo>
                    <a:pt x="55" y="96"/>
                  </a:lnTo>
                  <a:lnTo>
                    <a:pt x="51" y="111"/>
                  </a:lnTo>
                  <a:lnTo>
                    <a:pt x="47" y="125"/>
                  </a:lnTo>
                  <a:lnTo>
                    <a:pt x="44" y="141"/>
                  </a:lnTo>
                  <a:lnTo>
                    <a:pt x="43" y="156"/>
                  </a:lnTo>
                  <a:lnTo>
                    <a:pt x="43" y="156"/>
                  </a:lnTo>
                  <a:lnTo>
                    <a:pt x="44" y="175"/>
                  </a:lnTo>
                  <a:lnTo>
                    <a:pt x="48" y="193"/>
                  </a:lnTo>
                  <a:lnTo>
                    <a:pt x="53" y="210"/>
                  </a:lnTo>
                  <a:lnTo>
                    <a:pt x="61" y="226"/>
                  </a:lnTo>
                  <a:lnTo>
                    <a:pt x="69" y="242"/>
                  </a:lnTo>
                  <a:lnTo>
                    <a:pt x="80" y="256"/>
                  </a:lnTo>
                  <a:lnTo>
                    <a:pt x="92" y="269"/>
                  </a:lnTo>
                  <a:lnTo>
                    <a:pt x="105" y="280"/>
                  </a:lnTo>
                  <a:lnTo>
                    <a:pt x="88" y="306"/>
                  </a:lnTo>
                  <a:lnTo>
                    <a:pt x="88" y="306"/>
                  </a:lnTo>
                  <a:lnTo>
                    <a:pt x="83" y="305"/>
                  </a:lnTo>
                  <a:lnTo>
                    <a:pt x="83" y="305"/>
                  </a:lnTo>
                  <a:lnTo>
                    <a:pt x="77" y="306"/>
                  </a:lnTo>
                  <a:lnTo>
                    <a:pt x="71" y="310"/>
                  </a:lnTo>
                  <a:lnTo>
                    <a:pt x="38" y="288"/>
                  </a:lnTo>
                  <a:lnTo>
                    <a:pt x="38" y="288"/>
                  </a:lnTo>
                  <a:lnTo>
                    <a:pt x="38" y="285"/>
                  </a:lnTo>
                  <a:lnTo>
                    <a:pt x="38" y="285"/>
                  </a:lnTo>
                  <a:lnTo>
                    <a:pt x="38" y="280"/>
                  </a:lnTo>
                  <a:lnTo>
                    <a:pt x="37" y="277"/>
                  </a:lnTo>
                  <a:lnTo>
                    <a:pt x="35" y="274"/>
                  </a:lnTo>
                  <a:lnTo>
                    <a:pt x="32" y="271"/>
                  </a:lnTo>
                  <a:lnTo>
                    <a:pt x="29" y="269"/>
                  </a:lnTo>
                  <a:lnTo>
                    <a:pt x="26" y="268"/>
                  </a:lnTo>
                  <a:lnTo>
                    <a:pt x="23" y="266"/>
                  </a:lnTo>
                  <a:lnTo>
                    <a:pt x="20" y="265"/>
                  </a:lnTo>
                  <a:lnTo>
                    <a:pt x="20" y="265"/>
                  </a:lnTo>
                  <a:lnTo>
                    <a:pt x="15" y="266"/>
                  </a:lnTo>
                  <a:lnTo>
                    <a:pt x="12" y="268"/>
                  </a:lnTo>
                  <a:lnTo>
                    <a:pt x="9" y="269"/>
                  </a:lnTo>
                  <a:lnTo>
                    <a:pt x="5" y="271"/>
                  </a:lnTo>
                  <a:lnTo>
                    <a:pt x="3" y="274"/>
                  </a:lnTo>
                  <a:lnTo>
                    <a:pt x="1" y="277"/>
                  </a:lnTo>
                  <a:lnTo>
                    <a:pt x="0" y="280"/>
                  </a:lnTo>
                  <a:lnTo>
                    <a:pt x="0" y="285"/>
                  </a:lnTo>
                  <a:lnTo>
                    <a:pt x="0" y="285"/>
                  </a:lnTo>
                  <a:lnTo>
                    <a:pt x="0" y="288"/>
                  </a:lnTo>
                  <a:lnTo>
                    <a:pt x="1" y="292"/>
                  </a:lnTo>
                  <a:lnTo>
                    <a:pt x="3" y="295"/>
                  </a:lnTo>
                  <a:lnTo>
                    <a:pt x="5" y="298"/>
                  </a:lnTo>
                  <a:lnTo>
                    <a:pt x="9" y="300"/>
                  </a:lnTo>
                  <a:lnTo>
                    <a:pt x="12" y="302"/>
                  </a:lnTo>
                  <a:lnTo>
                    <a:pt x="15" y="303"/>
                  </a:lnTo>
                  <a:lnTo>
                    <a:pt x="20" y="303"/>
                  </a:lnTo>
                  <a:lnTo>
                    <a:pt x="20" y="303"/>
                  </a:lnTo>
                  <a:lnTo>
                    <a:pt x="25" y="302"/>
                  </a:lnTo>
                  <a:lnTo>
                    <a:pt x="29" y="300"/>
                  </a:lnTo>
                  <a:lnTo>
                    <a:pt x="64" y="322"/>
                  </a:lnTo>
                  <a:lnTo>
                    <a:pt x="64" y="322"/>
                  </a:lnTo>
                  <a:lnTo>
                    <a:pt x="64" y="325"/>
                  </a:lnTo>
                  <a:lnTo>
                    <a:pt x="64" y="325"/>
                  </a:lnTo>
                  <a:lnTo>
                    <a:pt x="64" y="328"/>
                  </a:lnTo>
                  <a:lnTo>
                    <a:pt x="65" y="332"/>
                  </a:lnTo>
                  <a:lnTo>
                    <a:pt x="67" y="336"/>
                  </a:lnTo>
                  <a:lnTo>
                    <a:pt x="69" y="338"/>
                  </a:lnTo>
                  <a:lnTo>
                    <a:pt x="72" y="340"/>
                  </a:lnTo>
                  <a:lnTo>
                    <a:pt x="76" y="342"/>
                  </a:lnTo>
                  <a:lnTo>
                    <a:pt x="79" y="343"/>
                  </a:lnTo>
                  <a:lnTo>
                    <a:pt x="83" y="343"/>
                  </a:lnTo>
                  <a:lnTo>
                    <a:pt x="83" y="343"/>
                  </a:lnTo>
                  <a:lnTo>
                    <a:pt x="86" y="343"/>
                  </a:lnTo>
                  <a:lnTo>
                    <a:pt x="90" y="342"/>
                  </a:lnTo>
                  <a:lnTo>
                    <a:pt x="93" y="340"/>
                  </a:lnTo>
                  <a:lnTo>
                    <a:pt x="96" y="338"/>
                  </a:lnTo>
                  <a:lnTo>
                    <a:pt x="98" y="336"/>
                  </a:lnTo>
                  <a:lnTo>
                    <a:pt x="101" y="332"/>
                  </a:lnTo>
                  <a:lnTo>
                    <a:pt x="102" y="328"/>
                  </a:lnTo>
                  <a:lnTo>
                    <a:pt x="102" y="325"/>
                  </a:lnTo>
                  <a:lnTo>
                    <a:pt x="102" y="325"/>
                  </a:lnTo>
                  <a:lnTo>
                    <a:pt x="101" y="319"/>
                  </a:lnTo>
                  <a:lnTo>
                    <a:pt x="98" y="314"/>
                  </a:lnTo>
                  <a:lnTo>
                    <a:pt x="117" y="289"/>
                  </a:lnTo>
                  <a:lnTo>
                    <a:pt x="117" y="289"/>
                  </a:lnTo>
                  <a:lnTo>
                    <a:pt x="126" y="295"/>
                  </a:lnTo>
                  <a:lnTo>
                    <a:pt x="136" y="299"/>
                  </a:lnTo>
                  <a:lnTo>
                    <a:pt x="146" y="303"/>
                  </a:lnTo>
                  <a:lnTo>
                    <a:pt x="157" y="306"/>
                  </a:lnTo>
                  <a:lnTo>
                    <a:pt x="166" y="310"/>
                  </a:lnTo>
                  <a:lnTo>
                    <a:pt x="178" y="312"/>
                  </a:lnTo>
                  <a:lnTo>
                    <a:pt x="189" y="313"/>
                  </a:lnTo>
                  <a:lnTo>
                    <a:pt x="201" y="313"/>
                  </a:lnTo>
                  <a:lnTo>
                    <a:pt x="201" y="313"/>
                  </a:lnTo>
                  <a:lnTo>
                    <a:pt x="201" y="313"/>
                  </a:lnTo>
                  <a:lnTo>
                    <a:pt x="213" y="313"/>
                  </a:lnTo>
                  <a:lnTo>
                    <a:pt x="225" y="311"/>
                  </a:lnTo>
                  <a:lnTo>
                    <a:pt x="237" y="309"/>
                  </a:lnTo>
                  <a:lnTo>
                    <a:pt x="248" y="305"/>
                  </a:lnTo>
                  <a:lnTo>
                    <a:pt x="260" y="302"/>
                  </a:lnTo>
                  <a:lnTo>
                    <a:pt x="271" y="297"/>
                  </a:lnTo>
                  <a:lnTo>
                    <a:pt x="282" y="291"/>
                  </a:lnTo>
                  <a:lnTo>
                    <a:pt x="292" y="284"/>
                  </a:lnTo>
                  <a:lnTo>
                    <a:pt x="300" y="292"/>
                  </a:lnTo>
                  <a:lnTo>
                    <a:pt x="297" y="296"/>
                  </a:lnTo>
                  <a:lnTo>
                    <a:pt x="297" y="296"/>
                  </a:lnTo>
                  <a:lnTo>
                    <a:pt x="295" y="298"/>
                  </a:lnTo>
                  <a:lnTo>
                    <a:pt x="295" y="298"/>
                  </a:lnTo>
                  <a:lnTo>
                    <a:pt x="295" y="298"/>
                  </a:lnTo>
                  <a:lnTo>
                    <a:pt x="295" y="298"/>
                  </a:lnTo>
                  <a:lnTo>
                    <a:pt x="295" y="301"/>
                  </a:lnTo>
                  <a:lnTo>
                    <a:pt x="295" y="301"/>
                  </a:lnTo>
                  <a:lnTo>
                    <a:pt x="295" y="301"/>
                  </a:lnTo>
                  <a:lnTo>
                    <a:pt x="295" y="301"/>
                  </a:lnTo>
                  <a:lnTo>
                    <a:pt x="295" y="303"/>
                  </a:lnTo>
                  <a:lnTo>
                    <a:pt x="295" y="303"/>
                  </a:lnTo>
                  <a:lnTo>
                    <a:pt x="295" y="303"/>
                  </a:lnTo>
                  <a:lnTo>
                    <a:pt x="295" y="303"/>
                  </a:lnTo>
                  <a:lnTo>
                    <a:pt x="297" y="305"/>
                  </a:lnTo>
                  <a:lnTo>
                    <a:pt x="297" y="305"/>
                  </a:lnTo>
                  <a:lnTo>
                    <a:pt x="297" y="305"/>
                  </a:lnTo>
                  <a:lnTo>
                    <a:pt x="312" y="322"/>
                  </a:lnTo>
                  <a:lnTo>
                    <a:pt x="312" y="322"/>
                  </a:lnTo>
                  <a:lnTo>
                    <a:pt x="312" y="322"/>
                  </a:lnTo>
                  <a:lnTo>
                    <a:pt x="432" y="440"/>
                  </a:lnTo>
                  <a:lnTo>
                    <a:pt x="443" y="451"/>
                  </a:lnTo>
                  <a:lnTo>
                    <a:pt x="443" y="451"/>
                  </a:lnTo>
                  <a:lnTo>
                    <a:pt x="445" y="452"/>
                  </a:lnTo>
                  <a:lnTo>
                    <a:pt x="447" y="453"/>
                  </a:lnTo>
                  <a:lnTo>
                    <a:pt x="447" y="453"/>
                  </a:lnTo>
                  <a:lnTo>
                    <a:pt x="447" y="453"/>
                  </a:lnTo>
                  <a:lnTo>
                    <a:pt x="447" y="453"/>
                  </a:lnTo>
                  <a:lnTo>
                    <a:pt x="458" y="452"/>
                  </a:lnTo>
                  <a:lnTo>
                    <a:pt x="467" y="449"/>
                  </a:lnTo>
                  <a:lnTo>
                    <a:pt x="475" y="445"/>
                  </a:lnTo>
                  <a:lnTo>
                    <a:pt x="483" y="438"/>
                  </a:lnTo>
                  <a:lnTo>
                    <a:pt x="489" y="431"/>
                  </a:lnTo>
                  <a:lnTo>
                    <a:pt x="494" y="422"/>
                  </a:lnTo>
                  <a:lnTo>
                    <a:pt x="497" y="413"/>
                  </a:lnTo>
                  <a:lnTo>
                    <a:pt x="498" y="403"/>
                  </a:lnTo>
                  <a:lnTo>
                    <a:pt x="498" y="403"/>
                  </a:lnTo>
                  <a:lnTo>
                    <a:pt x="497" y="400"/>
                  </a:lnTo>
                  <a:lnTo>
                    <a:pt x="496" y="398"/>
                  </a:lnTo>
                  <a:lnTo>
                    <a:pt x="496" y="398"/>
                  </a:lnTo>
                  <a:close/>
                  <a:moveTo>
                    <a:pt x="481" y="83"/>
                  </a:moveTo>
                  <a:lnTo>
                    <a:pt x="480" y="82"/>
                  </a:lnTo>
                  <a:lnTo>
                    <a:pt x="480" y="82"/>
                  </a:lnTo>
                  <a:lnTo>
                    <a:pt x="481" y="83"/>
                  </a:lnTo>
                  <a:lnTo>
                    <a:pt x="481" y="83"/>
                  </a:lnTo>
                  <a:close/>
                  <a:moveTo>
                    <a:pt x="327" y="316"/>
                  </a:moveTo>
                  <a:lnTo>
                    <a:pt x="361" y="283"/>
                  </a:lnTo>
                  <a:lnTo>
                    <a:pt x="470" y="393"/>
                  </a:lnTo>
                  <a:lnTo>
                    <a:pt x="470" y="393"/>
                  </a:lnTo>
                  <a:lnTo>
                    <a:pt x="437" y="426"/>
                  </a:lnTo>
                  <a:lnTo>
                    <a:pt x="327" y="316"/>
                  </a:lnTo>
                  <a:close/>
                  <a:moveTo>
                    <a:pt x="312" y="301"/>
                  </a:moveTo>
                  <a:lnTo>
                    <a:pt x="346" y="268"/>
                  </a:lnTo>
                  <a:lnTo>
                    <a:pt x="351" y="273"/>
                  </a:lnTo>
                  <a:lnTo>
                    <a:pt x="318" y="306"/>
                  </a:lnTo>
                  <a:lnTo>
                    <a:pt x="312" y="301"/>
                  </a:lnTo>
                  <a:close/>
                  <a:moveTo>
                    <a:pt x="58" y="156"/>
                  </a:moveTo>
                  <a:lnTo>
                    <a:pt x="58" y="156"/>
                  </a:lnTo>
                  <a:lnTo>
                    <a:pt x="58" y="142"/>
                  </a:lnTo>
                  <a:lnTo>
                    <a:pt x="61" y="128"/>
                  </a:lnTo>
                  <a:lnTo>
                    <a:pt x="64" y="115"/>
                  </a:lnTo>
                  <a:lnTo>
                    <a:pt x="68" y="101"/>
                  </a:lnTo>
                  <a:lnTo>
                    <a:pt x="75" y="89"/>
                  </a:lnTo>
                  <a:lnTo>
                    <a:pt x="82" y="77"/>
                  </a:lnTo>
                  <a:lnTo>
                    <a:pt x="90" y="66"/>
                  </a:lnTo>
                  <a:lnTo>
                    <a:pt x="99" y="56"/>
                  </a:lnTo>
                  <a:lnTo>
                    <a:pt x="99" y="56"/>
                  </a:lnTo>
                  <a:lnTo>
                    <a:pt x="110" y="46"/>
                  </a:lnTo>
                  <a:lnTo>
                    <a:pt x="121" y="37"/>
                  </a:lnTo>
                  <a:lnTo>
                    <a:pt x="133" y="30"/>
                  </a:lnTo>
                  <a:lnTo>
                    <a:pt x="146" y="25"/>
                  </a:lnTo>
                  <a:lnTo>
                    <a:pt x="159" y="19"/>
                  </a:lnTo>
                  <a:lnTo>
                    <a:pt x="173" y="16"/>
                  </a:lnTo>
                  <a:lnTo>
                    <a:pt x="187" y="14"/>
                  </a:lnTo>
                  <a:lnTo>
                    <a:pt x="201" y="14"/>
                  </a:lnTo>
                  <a:lnTo>
                    <a:pt x="201" y="14"/>
                  </a:lnTo>
                  <a:lnTo>
                    <a:pt x="215" y="14"/>
                  </a:lnTo>
                  <a:lnTo>
                    <a:pt x="229" y="16"/>
                  </a:lnTo>
                  <a:lnTo>
                    <a:pt x="242" y="19"/>
                  </a:lnTo>
                  <a:lnTo>
                    <a:pt x="255" y="25"/>
                  </a:lnTo>
                  <a:lnTo>
                    <a:pt x="268" y="30"/>
                  </a:lnTo>
                  <a:lnTo>
                    <a:pt x="280" y="37"/>
                  </a:lnTo>
                  <a:lnTo>
                    <a:pt x="291" y="46"/>
                  </a:lnTo>
                  <a:lnTo>
                    <a:pt x="301" y="55"/>
                  </a:lnTo>
                  <a:lnTo>
                    <a:pt x="301" y="55"/>
                  </a:lnTo>
                  <a:lnTo>
                    <a:pt x="311" y="66"/>
                  </a:lnTo>
                  <a:lnTo>
                    <a:pt x="320" y="77"/>
                  </a:lnTo>
                  <a:lnTo>
                    <a:pt x="327" y="89"/>
                  </a:lnTo>
                  <a:lnTo>
                    <a:pt x="333" y="101"/>
                  </a:lnTo>
                  <a:lnTo>
                    <a:pt x="337" y="114"/>
                  </a:lnTo>
                  <a:lnTo>
                    <a:pt x="340" y="128"/>
                  </a:lnTo>
                  <a:lnTo>
                    <a:pt x="342" y="142"/>
                  </a:lnTo>
                  <a:lnTo>
                    <a:pt x="344" y="156"/>
                  </a:lnTo>
                  <a:lnTo>
                    <a:pt x="344" y="156"/>
                  </a:lnTo>
                  <a:lnTo>
                    <a:pt x="344" y="167"/>
                  </a:lnTo>
                  <a:lnTo>
                    <a:pt x="329" y="165"/>
                  </a:lnTo>
                  <a:lnTo>
                    <a:pt x="329" y="165"/>
                  </a:lnTo>
                  <a:lnTo>
                    <a:pt x="329" y="156"/>
                  </a:lnTo>
                  <a:lnTo>
                    <a:pt x="329" y="156"/>
                  </a:lnTo>
                  <a:lnTo>
                    <a:pt x="329" y="143"/>
                  </a:lnTo>
                  <a:lnTo>
                    <a:pt x="327" y="130"/>
                  </a:lnTo>
                  <a:lnTo>
                    <a:pt x="324" y="118"/>
                  </a:lnTo>
                  <a:lnTo>
                    <a:pt x="320" y="107"/>
                  </a:lnTo>
                  <a:lnTo>
                    <a:pt x="314" y="96"/>
                  </a:lnTo>
                  <a:lnTo>
                    <a:pt x="308" y="85"/>
                  </a:lnTo>
                  <a:lnTo>
                    <a:pt x="300" y="74"/>
                  </a:lnTo>
                  <a:lnTo>
                    <a:pt x="292" y="64"/>
                  </a:lnTo>
                  <a:lnTo>
                    <a:pt x="292" y="64"/>
                  </a:lnTo>
                  <a:lnTo>
                    <a:pt x="282" y="56"/>
                  </a:lnTo>
                  <a:lnTo>
                    <a:pt x="272" y="48"/>
                  </a:lnTo>
                  <a:lnTo>
                    <a:pt x="261" y="42"/>
                  </a:lnTo>
                  <a:lnTo>
                    <a:pt x="250" y="36"/>
                  </a:lnTo>
                  <a:lnTo>
                    <a:pt x="239" y="33"/>
                  </a:lnTo>
                  <a:lnTo>
                    <a:pt x="226" y="30"/>
                  </a:lnTo>
                  <a:lnTo>
                    <a:pt x="214" y="28"/>
                  </a:lnTo>
                  <a:lnTo>
                    <a:pt x="201" y="27"/>
                  </a:lnTo>
                  <a:lnTo>
                    <a:pt x="201" y="27"/>
                  </a:lnTo>
                  <a:lnTo>
                    <a:pt x="188" y="28"/>
                  </a:lnTo>
                  <a:lnTo>
                    <a:pt x="175" y="30"/>
                  </a:lnTo>
                  <a:lnTo>
                    <a:pt x="163" y="33"/>
                  </a:lnTo>
                  <a:lnTo>
                    <a:pt x="151" y="37"/>
                  </a:lnTo>
                  <a:lnTo>
                    <a:pt x="139" y="43"/>
                  </a:lnTo>
                  <a:lnTo>
                    <a:pt x="129" y="49"/>
                  </a:lnTo>
                  <a:lnTo>
                    <a:pt x="119" y="57"/>
                  </a:lnTo>
                  <a:lnTo>
                    <a:pt x="109" y="66"/>
                  </a:lnTo>
                  <a:lnTo>
                    <a:pt x="109" y="66"/>
                  </a:lnTo>
                  <a:lnTo>
                    <a:pt x="101" y="74"/>
                  </a:lnTo>
                  <a:lnTo>
                    <a:pt x="93" y="85"/>
                  </a:lnTo>
                  <a:lnTo>
                    <a:pt x="86" y="96"/>
                  </a:lnTo>
                  <a:lnTo>
                    <a:pt x="81" y="107"/>
                  </a:lnTo>
                  <a:lnTo>
                    <a:pt x="77" y="118"/>
                  </a:lnTo>
                  <a:lnTo>
                    <a:pt x="75" y="131"/>
                  </a:lnTo>
                  <a:lnTo>
                    <a:pt x="72" y="143"/>
                  </a:lnTo>
                  <a:lnTo>
                    <a:pt x="71" y="156"/>
                  </a:lnTo>
                  <a:lnTo>
                    <a:pt x="71" y="156"/>
                  </a:lnTo>
                  <a:lnTo>
                    <a:pt x="72" y="169"/>
                  </a:lnTo>
                  <a:lnTo>
                    <a:pt x="75" y="181"/>
                  </a:lnTo>
                  <a:lnTo>
                    <a:pt x="77" y="194"/>
                  </a:lnTo>
                  <a:lnTo>
                    <a:pt x="81" y="206"/>
                  </a:lnTo>
                  <a:lnTo>
                    <a:pt x="86" y="217"/>
                  </a:lnTo>
                  <a:lnTo>
                    <a:pt x="93" y="228"/>
                  </a:lnTo>
                  <a:lnTo>
                    <a:pt x="101" y="238"/>
                  </a:lnTo>
                  <a:lnTo>
                    <a:pt x="109" y="247"/>
                  </a:lnTo>
                  <a:lnTo>
                    <a:pt x="109" y="247"/>
                  </a:lnTo>
                  <a:lnTo>
                    <a:pt x="121" y="258"/>
                  </a:lnTo>
                  <a:lnTo>
                    <a:pt x="113" y="269"/>
                  </a:lnTo>
                  <a:lnTo>
                    <a:pt x="113" y="269"/>
                  </a:lnTo>
                  <a:lnTo>
                    <a:pt x="102" y="259"/>
                  </a:lnTo>
                  <a:lnTo>
                    <a:pt x="91" y="247"/>
                  </a:lnTo>
                  <a:lnTo>
                    <a:pt x="81" y="234"/>
                  </a:lnTo>
                  <a:lnTo>
                    <a:pt x="72" y="220"/>
                  </a:lnTo>
                  <a:lnTo>
                    <a:pt x="67" y="205"/>
                  </a:lnTo>
                  <a:lnTo>
                    <a:pt x="62" y="190"/>
                  </a:lnTo>
                  <a:lnTo>
                    <a:pt x="58" y="174"/>
                  </a:lnTo>
                  <a:lnTo>
                    <a:pt x="58" y="156"/>
                  </a:lnTo>
                  <a:lnTo>
                    <a:pt x="58" y="156"/>
                  </a:lnTo>
                  <a:close/>
                  <a:moveTo>
                    <a:pt x="140" y="255"/>
                  </a:moveTo>
                  <a:lnTo>
                    <a:pt x="198" y="174"/>
                  </a:lnTo>
                  <a:lnTo>
                    <a:pt x="198" y="174"/>
                  </a:lnTo>
                  <a:lnTo>
                    <a:pt x="204" y="175"/>
                  </a:lnTo>
                  <a:lnTo>
                    <a:pt x="204" y="175"/>
                  </a:lnTo>
                  <a:lnTo>
                    <a:pt x="209" y="175"/>
                  </a:lnTo>
                  <a:lnTo>
                    <a:pt x="213" y="172"/>
                  </a:lnTo>
                  <a:lnTo>
                    <a:pt x="217" y="169"/>
                  </a:lnTo>
                  <a:lnTo>
                    <a:pt x="220" y="166"/>
                  </a:lnTo>
                  <a:lnTo>
                    <a:pt x="313" y="178"/>
                  </a:lnTo>
                  <a:lnTo>
                    <a:pt x="313" y="178"/>
                  </a:lnTo>
                  <a:lnTo>
                    <a:pt x="309" y="194"/>
                  </a:lnTo>
                  <a:lnTo>
                    <a:pt x="302" y="209"/>
                  </a:lnTo>
                  <a:lnTo>
                    <a:pt x="294" y="224"/>
                  </a:lnTo>
                  <a:lnTo>
                    <a:pt x="282" y="237"/>
                  </a:lnTo>
                  <a:lnTo>
                    <a:pt x="282" y="237"/>
                  </a:lnTo>
                  <a:lnTo>
                    <a:pt x="273" y="245"/>
                  </a:lnTo>
                  <a:lnTo>
                    <a:pt x="265" y="251"/>
                  </a:lnTo>
                  <a:lnTo>
                    <a:pt x="255" y="258"/>
                  </a:lnTo>
                  <a:lnTo>
                    <a:pt x="245" y="262"/>
                  </a:lnTo>
                  <a:lnTo>
                    <a:pt x="234" y="266"/>
                  </a:lnTo>
                  <a:lnTo>
                    <a:pt x="224" y="269"/>
                  </a:lnTo>
                  <a:lnTo>
                    <a:pt x="212" y="271"/>
                  </a:lnTo>
                  <a:lnTo>
                    <a:pt x="201" y="271"/>
                  </a:lnTo>
                  <a:lnTo>
                    <a:pt x="201" y="278"/>
                  </a:lnTo>
                  <a:lnTo>
                    <a:pt x="201" y="271"/>
                  </a:lnTo>
                  <a:lnTo>
                    <a:pt x="201" y="271"/>
                  </a:lnTo>
                  <a:lnTo>
                    <a:pt x="185" y="270"/>
                  </a:lnTo>
                  <a:lnTo>
                    <a:pt x="170" y="266"/>
                  </a:lnTo>
                  <a:lnTo>
                    <a:pt x="155" y="261"/>
                  </a:lnTo>
                  <a:lnTo>
                    <a:pt x="140" y="255"/>
                  </a:lnTo>
                  <a:lnTo>
                    <a:pt x="140" y="255"/>
                  </a:lnTo>
                  <a:close/>
                  <a:moveTo>
                    <a:pt x="223" y="152"/>
                  </a:moveTo>
                  <a:lnTo>
                    <a:pt x="223" y="152"/>
                  </a:lnTo>
                  <a:lnTo>
                    <a:pt x="220" y="147"/>
                  </a:lnTo>
                  <a:lnTo>
                    <a:pt x="216" y="141"/>
                  </a:lnTo>
                  <a:lnTo>
                    <a:pt x="211" y="139"/>
                  </a:lnTo>
                  <a:lnTo>
                    <a:pt x="204" y="137"/>
                  </a:lnTo>
                  <a:lnTo>
                    <a:pt x="204" y="137"/>
                  </a:lnTo>
                  <a:lnTo>
                    <a:pt x="200" y="138"/>
                  </a:lnTo>
                  <a:lnTo>
                    <a:pt x="197" y="139"/>
                  </a:lnTo>
                  <a:lnTo>
                    <a:pt x="193" y="140"/>
                  </a:lnTo>
                  <a:lnTo>
                    <a:pt x="190" y="143"/>
                  </a:lnTo>
                  <a:lnTo>
                    <a:pt x="188" y="145"/>
                  </a:lnTo>
                  <a:lnTo>
                    <a:pt x="187" y="149"/>
                  </a:lnTo>
                  <a:lnTo>
                    <a:pt x="186" y="152"/>
                  </a:lnTo>
                  <a:lnTo>
                    <a:pt x="185" y="156"/>
                  </a:lnTo>
                  <a:lnTo>
                    <a:pt x="185" y="156"/>
                  </a:lnTo>
                  <a:lnTo>
                    <a:pt x="186" y="161"/>
                  </a:lnTo>
                  <a:lnTo>
                    <a:pt x="187" y="164"/>
                  </a:lnTo>
                  <a:lnTo>
                    <a:pt x="130" y="246"/>
                  </a:lnTo>
                  <a:lnTo>
                    <a:pt x="130" y="246"/>
                  </a:lnTo>
                  <a:lnTo>
                    <a:pt x="120" y="237"/>
                  </a:lnTo>
                  <a:lnTo>
                    <a:pt x="120" y="237"/>
                  </a:lnTo>
                  <a:lnTo>
                    <a:pt x="111" y="229"/>
                  </a:lnTo>
                  <a:lnTo>
                    <a:pt x="105" y="220"/>
                  </a:lnTo>
                  <a:lnTo>
                    <a:pt x="99" y="210"/>
                  </a:lnTo>
                  <a:lnTo>
                    <a:pt x="94" y="201"/>
                  </a:lnTo>
                  <a:lnTo>
                    <a:pt x="91" y="190"/>
                  </a:lnTo>
                  <a:lnTo>
                    <a:pt x="88" y="179"/>
                  </a:lnTo>
                  <a:lnTo>
                    <a:pt x="86" y="167"/>
                  </a:lnTo>
                  <a:lnTo>
                    <a:pt x="85" y="156"/>
                  </a:lnTo>
                  <a:lnTo>
                    <a:pt x="85" y="156"/>
                  </a:lnTo>
                  <a:lnTo>
                    <a:pt x="86" y="144"/>
                  </a:lnTo>
                  <a:lnTo>
                    <a:pt x="88" y="134"/>
                  </a:lnTo>
                  <a:lnTo>
                    <a:pt x="91" y="123"/>
                  </a:lnTo>
                  <a:lnTo>
                    <a:pt x="94" y="112"/>
                  </a:lnTo>
                  <a:lnTo>
                    <a:pt x="99" y="102"/>
                  </a:lnTo>
                  <a:lnTo>
                    <a:pt x="105" y="93"/>
                  </a:lnTo>
                  <a:lnTo>
                    <a:pt x="111" y="84"/>
                  </a:lnTo>
                  <a:lnTo>
                    <a:pt x="119" y="75"/>
                  </a:lnTo>
                  <a:lnTo>
                    <a:pt x="119" y="75"/>
                  </a:lnTo>
                  <a:lnTo>
                    <a:pt x="128" y="68"/>
                  </a:lnTo>
                  <a:lnTo>
                    <a:pt x="137" y="60"/>
                  </a:lnTo>
                  <a:lnTo>
                    <a:pt x="147" y="55"/>
                  </a:lnTo>
                  <a:lnTo>
                    <a:pt x="157" y="50"/>
                  </a:lnTo>
                  <a:lnTo>
                    <a:pt x="167" y="46"/>
                  </a:lnTo>
                  <a:lnTo>
                    <a:pt x="178" y="44"/>
                  </a:lnTo>
                  <a:lnTo>
                    <a:pt x="189" y="42"/>
                  </a:lnTo>
                  <a:lnTo>
                    <a:pt x="201" y="42"/>
                  </a:lnTo>
                  <a:lnTo>
                    <a:pt x="201" y="42"/>
                  </a:lnTo>
                  <a:lnTo>
                    <a:pt x="212" y="42"/>
                  </a:lnTo>
                  <a:lnTo>
                    <a:pt x="224" y="44"/>
                  </a:lnTo>
                  <a:lnTo>
                    <a:pt x="234" y="46"/>
                  </a:lnTo>
                  <a:lnTo>
                    <a:pt x="244" y="50"/>
                  </a:lnTo>
                  <a:lnTo>
                    <a:pt x="255" y="55"/>
                  </a:lnTo>
                  <a:lnTo>
                    <a:pt x="265" y="60"/>
                  </a:lnTo>
                  <a:lnTo>
                    <a:pt x="273" y="68"/>
                  </a:lnTo>
                  <a:lnTo>
                    <a:pt x="282" y="75"/>
                  </a:lnTo>
                  <a:lnTo>
                    <a:pt x="282" y="75"/>
                  </a:lnTo>
                  <a:lnTo>
                    <a:pt x="290" y="84"/>
                  </a:lnTo>
                  <a:lnTo>
                    <a:pt x="296" y="93"/>
                  </a:lnTo>
                  <a:lnTo>
                    <a:pt x="302" y="102"/>
                  </a:lnTo>
                  <a:lnTo>
                    <a:pt x="307" y="112"/>
                  </a:lnTo>
                  <a:lnTo>
                    <a:pt x="311" y="123"/>
                  </a:lnTo>
                  <a:lnTo>
                    <a:pt x="313" y="134"/>
                  </a:lnTo>
                  <a:lnTo>
                    <a:pt x="315" y="144"/>
                  </a:lnTo>
                  <a:lnTo>
                    <a:pt x="315" y="156"/>
                  </a:lnTo>
                  <a:lnTo>
                    <a:pt x="315" y="156"/>
                  </a:lnTo>
                  <a:lnTo>
                    <a:pt x="315" y="164"/>
                  </a:lnTo>
                  <a:lnTo>
                    <a:pt x="223" y="152"/>
                  </a:lnTo>
                  <a:close/>
                  <a:moveTo>
                    <a:pt x="201" y="299"/>
                  </a:moveTo>
                  <a:lnTo>
                    <a:pt x="201" y="306"/>
                  </a:lnTo>
                  <a:lnTo>
                    <a:pt x="201" y="299"/>
                  </a:lnTo>
                  <a:lnTo>
                    <a:pt x="201" y="299"/>
                  </a:lnTo>
                  <a:lnTo>
                    <a:pt x="190" y="299"/>
                  </a:lnTo>
                  <a:lnTo>
                    <a:pt x="180" y="298"/>
                  </a:lnTo>
                  <a:lnTo>
                    <a:pt x="171" y="296"/>
                  </a:lnTo>
                  <a:lnTo>
                    <a:pt x="161" y="293"/>
                  </a:lnTo>
                  <a:lnTo>
                    <a:pt x="151" y="290"/>
                  </a:lnTo>
                  <a:lnTo>
                    <a:pt x="142" y="286"/>
                  </a:lnTo>
                  <a:lnTo>
                    <a:pt x="133" y="282"/>
                  </a:lnTo>
                  <a:lnTo>
                    <a:pt x="125" y="277"/>
                  </a:lnTo>
                  <a:lnTo>
                    <a:pt x="133" y="265"/>
                  </a:lnTo>
                  <a:lnTo>
                    <a:pt x="133" y="265"/>
                  </a:lnTo>
                  <a:lnTo>
                    <a:pt x="148" y="274"/>
                  </a:lnTo>
                  <a:lnTo>
                    <a:pt x="165" y="280"/>
                  </a:lnTo>
                  <a:lnTo>
                    <a:pt x="183" y="284"/>
                  </a:lnTo>
                  <a:lnTo>
                    <a:pt x="201" y="285"/>
                  </a:lnTo>
                  <a:lnTo>
                    <a:pt x="201" y="285"/>
                  </a:lnTo>
                  <a:lnTo>
                    <a:pt x="201" y="285"/>
                  </a:lnTo>
                  <a:lnTo>
                    <a:pt x="214" y="285"/>
                  </a:lnTo>
                  <a:lnTo>
                    <a:pt x="226" y="283"/>
                  </a:lnTo>
                  <a:lnTo>
                    <a:pt x="239" y="279"/>
                  </a:lnTo>
                  <a:lnTo>
                    <a:pt x="251" y="275"/>
                  </a:lnTo>
                  <a:lnTo>
                    <a:pt x="261" y="270"/>
                  </a:lnTo>
                  <a:lnTo>
                    <a:pt x="272" y="263"/>
                  </a:lnTo>
                  <a:lnTo>
                    <a:pt x="283" y="256"/>
                  </a:lnTo>
                  <a:lnTo>
                    <a:pt x="292" y="247"/>
                  </a:lnTo>
                  <a:lnTo>
                    <a:pt x="292" y="247"/>
                  </a:lnTo>
                  <a:lnTo>
                    <a:pt x="299" y="239"/>
                  </a:lnTo>
                  <a:lnTo>
                    <a:pt x="305" y="232"/>
                  </a:lnTo>
                  <a:lnTo>
                    <a:pt x="310" y="224"/>
                  </a:lnTo>
                  <a:lnTo>
                    <a:pt x="315" y="216"/>
                  </a:lnTo>
                  <a:lnTo>
                    <a:pt x="320" y="207"/>
                  </a:lnTo>
                  <a:lnTo>
                    <a:pt x="323" y="198"/>
                  </a:lnTo>
                  <a:lnTo>
                    <a:pt x="325" y="189"/>
                  </a:lnTo>
                  <a:lnTo>
                    <a:pt x="327" y="179"/>
                  </a:lnTo>
                  <a:lnTo>
                    <a:pt x="341" y="181"/>
                  </a:lnTo>
                  <a:lnTo>
                    <a:pt x="341" y="181"/>
                  </a:lnTo>
                  <a:lnTo>
                    <a:pt x="337" y="197"/>
                  </a:lnTo>
                  <a:lnTo>
                    <a:pt x="332" y="214"/>
                  </a:lnTo>
                  <a:lnTo>
                    <a:pt x="324" y="229"/>
                  </a:lnTo>
                  <a:lnTo>
                    <a:pt x="314" y="243"/>
                  </a:lnTo>
                  <a:lnTo>
                    <a:pt x="314" y="243"/>
                  </a:lnTo>
                  <a:lnTo>
                    <a:pt x="314" y="244"/>
                  </a:lnTo>
                  <a:lnTo>
                    <a:pt x="314" y="244"/>
                  </a:lnTo>
                  <a:lnTo>
                    <a:pt x="308" y="250"/>
                  </a:lnTo>
                  <a:lnTo>
                    <a:pt x="308" y="250"/>
                  </a:lnTo>
                  <a:lnTo>
                    <a:pt x="308" y="250"/>
                  </a:lnTo>
                  <a:lnTo>
                    <a:pt x="308" y="250"/>
                  </a:lnTo>
                  <a:lnTo>
                    <a:pt x="301" y="257"/>
                  </a:lnTo>
                  <a:lnTo>
                    <a:pt x="301" y="257"/>
                  </a:lnTo>
                  <a:lnTo>
                    <a:pt x="295" y="263"/>
                  </a:lnTo>
                  <a:lnTo>
                    <a:pt x="295" y="263"/>
                  </a:lnTo>
                  <a:lnTo>
                    <a:pt x="295" y="263"/>
                  </a:lnTo>
                  <a:lnTo>
                    <a:pt x="295" y="263"/>
                  </a:lnTo>
                  <a:lnTo>
                    <a:pt x="288" y="269"/>
                  </a:lnTo>
                  <a:lnTo>
                    <a:pt x="288" y="269"/>
                  </a:lnTo>
                  <a:lnTo>
                    <a:pt x="288" y="270"/>
                  </a:lnTo>
                  <a:lnTo>
                    <a:pt x="288" y="270"/>
                  </a:lnTo>
                  <a:lnTo>
                    <a:pt x="279" y="276"/>
                  </a:lnTo>
                  <a:lnTo>
                    <a:pt x="268" y="282"/>
                  </a:lnTo>
                  <a:lnTo>
                    <a:pt x="258" y="287"/>
                  </a:lnTo>
                  <a:lnTo>
                    <a:pt x="247" y="291"/>
                  </a:lnTo>
                  <a:lnTo>
                    <a:pt x="236" y="295"/>
                  </a:lnTo>
                  <a:lnTo>
                    <a:pt x="225" y="297"/>
                  </a:lnTo>
                  <a:lnTo>
                    <a:pt x="213" y="299"/>
                  </a:lnTo>
                  <a:lnTo>
                    <a:pt x="201" y="299"/>
                  </a:lnTo>
                  <a:lnTo>
                    <a:pt x="201" y="299"/>
                  </a:lnTo>
                  <a:close/>
                  <a:moveTo>
                    <a:pt x="302" y="275"/>
                  </a:moveTo>
                  <a:lnTo>
                    <a:pt x="302" y="275"/>
                  </a:lnTo>
                  <a:lnTo>
                    <a:pt x="304" y="275"/>
                  </a:lnTo>
                  <a:lnTo>
                    <a:pt x="304" y="275"/>
                  </a:lnTo>
                  <a:lnTo>
                    <a:pt x="307" y="272"/>
                  </a:lnTo>
                  <a:lnTo>
                    <a:pt x="307" y="272"/>
                  </a:lnTo>
                  <a:lnTo>
                    <a:pt x="311" y="268"/>
                  </a:lnTo>
                  <a:lnTo>
                    <a:pt x="311" y="268"/>
                  </a:lnTo>
                  <a:lnTo>
                    <a:pt x="312" y="266"/>
                  </a:lnTo>
                  <a:lnTo>
                    <a:pt x="312" y="266"/>
                  </a:lnTo>
                  <a:lnTo>
                    <a:pt x="320" y="259"/>
                  </a:lnTo>
                  <a:lnTo>
                    <a:pt x="320" y="259"/>
                  </a:lnTo>
                  <a:lnTo>
                    <a:pt x="320" y="258"/>
                  </a:lnTo>
                  <a:lnTo>
                    <a:pt x="327" y="265"/>
                  </a:lnTo>
                  <a:lnTo>
                    <a:pt x="310" y="283"/>
                  </a:lnTo>
                  <a:lnTo>
                    <a:pt x="302" y="275"/>
                  </a:lnTo>
                  <a:close/>
                  <a:moveTo>
                    <a:pt x="450" y="439"/>
                  </a:moveTo>
                  <a:lnTo>
                    <a:pt x="447" y="436"/>
                  </a:lnTo>
                  <a:lnTo>
                    <a:pt x="447" y="436"/>
                  </a:lnTo>
                  <a:lnTo>
                    <a:pt x="481" y="403"/>
                  </a:lnTo>
                  <a:lnTo>
                    <a:pt x="481" y="403"/>
                  </a:lnTo>
                  <a:lnTo>
                    <a:pt x="484" y="406"/>
                  </a:lnTo>
                  <a:lnTo>
                    <a:pt x="484" y="406"/>
                  </a:lnTo>
                  <a:lnTo>
                    <a:pt x="483" y="412"/>
                  </a:lnTo>
                  <a:lnTo>
                    <a:pt x="481" y="418"/>
                  </a:lnTo>
                  <a:lnTo>
                    <a:pt x="477" y="424"/>
                  </a:lnTo>
                  <a:lnTo>
                    <a:pt x="473" y="428"/>
                  </a:lnTo>
                  <a:lnTo>
                    <a:pt x="468" y="433"/>
                  </a:lnTo>
                  <a:lnTo>
                    <a:pt x="462" y="436"/>
                  </a:lnTo>
                  <a:lnTo>
                    <a:pt x="457" y="438"/>
                  </a:lnTo>
                  <a:lnTo>
                    <a:pt x="450" y="439"/>
                  </a:lnTo>
                  <a:lnTo>
                    <a:pt x="450" y="439"/>
                  </a:ln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48" name="Oval 59">
              <a:extLst>
                <a:ext uri="{FF2B5EF4-FFF2-40B4-BE49-F238E27FC236}">
                  <a16:creationId xmlns:a16="http://schemas.microsoft.com/office/drawing/2014/main" id="{D07E3FB8-F216-47B4-8DB7-483BEDA21929}"/>
                </a:ext>
              </a:extLst>
            </p:cNvPr>
            <p:cNvSpPr/>
            <p:nvPr/>
          </p:nvSpPr>
          <p:spPr>
            <a:xfrm>
              <a:off x="7496182" y="4461517"/>
              <a:ext cx="473068" cy="473068"/>
            </a:xfrm>
            <a:prstGeom prst="ellipse">
              <a:avLst/>
            </a:prstGeom>
            <a:gradFill flip="none" rotWithShape="1">
              <a:gsLst>
                <a:gs pos="99099">
                  <a:srgbClr val="00B0F0"/>
                </a:gs>
                <a:gs pos="87000">
                  <a:schemeClr val="accent5">
                    <a:lumMod val="50000"/>
                  </a:schemeClr>
                </a:gs>
                <a:gs pos="0">
                  <a:srgbClr val="54D0CA"/>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dirty="0">
                <a:cs typeface="+mn-ea"/>
                <a:sym typeface="+mn-lt"/>
              </a:endParaRPr>
            </a:p>
          </p:txBody>
        </p:sp>
        <p:grpSp>
          <p:nvGrpSpPr>
            <p:cNvPr id="149" name="Group 114">
              <a:extLst>
                <a:ext uri="{FF2B5EF4-FFF2-40B4-BE49-F238E27FC236}">
                  <a16:creationId xmlns:a16="http://schemas.microsoft.com/office/drawing/2014/main" id="{6E259716-127F-49B7-9A14-2BC034CA0FC0}"/>
                </a:ext>
              </a:extLst>
            </p:cNvPr>
            <p:cNvGrpSpPr/>
            <p:nvPr/>
          </p:nvGrpSpPr>
          <p:grpSpPr>
            <a:xfrm>
              <a:off x="7599439" y="4571879"/>
              <a:ext cx="266554" cy="252345"/>
              <a:chOff x="2835275" y="3127375"/>
              <a:chExt cx="744538" cy="704850"/>
            </a:xfrm>
            <a:solidFill>
              <a:schemeClr val="bg1"/>
            </a:solidFill>
          </p:grpSpPr>
          <p:sp>
            <p:nvSpPr>
              <p:cNvPr id="150" name="Freeform 115">
                <a:extLst>
                  <a:ext uri="{FF2B5EF4-FFF2-40B4-BE49-F238E27FC236}">
                    <a16:creationId xmlns:a16="http://schemas.microsoft.com/office/drawing/2014/main" id="{DC3DC488-F4FE-4C18-AEF1-242676641D36}"/>
                  </a:ext>
                </a:extLst>
              </p:cNvPr>
              <p:cNvSpPr>
                <a:spLocks noEditPoints="1"/>
              </p:cNvSpPr>
              <p:nvPr/>
            </p:nvSpPr>
            <p:spPr bwMode="auto">
              <a:xfrm>
                <a:off x="2835275" y="3324225"/>
                <a:ext cx="504825" cy="508000"/>
              </a:xfrm>
              <a:custGeom>
                <a:avLst/>
                <a:gdLst>
                  <a:gd name="T0" fmla="*/ 284 w 318"/>
                  <a:gd name="T1" fmla="*/ 55 h 320"/>
                  <a:gd name="T2" fmla="*/ 253 w 318"/>
                  <a:gd name="T3" fmla="*/ 61 h 320"/>
                  <a:gd name="T4" fmla="*/ 195 w 318"/>
                  <a:gd name="T5" fmla="*/ 28 h 320"/>
                  <a:gd name="T6" fmla="*/ 185 w 318"/>
                  <a:gd name="T7" fmla="*/ 0 h 320"/>
                  <a:gd name="T8" fmla="*/ 125 w 318"/>
                  <a:gd name="T9" fmla="*/ 27 h 320"/>
                  <a:gd name="T10" fmla="*/ 55 w 318"/>
                  <a:gd name="T11" fmla="*/ 36 h 320"/>
                  <a:gd name="T12" fmla="*/ 57 w 318"/>
                  <a:gd name="T13" fmla="*/ 66 h 320"/>
                  <a:gd name="T14" fmla="*/ 25 w 318"/>
                  <a:gd name="T15" fmla="*/ 120 h 320"/>
                  <a:gd name="T16" fmla="*/ 0 w 318"/>
                  <a:gd name="T17" fmla="*/ 135 h 320"/>
                  <a:gd name="T18" fmla="*/ 20 w 318"/>
                  <a:gd name="T19" fmla="*/ 192 h 320"/>
                  <a:gd name="T20" fmla="*/ 35 w 318"/>
                  <a:gd name="T21" fmla="*/ 264 h 320"/>
                  <a:gd name="T22" fmla="*/ 64 w 318"/>
                  <a:gd name="T23" fmla="*/ 268 h 320"/>
                  <a:gd name="T24" fmla="*/ 116 w 318"/>
                  <a:gd name="T25" fmla="*/ 298 h 320"/>
                  <a:gd name="T26" fmla="*/ 135 w 318"/>
                  <a:gd name="T27" fmla="*/ 320 h 320"/>
                  <a:gd name="T28" fmla="*/ 192 w 318"/>
                  <a:gd name="T29" fmla="*/ 300 h 320"/>
                  <a:gd name="T30" fmla="*/ 263 w 318"/>
                  <a:gd name="T31" fmla="*/ 284 h 320"/>
                  <a:gd name="T32" fmla="*/ 264 w 318"/>
                  <a:gd name="T33" fmla="*/ 255 h 320"/>
                  <a:gd name="T34" fmla="*/ 294 w 318"/>
                  <a:gd name="T35" fmla="*/ 199 h 320"/>
                  <a:gd name="T36" fmla="*/ 318 w 318"/>
                  <a:gd name="T37" fmla="*/ 185 h 320"/>
                  <a:gd name="T38" fmla="*/ 293 w 318"/>
                  <a:gd name="T39" fmla="*/ 126 h 320"/>
                  <a:gd name="T40" fmla="*/ 304 w 318"/>
                  <a:gd name="T41" fmla="*/ 173 h 320"/>
                  <a:gd name="T42" fmla="*/ 283 w 318"/>
                  <a:gd name="T43" fmla="*/ 183 h 320"/>
                  <a:gd name="T44" fmla="*/ 294 w 318"/>
                  <a:gd name="T45" fmla="*/ 218 h 320"/>
                  <a:gd name="T46" fmla="*/ 257 w 318"/>
                  <a:gd name="T47" fmla="*/ 242 h 320"/>
                  <a:gd name="T48" fmla="*/ 244 w 318"/>
                  <a:gd name="T49" fmla="*/ 256 h 320"/>
                  <a:gd name="T50" fmla="*/ 220 w 318"/>
                  <a:gd name="T51" fmla="*/ 293 h 320"/>
                  <a:gd name="T52" fmla="*/ 204 w 318"/>
                  <a:gd name="T53" fmla="*/ 281 h 320"/>
                  <a:gd name="T54" fmla="*/ 180 w 318"/>
                  <a:gd name="T55" fmla="*/ 288 h 320"/>
                  <a:gd name="T56" fmla="*/ 142 w 318"/>
                  <a:gd name="T57" fmla="*/ 290 h 320"/>
                  <a:gd name="T58" fmla="*/ 127 w 318"/>
                  <a:gd name="T59" fmla="*/ 286 h 320"/>
                  <a:gd name="T60" fmla="*/ 101 w 318"/>
                  <a:gd name="T61" fmla="*/ 294 h 320"/>
                  <a:gd name="T62" fmla="*/ 77 w 318"/>
                  <a:gd name="T63" fmla="*/ 260 h 320"/>
                  <a:gd name="T64" fmla="*/ 61 w 318"/>
                  <a:gd name="T65" fmla="*/ 245 h 320"/>
                  <a:gd name="T66" fmla="*/ 27 w 318"/>
                  <a:gd name="T67" fmla="*/ 220 h 320"/>
                  <a:gd name="T68" fmla="*/ 38 w 318"/>
                  <a:gd name="T69" fmla="*/ 204 h 320"/>
                  <a:gd name="T70" fmla="*/ 32 w 318"/>
                  <a:gd name="T71" fmla="*/ 180 h 320"/>
                  <a:gd name="T72" fmla="*/ 33 w 318"/>
                  <a:gd name="T73" fmla="*/ 143 h 320"/>
                  <a:gd name="T74" fmla="*/ 37 w 318"/>
                  <a:gd name="T75" fmla="*/ 129 h 320"/>
                  <a:gd name="T76" fmla="*/ 25 w 318"/>
                  <a:gd name="T77" fmla="*/ 102 h 320"/>
                  <a:gd name="T78" fmla="*/ 65 w 318"/>
                  <a:gd name="T79" fmla="*/ 79 h 320"/>
                  <a:gd name="T80" fmla="*/ 80 w 318"/>
                  <a:gd name="T81" fmla="*/ 65 h 320"/>
                  <a:gd name="T82" fmla="*/ 114 w 318"/>
                  <a:gd name="T83" fmla="*/ 45 h 320"/>
                  <a:gd name="T84" fmla="*/ 133 w 318"/>
                  <a:gd name="T85" fmla="*/ 40 h 320"/>
                  <a:gd name="T86" fmla="*/ 173 w 318"/>
                  <a:gd name="T87" fmla="*/ 14 h 320"/>
                  <a:gd name="T88" fmla="*/ 182 w 318"/>
                  <a:gd name="T89" fmla="*/ 40 h 320"/>
                  <a:gd name="T90" fmla="*/ 218 w 318"/>
                  <a:gd name="T91" fmla="*/ 25 h 320"/>
                  <a:gd name="T92" fmla="*/ 240 w 318"/>
                  <a:gd name="T93" fmla="*/ 68 h 320"/>
                  <a:gd name="T94" fmla="*/ 253 w 318"/>
                  <a:gd name="T95" fmla="*/ 80 h 320"/>
                  <a:gd name="T96" fmla="*/ 274 w 318"/>
                  <a:gd name="T97" fmla="*/ 115 h 320"/>
                  <a:gd name="T98" fmla="*/ 281 w 318"/>
                  <a:gd name="T99" fmla="*/ 134 h 320"/>
                  <a:gd name="T100" fmla="*/ 304 w 318"/>
                  <a:gd name="T101" fmla="*/ 17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8" h="320">
                    <a:moveTo>
                      <a:pt x="290" y="119"/>
                    </a:moveTo>
                    <a:lnTo>
                      <a:pt x="310" y="102"/>
                    </a:lnTo>
                    <a:lnTo>
                      <a:pt x="284" y="55"/>
                    </a:lnTo>
                    <a:lnTo>
                      <a:pt x="257" y="64"/>
                    </a:lnTo>
                    <a:lnTo>
                      <a:pt x="257" y="64"/>
                    </a:lnTo>
                    <a:lnTo>
                      <a:pt x="253" y="61"/>
                    </a:lnTo>
                    <a:lnTo>
                      <a:pt x="260" y="34"/>
                    </a:lnTo>
                    <a:lnTo>
                      <a:pt x="215" y="8"/>
                    </a:lnTo>
                    <a:lnTo>
                      <a:pt x="195" y="28"/>
                    </a:lnTo>
                    <a:lnTo>
                      <a:pt x="195" y="28"/>
                    </a:lnTo>
                    <a:lnTo>
                      <a:pt x="190" y="27"/>
                    </a:lnTo>
                    <a:lnTo>
                      <a:pt x="185" y="0"/>
                    </a:lnTo>
                    <a:lnTo>
                      <a:pt x="131" y="0"/>
                    </a:lnTo>
                    <a:lnTo>
                      <a:pt x="125" y="27"/>
                    </a:lnTo>
                    <a:lnTo>
                      <a:pt x="125" y="27"/>
                    </a:lnTo>
                    <a:lnTo>
                      <a:pt x="119" y="29"/>
                    </a:lnTo>
                    <a:lnTo>
                      <a:pt x="101" y="9"/>
                    </a:lnTo>
                    <a:lnTo>
                      <a:pt x="55" y="36"/>
                    </a:lnTo>
                    <a:lnTo>
                      <a:pt x="62" y="61"/>
                    </a:lnTo>
                    <a:lnTo>
                      <a:pt x="62" y="61"/>
                    </a:lnTo>
                    <a:lnTo>
                      <a:pt x="57" y="66"/>
                    </a:lnTo>
                    <a:lnTo>
                      <a:pt x="33" y="58"/>
                    </a:lnTo>
                    <a:lnTo>
                      <a:pt x="7" y="105"/>
                    </a:lnTo>
                    <a:lnTo>
                      <a:pt x="25" y="120"/>
                    </a:lnTo>
                    <a:lnTo>
                      <a:pt x="25" y="120"/>
                    </a:lnTo>
                    <a:lnTo>
                      <a:pt x="21" y="131"/>
                    </a:lnTo>
                    <a:lnTo>
                      <a:pt x="0" y="135"/>
                    </a:lnTo>
                    <a:lnTo>
                      <a:pt x="0" y="188"/>
                    </a:lnTo>
                    <a:lnTo>
                      <a:pt x="20" y="192"/>
                    </a:lnTo>
                    <a:lnTo>
                      <a:pt x="20" y="192"/>
                    </a:lnTo>
                    <a:lnTo>
                      <a:pt x="24" y="205"/>
                    </a:lnTo>
                    <a:lnTo>
                      <a:pt x="8" y="218"/>
                    </a:lnTo>
                    <a:lnTo>
                      <a:pt x="35" y="264"/>
                    </a:lnTo>
                    <a:lnTo>
                      <a:pt x="54" y="258"/>
                    </a:lnTo>
                    <a:lnTo>
                      <a:pt x="54" y="258"/>
                    </a:lnTo>
                    <a:lnTo>
                      <a:pt x="64" y="268"/>
                    </a:lnTo>
                    <a:lnTo>
                      <a:pt x="58" y="285"/>
                    </a:lnTo>
                    <a:lnTo>
                      <a:pt x="104" y="312"/>
                    </a:lnTo>
                    <a:lnTo>
                      <a:pt x="116" y="298"/>
                    </a:lnTo>
                    <a:lnTo>
                      <a:pt x="116" y="298"/>
                    </a:lnTo>
                    <a:lnTo>
                      <a:pt x="131" y="301"/>
                    </a:lnTo>
                    <a:lnTo>
                      <a:pt x="135" y="320"/>
                    </a:lnTo>
                    <a:lnTo>
                      <a:pt x="188" y="320"/>
                    </a:lnTo>
                    <a:lnTo>
                      <a:pt x="192" y="300"/>
                    </a:lnTo>
                    <a:lnTo>
                      <a:pt x="192" y="300"/>
                    </a:lnTo>
                    <a:lnTo>
                      <a:pt x="205" y="296"/>
                    </a:lnTo>
                    <a:lnTo>
                      <a:pt x="218" y="310"/>
                    </a:lnTo>
                    <a:lnTo>
                      <a:pt x="263" y="284"/>
                    </a:lnTo>
                    <a:lnTo>
                      <a:pt x="257" y="264"/>
                    </a:lnTo>
                    <a:lnTo>
                      <a:pt x="257" y="264"/>
                    </a:lnTo>
                    <a:lnTo>
                      <a:pt x="264" y="255"/>
                    </a:lnTo>
                    <a:lnTo>
                      <a:pt x="285" y="261"/>
                    </a:lnTo>
                    <a:lnTo>
                      <a:pt x="312" y="215"/>
                    </a:lnTo>
                    <a:lnTo>
                      <a:pt x="294" y="199"/>
                    </a:lnTo>
                    <a:lnTo>
                      <a:pt x="294" y="199"/>
                    </a:lnTo>
                    <a:lnTo>
                      <a:pt x="296" y="190"/>
                    </a:lnTo>
                    <a:lnTo>
                      <a:pt x="318" y="185"/>
                    </a:lnTo>
                    <a:lnTo>
                      <a:pt x="318" y="132"/>
                    </a:lnTo>
                    <a:lnTo>
                      <a:pt x="293" y="126"/>
                    </a:lnTo>
                    <a:lnTo>
                      <a:pt x="293" y="126"/>
                    </a:lnTo>
                    <a:lnTo>
                      <a:pt x="290" y="119"/>
                    </a:lnTo>
                    <a:lnTo>
                      <a:pt x="290" y="119"/>
                    </a:lnTo>
                    <a:close/>
                    <a:moveTo>
                      <a:pt x="304" y="173"/>
                    </a:moveTo>
                    <a:lnTo>
                      <a:pt x="283" y="178"/>
                    </a:lnTo>
                    <a:lnTo>
                      <a:pt x="283" y="183"/>
                    </a:lnTo>
                    <a:lnTo>
                      <a:pt x="283" y="183"/>
                    </a:lnTo>
                    <a:lnTo>
                      <a:pt x="278" y="199"/>
                    </a:lnTo>
                    <a:lnTo>
                      <a:pt x="277" y="203"/>
                    </a:lnTo>
                    <a:lnTo>
                      <a:pt x="294" y="218"/>
                    </a:lnTo>
                    <a:lnTo>
                      <a:pt x="278" y="244"/>
                    </a:lnTo>
                    <a:lnTo>
                      <a:pt x="260" y="238"/>
                    </a:lnTo>
                    <a:lnTo>
                      <a:pt x="257" y="242"/>
                    </a:lnTo>
                    <a:lnTo>
                      <a:pt x="257" y="242"/>
                    </a:lnTo>
                    <a:lnTo>
                      <a:pt x="250" y="250"/>
                    </a:lnTo>
                    <a:lnTo>
                      <a:pt x="244" y="256"/>
                    </a:lnTo>
                    <a:lnTo>
                      <a:pt x="241" y="259"/>
                    </a:lnTo>
                    <a:lnTo>
                      <a:pt x="246" y="278"/>
                    </a:lnTo>
                    <a:lnTo>
                      <a:pt x="220" y="293"/>
                    </a:lnTo>
                    <a:lnTo>
                      <a:pt x="208" y="280"/>
                    </a:lnTo>
                    <a:lnTo>
                      <a:pt x="204" y="281"/>
                    </a:lnTo>
                    <a:lnTo>
                      <a:pt x="204" y="281"/>
                    </a:lnTo>
                    <a:lnTo>
                      <a:pt x="194" y="285"/>
                    </a:lnTo>
                    <a:lnTo>
                      <a:pt x="185" y="287"/>
                    </a:lnTo>
                    <a:lnTo>
                      <a:pt x="180" y="288"/>
                    </a:lnTo>
                    <a:lnTo>
                      <a:pt x="176" y="306"/>
                    </a:lnTo>
                    <a:lnTo>
                      <a:pt x="146" y="306"/>
                    </a:lnTo>
                    <a:lnTo>
                      <a:pt x="142" y="290"/>
                    </a:lnTo>
                    <a:lnTo>
                      <a:pt x="138" y="288"/>
                    </a:lnTo>
                    <a:lnTo>
                      <a:pt x="138" y="288"/>
                    </a:lnTo>
                    <a:lnTo>
                      <a:pt x="127" y="286"/>
                    </a:lnTo>
                    <a:lnTo>
                      <a:pt x="116" y="283"/>
                    </a:lnTo>
                    <a:lnTo>
                      <a:pt x="112" y="282"/>
                    </a:lnTo>
                    <a:lnTo>
                      <a:pt x="101" y="294"/>
                    </a:lnTo>
                    <a:lnTo>
                      <a:pt x="74" y="279"/>
                    </a:lnTo>
                    <a:lnTo>
                      <a:pt x="80" y="264"/>
                    </a:lnTo>
                    <a:lnTo>
                      <a:pt x="77" y="260"/>
                    </a:lnTo>
                    <a:lnTo>
                      <a:pt x="77" y="260"/>
                    </a:lnTo>
                    <a:lnTo>
                      <a:pt x="68" y="253"/>
                    </a:lnTo>
                    <a:lnTo>
                      <a:pt x="61" y="245"/>
                    </a:lnTo>
                    <a:lnTo>
                      <a:pt x="58" y="242"/>
                    </a:lnTo>
                    <a:lnTo>
                      <a:pt x="42" y="247"/>
                    </a:lnTo>
                    <a:lnTo>
                      <a:pt x="27" y="220"/>
                    </a:lnTo>
                    <a:lnTo>
                      <a:pt x="40" y="210"/>
                    </a:lnTo>
                    <a:lnTo>
                      <a:pt x="38" y="204"/>
                    </a:lnTo>
                    <a:lnTo>
                      <a:pt x="38" y="204"/>
                    </a:lnTo>
                    <a:lnTo>
                      <a:pt x="35" y="196"/>
                    </a:lnTo>
                    <a:lnTo>
                      <a:pt x="33" y="185"/>
                    </a:lnTo>
                    <a:lnTo>
                      <a:pt x="32" y="180"/>
                    </a:lnTo>
                    <a:lnTo>
                      <a:pt x="14" y="176"/>
                    </a:lnTo>
                    <a:lnTo>
                      <a:pt x="14" y="146"/>
                    </a:lnTo>
                    <a:lnTo>
                      <a:pt x="33" y="143"/>
                    </a:lnTo>
                    <a:lnTo>
                      <a:pt x="34" y="137"/>
                    </a:lnTo>
                    <a:lnTo>
                      <a:pt x="34" y="137"/>
                    </a:lnTo>
                    <a:lnTo>
                      <a:pt x="37" y="129"/>
                    </a:lnTo>
                    <a:lnTo>
                      <a:pt x="39" y="120"/>
                    </a:lnTo>
                    <a:lnTo>
                      <a:pt x="41" y="116"/>
                    </a:lnTo>
                    <a:lnTo>
                      <a:pt x="25" y="102"/>
                    </a:lnTo>
                    <a:lnTo>
                      <a:pt x="40" y="76"/>
                    </a:lnTo>
                    <a:lnTo>
                      <a:pt x="61" y="82"/>
                    </a:lnTo>
                    <a:lnTo>
                      <a:pt x="65" y="79"/>
                    </a:lnTo>
                    <a:lnTo>
                      <a:pt x="65" y="79"/>
                    </a:lnTo>
                    <a:lnTo>
                      <a:pt x="75" y="68"/>
                    </a:lnTo>
                    <a:lnTo>
                      <a:pt x="80" y="65"/>
                    </a:lnTo>
                    <a:lnTo>
                      <a:pt x="72" y="42"/>
                    </a:lnTo>
                    <a:lnTo>
                      <a:pt x="98" y="27"/>
                    </a:lnTo>
                    <a:lnTo>
                      <a:pt x="114" y="45"/>
                    </a:lnTo>
                    <a:lnTo>
                      <a:pt x="119" y="43"/>
                    </a:lnTo>
                    <a:lnTo>
                      <a:pt x="119" y="43"/>
                    </a:lnTo>
                    <a:lnTo>
                      <a:pt x="133" y="40"/>
                    </a:lnTo>
                    <a:lnTo>
                      <a:pt x="137" y="39"/>
                    </a:lnTo>
                    <a:lnTo>
                      <a:pt x="142" y="14"/>
                    </a:lnTo>
                    <a:lnTo>
                      <a:pt x="173" y="14"/>
                    </a:lnTo>
                    <a:lnTo>
                      <a:pt x="178" y="39"/>
                    </a:lnTo>
                    <a:lnTo>
                      <a:pt x="182" y="40"/>
                    </a:lnTo>
                    <a:lnTo>
                      <a:pt x="182" y="40"/>
                    </a:lnTo>
                    <a:lnTo>
                      <a:pt x="195" y="43"/>
                    </a:lnTo>
                    <a:lnTo>
                      <a:pt x="200" y="44"/>
                    </a:lnTo>
                    <a:lnTo>
                      <a:pt x="218" y="25"/>
                    </a:lnTo>
                    <a:lnTo>
                      <a:pt x="244" y="40"/>
                    </a:lnTo>
                    <a:lnTo>
                      <a:pt x="236" y="65"/>
                    </a:lnTo>
                    <a:lnTo>
                      <a:pt x="240" y="68"/>
                    </a:lnTo>
                    <a:lnTo>
                      <a:pt x="240" y="68"/>
                    </a:lnTo>
                    <a:lnTo>
                      <a:pt x="249" y="77"/>
                    </a:lnTo>
                    <a:lnTo>
                      <a:pt x="253" y="80"/>
                    </a:lnTo>
                    <a:lnTo>
                      <a:pt x="277" y="72"/>
                    </a:lnTo>
                    <a:lnTo>
                      <a:pt x="293" y="98"/>
                    </a:lnTo>
                    <a:lnTo>
                      <a:pt x="274" y="115"/>
                    </a:lnTo>
                    <a:lnTo>
                      <a:pt x="276" y="119"/>
                    </a:lnTo>
                    <a:lnTo>
                      <a:pt x="276" y="119"/>
                    </a:lnTo>
                    <a:lnTo>
                      <a:pt x="281" y="134"/>
                    </a:lnTo>
                    <a:lnTo>
                      <a:pt x="282" y="138"/>
                    </a:lnTo>
                    <a:lnTo>
                      <a:pt x="304" y="143"/>
                    </a:lnTo>
                    <a:lnTo>
                      <a:pt x="304" y="17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51" name="Freeform 116">
                <a:extLst>
                  <a:ext uri="{FF2B5EF4-FFF2-40B4-BE49-F238E27FC236}">
                    <a16:creationId xmlns:a16="http://schemas.microsoft.com/office/drawing/2014/main" id="{1F572FCB-C269-4E8A-97B9-ED014EB515E3}"/>
                  </a:ext>
                </a:extLst>
              </p:cNvPr>
              <p:cNvSpPr>
                <a:spLocks noEditPoints="1"/>
              </p:cNvSpPr>
              <p:nvPr/>
            </p:nvSpPr>
            <p:spPr bwMode="auto">
              <a:xfrm>
                <a:off x="2963863" y="3462338"/>
                <a:ext cx="242888" cy="244475"/>
              </a:xfrm>
              <a:custGeom>
                <a:avLst/>
                <a:gdLst>
                  <a:gd name="T0" fmla="*/ 77 w 153"/>
                  <a:gd name="T1" fmla="*/ 0 h 154"/>
                  <a:gd name="T2" fmla="*/ 61 w 153"/>
                  <a:gd name="T3" fmla="*/ 2 h 154"/>
                  <a:gd name="T4" fmla="*/ 46 w 153"/>
                  <a:gd name="T5" fmla="*/ 6 h 154"/>
                  <a:gd name="T6" fmla="*/ 33 w 153"/>
                  <a:gd name="T7" fmla="*/ 14 h 154"/>
                  <a:gd name="T8" fmla="*/ 23 w 153"/>
                  <a:gd name="T9" fmla="*/ 22 h 154"/>
                  <a:gd name="T10" fmla="*/ 13 w 153"/>
                  <a:gd name="T11" fmla="*/ 34 h 154"/>
                  <a:gd name="T12" fmla="*/ 5 w 153"/>
                  <a:gd name="T13" fmla="*/ 47 h 154"/>
                  <a:gd name="T14" fmla="*/ 1 w 153"/>
                  <a:gd name="T15" fmla="*/ 61 h 154"/>
                  <a:gd name="T16" fmla="*/ 0 w 153"/>
                  <a:gd name="T17" fmla="*/ 77 h 154"/>
                  <a:gd name="T18" fmla="*/ 0 w 153"/>
                  <a:gd name="T19" fmla="*/ 85 h 154"/>
                  <a:gd name="T20" fmla="*/ 3 w 153"/>
                  <a:gd name="T21" fmla="*/ 100 h 154"/>
                  <a:gd name="T22" fmla="*/ 8 w 153"/>
                  <a:gd name="T23" fmla="*/ 114 h 154"/>
                  <a:gd name="T24" fmla="*/ 17 w 153"/>
                  <a:gd name="T25" fmla="*/ 126 h 154"/>
                  <a:gd name="T26" fmla="*/ 28 w 153"/>
                  <a:gd name="T27" fmla="*/ 137 h 154"/>
                  <a:gd name="T28" fmla="*/ 40 w 153"/>
                  <a:gd name="T29" fmla="*/ 144 h 154"/>
                  <a:gd name="T30" fmla="*/ 54 w 153"/>
                  <a:gd name="T31" fmla="*/ 151 h 154"/>
                  <a:gd name="T32" fmla="*/ 69 w 153"/>
                  <a:gd name="T33" fmla="*/ 154 h 154"/>
                  <a:gd name="T34" fmla="*/ 77 w 153"/>
                  <a:gd name="T35" fmla="*/ 154 h 154"/>
                  <a:gd name="T36" fmla="*/ 92 w 153"/>
                  <a:gd name="T37" fmla="*/ 153 h 154"/>
                  <a:gd name="T38" fmla="*/ 107 w 153"/>
                  <a:gd name="T39" fmla="*/ 147 h 154"/>
                  <a:gd name="T40" fmla="*/ 120 w 153"/>
                  <a:gd name="T41" fmla="*/ 141 h 154"/>
                  <a:gd name="T42" fmla="*/ 132 w 153"/>
                  <a:gd name="T43" fmla="*/ 131 h 154"/>
                  <a:gd name="T44" fmla="*/ 140 w 153"/>
                  <a:gd name="T45" fmla="*/ 120 h 154"/>
                  <a:gd name="T46" fmla="*/ 148 w 153"/>
                  <a:gd name="T47" fmla="*/ 106 h 154"/>
                  <a:gd name="T48" fmla="*/ 152 w 153"/>
                  <a:gd name="T49" fmla="*/ 92 h 154"/>
                  <a:gd name="T50" fmla="*/ 153 w 153"/>
                  <a:gd name="T51" fmla="*/ 77 h 154"/>
                  <a:gd name="T52" fmla="*/ 153 w 153"/>
                  <a:gd name="T53" fmla="*/ 69 h 154"/>
                  <a:gd name="T54" fmla="*/ 150 w 153"/>
                  <a:gd name="T55" fmla="*/ 55 h 154"/>
                  <a:gd name="T56" fmla="*/ 145 w 153"/>
                  <a:gd name="T57" fmla="*/ 41 h 154"/>
                  <a:gd name="T58" fmla="*/ 136 w 153"/>
                  <a:gd name="T59" fmla="*/ 28 h 154"/>
                  <a:gd name="T60" fmla="*/ 125 w 153"/>
                  <a:gd name="T61" fmla="*/ 18 h 154"/>
                  <a:gd name="T62" fmla="*/ 113 w 153"/>
                  <a:gd name="T63" fmla="*/ 9 h 154"/>
                  <a:gd name="T64" fmla="*/ 99 w 153"/>
                  <a:gd name="T65" fmla="*/ 4 h 154"/>
                  <a:gd name="T66" fmla="*/ 84 w 153"/>
                  <a:gd name="T67" fmla="*/ 1 h 154"/>
                  <a:gd name="T68" fmla="*/ 77 w 153"/>
                  <a:gd name="T69" fmla="*/ 0 h 154"/>
                  <a:gd name="T70" fmla="*/ 77 w 153"/>
                  <a:gd name="T71" fmla="*/ 140 h 154"/>
                  <a:gd name="T72" fmla="*/ 64 w 153"/>
                  <a:gd name="T73" fmla="*/ 139 h 154"/>
                  <a:gd name="T74" fmla="*/ 42 w 153"/>
                  <a:gd name="T75" fmla="*/ 129 h 154"/>
                  <a:gd name="T76" fmla="*/ 25 w 153"/>
                  <a:gd name="T77" fmla="*/ 112 h 154"/>
                  <a:gd name="T78" fmla="*/ 15 w 153"/>
                  <a:gd name="T79" fmla="*/ 89 h 154"/>
                  <a:gd name="T80" fmla="*/ 14 w 153"/>
                  <a:gd name="T81" fmla="*/ 77 h 154"/>
                  <a:gd name="T82" fmla="*/ 14 w 153"/>
                  <a:gd name="T83" fmla="*/ 71 h 154"/>
                  <a:gd name="T84" fmla="*/ 18 w 153"/>
                  <a:gd name="T85" fmla="*/ 52 h 154"/>
                  <a:gd name="T86" fmla="*/ 32 w 153"/>
                  <a:gd name="T87" fmla="*/ 33 h 154"/>
                  <a:gd name="T88" fmla="*/ 52 w 153"/>
                  <a:gd name="T89" fmla="*/ 19 h 154"/>
                  <a:gd name="T90" fmla="*/ 70 w 153"/>
                  <a:gd name="T91" fmla="*/ 15 h 154"/>
                  <a:gd name="T92" fmla="*/ 77 w 153"/>
                  <a:gd name="T93" fmla="*/ 14 h 154"/>
                  <a:gd name="T94" fmla="*/ 89 w 153"/>
                  <a:gd name="T95" fmla="*/ 16 h 154"/>
                  <a:gd name="T96" fmla="*/ 112 w 153"/>
                  <a:gd name="T97" fmla="*/ 24 h 154"/>
                  <a:gd name="T98" fmla="*/ 128 w 153"/>
                  <a:gd name="T99" fmla="*/ 42 h 154"/>
                  <a:gd name="T100" fmla="*/ 138 w 153"/>
                  <a:gd name="T101" fmla="*/ 64 h 154"/>
                  <a:gd name="T102" fmla="*/ 139 w 153"/>
                  <a:gd name="T103" fmla="*/ 77 h 154"/>
                  <a:gd name="T104" fmla="*/ 139 w 153"/>
                  <a:gd name="T105" fmla="*/ 84 h 154"/>
                  <a:gd name="T106" fmla="*/ 135 w 153"/>
                  <a:gd name="T107" fmla="*/ 101 h 154"/>
                  <a:gd name="T108" fmla="*/ 121 w 153"/>
                  <a:gd name="T109" fmla="*/ 122 h 154"/>
                  <a:gd name="T110" fmla="*/ 101 w 153"/>
                  <a:gd name="T111" fmla="*/ 135 h 154"/>
                  <a:gd name="T112" fmla="*/ 83 w 153"/>
                  <a:gd name="T113" fmla="*/ 140 h 154"/>
                  <a:gd name="T114" fmla="*/ 77 w 153"/>
                  <a:gd name="T115" fmla="*/ 14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3" h="154">
                    <a:moveTo>
                      <a:pt x="77" y="0"/>
                    </a:moveTo>
                    <a:lnTo>
                      <a:pt x="77" y="0"/>
                    </a:lnTo>
                    <a:lnTo>
                      <a:pt x="69" y="1"/>
                    </a:lnTo>
                    <a:lnTo>
                      <a:pt x="61" y="2"/>
                    </a:lnTo>
                    <a:lnTo>
                      <a:pt x="54" y="4"/>
                    </a:lnTo>
                    <a:lnTo>
                      <a:pt x="46" y="6"/>
                    </a:lnTo>
                    <a:lnTo>
                      <a:pt x="40" y="9"/>
                    </a:lnTo>
                    <a:lnTo>
                      <a:pt x="33" y="14"/>
                    </a:lnTo>
                    <a:lnTo>
                      <a:pt x="28" y="18"/>
                    </a:lnTo>
                    <a:lnTo>
                      <a:pt x="23" y="22"/>
                    </a:lnTo>
                    <a:lnTo>
                      <a:pt x="17" y="28"/>
                    </a:lnTo>
                    <a:lnTo>
                      <a:pt x="13" y="34"/>
                    </a:lnTo>
                    <a:lnTo>
                      <a:pt x="8" y="41"/>
                    </a:lnTo>
                    <a:lnTo>
                      <a:pt x="5" y="47"/>
                    </a:lnTo>
                    <a:lnTo>
                      <a:pt x="3" y="55"/>
                    </a:lnTo>
                    <a:lnTo>
                      <a:pt x="1" y="61"/>
                    </a:lnTo>
                    <a:lnTo>
                      <a:pt x="0" y="69"/>
                    </a:lnTo>
                    <a:lnTo>
                      <a:pt x="0" y="77"/>
                    </a:lnTo>
                    <a:lnTo>
                      <a:pt x="0" y="77"/>
                    </a:lnTo>
                    <a:lnTo>
                      <a:pt x="0" y="85"/>
                    </a:lnTo>
                    <a:lnTo>
                      <a:pt x="1" y="92"/>
                    </a:lnTo>
                    <a:lnTo>
                      <a:pt x="3" y="100"/>
                    </a:lnTo>
                    <a:lnTo>
                      <a:pt x="5" y="106"/>
                    </a:lnTo>
                    <a:lnTo>
                      <a:pt x="8" y="114"/>
                    </a:lnTo>
                    <a:lnTo>
                      <a:pt x="13" y="120"/>
                    </a:lnTo>
                    <a:lnTo>
                      <a:pt x="17" y="126"/>
                    </a:lnTo>
                    <a:lnTo>
                      <a:pt x="23" y="131"/>
                    </a:lnTo>
                    <a:lnTo>
                      <a:pt x="28" y="137"/>
                    </a:lnTo>
                    <a:lnTo>
                      <a:pt x="33" y="141"/>
                    </a:lnTo>
                    <a:lnTo>
                      <a:pt x="40" y="144"/>
                    </a:lnTo>
                    <a:lnTo>
                      <a:pt x="46" y="147"/>
                    </a:lnTo>
                    <a:lnTo>
                      <a:pt x="54" y="151"/>
                    </a:lnTo>
                    <a:lnTo>
                      <a:pt x="61" y="153"/>
                    </a:lnTo>
                    <a:lnTo>
                      <a:pt x="69" y="154"/>
                    </a:lnTo>
                    <a:lnTo>
                      <a:pt x="77" y="154"/>
                    </a:lnTo>
                    <a:lnTo>
                      <a:pt x="77" y="154"/>
                    </a:lnTo>
                    <a:lnTo>
                      <a:pt x="84" y="154"/>
                    </a:lnTo>
                    <a:lnTo>
                      <a:pt x="92" y="153"/>
                    </a:lnTo>
                    <a:lnTo>
                      <a:pt x="99" y="151"/>
                    </a:lnTo>
                    <a:lnTo>
                      <a:pt x="107" y="147"/>
                    </a:lnTo>
                    <a:lnTo>
                      <a:pt x="113" y="144"/>
                    </a:lnTo>
                    <a:lnTo>
                      <a:pt x="120" y="141"/>
                    </a:lnTo>
                    <a:lnTo>
                      <a:pt x="125" y="137"/>
                    </a:lnTo>
                    <a:lnTo>
                      <a:pt x="132" y="131"/>
                    </a:lnTo>
                    <a:lnTo>
                      <a:pt x="136" y="126"/>
                    </a:lnTo>
                    <a:lnTo>
                      <a:pt x="140" y="120"/>
                    </a:lnTo>
                    <a:lnTo>
                      <a:pt x="145" y="114"/>
                    </a:lnTo>
                    <a:lnTo>
                      <a:pt x="148" y="106"/>
                    </a:lnTo>
                    <a:lnTo>
                      <a:pt x="150" y="100"/>
                    </a:lnTo>
                    <a:lnTo>
                      <a:pt x="152" y="92"/>
                    </a:lnTo>
                    <a:lnTo>
                      <a:pt x="153" y="85"/>
                    </a:lnTo>
                    <a:lnTo>
                      <a:pt x="153" y="77"/>
                    </a:lnTo>
                    <a:lnTo>
                      <a:pt x="153" y="77"/>
                    </a:lnTo>
                    <a:lnTo>
                      <a:pt x="153" y="69"/>
                    </a:lnTo>
                    <a:lnTo>
                      <a:pt x="152" y="61"/>
                    </a:lnTo>
                    <a:lnTo>
                      <a:pt x="150" y="55"/>
                    </a:lnTo>
                    <a:lnTo>
                      <a:pt x="148" y="47"/>
                    </a:lnTo>
                    <a:lnTo>
                      <a:pt x="145" y="41"/>
                    </a:lnTo>
                    <a:lnTo>
                      <a:pt x="140" y="34"/>
                    </a:lnTo>
                    <a:lnTo>
                      <a:pt x="136" y="28"/>
                    </a:lnTo>
                    <a:lnTo>
                      <a:pt x="132" y="22"/>
                    </a:lnTo>
                    <a:lnTo>
                      <a:pt x="125" y="18"/>
                    </a:lnTo>
                    <a:lnTo>
                      <a:pt x="120" y="14"/>
                    </a:lnTo>
                    <a:lnTo>
                      <a:pt x="113" y="9"/>
                    </a:lnTo>
                    <a:lnTo>
                      <a:pt x="107" y="6"/>
                    </a:lnTo>
                    <a:lnTo>
                      <a:pt x="99" y="4"/>
                    </a:lnTo>
                    <a:lnTo>
                      <a:pt x="92" y="2"/>
                    </a:lnTo>
                    <a:lnTo>
                      <a:pt x="84" y="1"/>
                    </a:lnTo>
                    <a:lnTo>
                      <a:pt x="77" y="0"/>
                    </a:lnTo>
                    <a:lnTo>
                      <a:pt x="77" y="0"/>
                    </a:lnTo>
                    <a:close/>
                    <a:moveTo>
                      <a:pt x="77" y="140"/>
                    </a:moveTo>
                    <a:lnTo>
                      <a:pt x="77" y="140"/>
                    </a:lnTo>
                    <a:lnTo>
                      <a:pt x="70" y="140"/>
                    </a:lnTo>
                    <a:lnTo>
                      <a:pt x="64" y="139"/>
                    </a:lnTo>
                    <a:lnTo>
                      <a:pt x="52" y="135"/>
                    </a:lnTo>
                    <a:lnTo>
                      <a:pt x="42" y="129"/>
                    </a:lnTo>
                    <a:lnTo>
                      <a:pt x="32" y="122"/>
                    </a:lnTo>
                    <a:lnTo>
                      <a:pt x="25" y="112"/>
                    </a:lnTo>
                    <a:lnTo>
                      <a:pt x="18" y="101"/>
                    </a:lnTo>
                    <a:lnTo>
                      <a:pt x="15" y="89"/>
                    </a:lnTo>
                    <a:lnTo>
                      <a:pt x="14" y="84"/>
                    </a:lnTo>
                    <a:lnTo>
                      <a:pt x="14" y="77"/>
                    </a:lnTo>
                    <a:lnTo>
                      <a:pt x="14" y="77"/>
                    </a:lnTo>
                    <a:lnTo>
                      <a:pt x="14" y="71"/>
                    </a:lnTo>
                    <a:lnTo>
                      <a:pt x="15" y="64"/>
                    </a:lnTo>
                    <a:lnTo>
                      <a:pt x="18" y="52"/>
                    </a:lnTo>
                    <a:lnTo>
                      <a:pt x="25" y="42"/>
                    </a:lnTo>
                    <a:lnTo>
                      <a:pt x="32" y="33"/>
                    </a:lnTo>
                    <a:lnTo>
                      <a:pt x="42" y="24"/>
                    </a:lnTo>
                    <a:lnTo>
                      <a:pt x="52" y="19"/>
                    </a:lnTo>
                    <a:lnTo>
                      <a:pt x="64" y="16"/>
                    </a:lnTo>
                    <a:lnTo>
                      <a:pt x="70" y="15"/>
                    </a:lnTo>
                    <a:lnTo>
                      <a:pt x="77" y="14"/>
                    </a:lnTo>
                    <a:lnTo>
                      <a:pt x="77" y="14"/>
                    </a:lnTo>
                    <a:lnTo>
                      <a:pt x="83" y="15"/>
                    </a:lnTo>
                    <a:lnTo>
                      <a:pt x="89" y="16"/>
                    </a:lnTo>
                    <a:lnTo>
                      <a:pt x="101" y="19"/>
                    </a:lnTo>
                    <a:lnTo>
                      <a:pt x="112" y="24"/>
                    </a:lnTo>
                    <a:lnTo>
                      <a:pt x="121" y="33"/>
                    </a:lnTo>
                    <a:lnTo>
                      <a:pt x="128" y="42"/>
                    </a:lnTo>
                    <a:lnTo>
                      <a:pt x="135" y="52"/>
                    </a:lnTo>
                    <a:lnTo>
                      <a:pt x="138" y="64"/>
                    </a:lnTo>
                    <a:lnTo>
                      <a:pt x="139" y="71"/>
                    </a:lnTo>
                    <a:lnTo>
                      <a:pt x="139" y="77"/>
                    </a:lnTo>
                    <a:lnTo>
                      <a:pt x="139" y="77"/>
                    </a:lnTo>
                    <a:lnTo>
                      <a:pt x="139" y="84"/>
                    </a:lnTo>
                    <a:lnTo>
                      <a:pt x="138" y="89"/>
                    </a:lnTo>
                    <a:lnTo>
                      <a:pt x="135" y="101"/>
                    </a:lnTo>
                    <a:lnTo>
                      <a:pt x="128" y="112"/>
                    </a:lnTo>
                    <a:lnTo>
                      <a:pt x="121" y="122"/>
                    </a:lnTo>
                    <a:lnTo>
                      <a:pt x="112" y="129"/>
                    </a:lnTo>
                    <a:lnTo>
                      <a:pt x="101" y="135"/>
                    </a:lnTo>
                    <a:lnTo>
                      <a:pt x="89" y="139"/>
                    </a:lnTo>
                    <a:lnTo>
                      <a:pt x="83" y="140"/>
                    </a:lnTo>
                    <a:lnTo>
                      <a:pt x="77" y="140"/>
                    </a:lnTo>
                    <a:lnTo>
                      <a:pt x="77" y="140"/>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52" name="Freeform 117">
                <a:extLst>
                  <a:ext uri="{FF2B5EF4-FFF2-40B4-BE49-F238E27FC236}">
                    <a16:creationId xmlns:a16="http://schemas.microsoft.com/office/drawing/2014/main" id="{A8391F22-8556-4182-AF3F-18F264AFC732}"/>
                  </a:ext>
                </a:extLst>
              </p:cNvPr>
              <p:cNvSpPr>
                <a:spLocks noEditPoints="1"/>
              </p:cNvSpPr>
              <p:nvPr/>
            </p:nvSpPr>
            <p:spPr bwMode="auto">
              <a:xfrm>
                <a:off x="3238500" y="3127375"/>
                <a:ext cx="341313" cy="342900"/>
              </a:xfrm>
              <a:custGeom>
                <a:avLst/>
                <a:gdLst>
                  <a:gd name="T0" fmla="*/ 197 w 215"/>
                  <a:gd name="T1" fmla="*/ 83 h 216"/>
                  <a:gd name="T2" fmla="*/ 209 w 215"/>
                  <a:gd name="T3" fmla="*/ 70 h 216"/>
                  <a:gd name="T4" fmla="*/ 171 w 215"/>
                  <a:gd name="T5" fmla="*/ 42 h 216"/>
                  <a:gd name="T6" fmla="*/ 143 w 215"/>
                  <a:gd name="T7" fmla="*/ 4 h 216"/>
                  <a:gd name="T8" fmla="*/ 129 w 215"/>
                  <a:gd name="T9" fmla="*/ 18 h 216"/>
                  <a:gd name="T10" fmla="*/ 83 w 215"/>
                  <a:gd name="T11" fmla="*/ 18 h 216"/>
                  <a:gd name="T12" fmla="*/ 69 w 215"/>
                  <a:gd name="T13" fmla="*/ 5 h 216"/>
                  <a:gd name="T14" fmla="*/ 41 w 215"/>
                  <a:gd name="T15" fmla="*/ 41 h 216"/>
                  <a:gd name="T16" fmla="*/ 3 w 215"/>
                  <a:gd name="T17" fmla="*/ 71 h 216"/>
                  <a:gd name="T18" fmla="*/ 14 w 215"/>
                  <a:gd name="T19" fmla="*/ 86 h 216"/>
                  <a:gd name="T20" fmla="*/ 13 w 215"/>
                  <a:gd name="T21" fmla="*/ 132 h 216"/>
                  <a:gd name="T22" fmla="*/ 4 w 215"/>
                  <a:gd name="T23" fmla="*/ 146 h 216"/>
                  <a:gd name="T24" fmla="*/ 36 w 215"/>
                  <a:gd name="T25" fmla="*/ 175 h 216"/>
                  <a:gd name="T26" fmla="*/ 71 w 215"/>
                  <a:gd name="T27" fmla="*/ 212 h 216"/>
                  <a:gd name="T28" fmla="*/ 86 w 215"/>
                  <a:gd name="T29" fmla="*/ 203 h 216"/>
                  <a:gd name="T30" fmla="*/ 130 w 215"/>
                  <a:gd name="T31" fmla="*/ 202 h 216"/>
                  <a:gd name="T32" fmla="*/ 144 w 215"/>
                  <a:gd name="T33" fmla="*/ 211 h 216"/>
                  <a:gd name="T34" fmla="*/ 174 w 215"/>
                  <a:gd name="T35" fmla="*/ 177 h 216"/>
                  <a:gd name="T36" fmla="*/ 210 w 215"/>
                  <a:gd name="T37" fmla="*/ 144 h 216"/>
                  <a:gd name="T38" fmla="*/ 198 w 215"/>
                  <a:gd name="T39" fmla="*/ 130 h 216"/>
                  <a:gd name="T40" fmla="*/ 184 w 215"/>
                  <a:gd name="T41" fmla="*/ 161 h 216"/>
                  <a:gd name="T42" fmla="*/ 169 w 215"/>
                  <a:gd name="T43" fmla="*/ 161 h 216"/>
                  <a:gd name="T44" fmla="*/ 162 w 215"/>
                  <a:gd name="T45" fmla="*/ 185 h 216"/>
                  <a:gd name="T46" fmla="*/ 136 w 215"/>
                  <a:gd name="T47" fmla="*/ 186 h 216"/>
                  <a:gd name="T48" fmla="*/ 118 w 215"/>
                  <a:gd name="T49" fmla="*/ 191 h 216"/>
                  <a:gd name="T50" fmla="*/ 98 w 215"/>
                  <a:gd name="T51" fmla="*/ 191 h 216"/>
                  <a:gd name="T52" fmla="*/ 80 w 215"/>
                  <a:gd name="T53" fmla="*/ 187 h 216"/>
                  <a:gd name="T54" fmla="*/ 54 w 215"/>
                  <a:gd name="T55" fmla="*/ 186 h 216"/>
                  <a:gd name="T56" fmla="*/ 54 w 215"/>
                  <a:gd name="T57" fmla="*/ 173 h 216"/>
                  <a:gd name="T58" fmla="*/ 30 w 215"/>
                  <a:gd name="T59" fmla="*/ 162 h 216"/>
                  <a:gd name="T60" fmla="*/ 29 w 215"/>
                  <a:gd name="T61" fmla="*/ 137 h 216"/>
                  <a:gd name="T62" fmla="*/ 26 w 215"/>
                  <a:gd name="T63" fmla="*/ 120 h 216"/>
                  <a:gd name="T64" fmla="*/ 26 w 215"/>
                  <a:gd name="T65" fmla="*/ 98 h 216"/>
                  <a:gd name="T66" fmla="*/ 30 w 215"/>
                  <a:gd name="T67" fmla="*/ 83 h 216"/>
                  <a:gd name="T68" fmla="*/ 29 w 215"/>
                  <a:gd name="T69" fmla="*/ 55 h 216"/>
                  <a:gd name="T70" fmla="*/ 46 w 215"/>
                  <a:gd name="T71" fmla="*/ 56 h 216"/>
                  <a:gd name="T72" fmla="*/ 53 w 215"/>
                  <a:gd name="T73" fmla="*/ 31 h 216"/>
                  <a:gd name="T74" fmla="*/ 81 w 215"/>
                  <a:gd name="T75" fmla="*/ 33 h 216"/>
                  <a:gd name="T76" fmla="*/ 95 w 215"/>
                  <a:gd name="T77" fmla="*/ 30 h 216"/>
                  <a:gd name="T78" fmla="*/ 117 w 215"/>
                  <a:gd name="T79" fmla="*/ 30 h 216"/>
                  <a:gd name="T80" fmla="*/ 130 w 215"/>
                  <a:gd name="T81" fmla="*/ 33 h 216"/>
                  <a:gd name="T82" fmla="*/ 159 w 215"/>
                  <a:gd name="T83" fmla="*/ 30 h 216"/>
                  <a:gd name="T84" fmla="*/ 158 w 215"/>
                  <a:gd name="T85" fmla="*/ 49 h 216"/>
                  <a:gd name="T86" fmla="*/ 183 w 215"/>
                  <a:gd name="T87" fmla="*/ 53 h 216"/>
                  <a:gd name="T88" fmla="*/ 181 w 215"/>
                  <a:gd name="T89" fmla="*/ 82 h 216"/>
                  <a:gd name="T90" fmla="*/ 185 w 215"/>
                  <a:gd name="T91" fmla="*/ 95 h 216"/>
                  <a:gd name="T92" fmla="*/ 186 w 215"/>
                  <a:gd name="T93" fmla="*/ 118 h 216"/>
                  <a:gd name="T94" fmla="*/ 183 w 215"/>
                  <a:gd name="T95" fmla="*/ 133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5" h="216">
                    <a:moveTo>
                      <a:pt x="215" y="126"/>
                    </a:moveTo>
                    <a:lnTo>
                      <a:pt x="215" y="87"/>
                    </a:lnTo>
                    <a:lnTo>
                      <a:pt x="197" y="83"/>
                    </a:lnTo>
                    <a:lnTo>
                      <a:pt x="197" y="83"/>
                    </a:lnTo>
                    <a:lnTo>
                      <a:pt x="196" y="82"/>
                    </a:lnTo>
                    <a:lnTo>
                      <a:pt x="209" y="70"/>
                    </a:lnTo>
                    <a:lnTo>
                      <a:pt x="190" y="37"/>
                    </a:lnTo>
                    <a:lnTo>
                      <a:pt x="171" y="42"/>
                    </a:lnTo>
                    <a:lnTo>
                      <a:pt x="171" y="42"/>
                    </a:lnTo>
                    <a:lnTo>
                      <a:pt x="171" y="41"/>
                    </a:lnTo>
                    <a:lnTo>
                      <a:pt x="177" y="24"/>
                    </a:lnTo>
                    <a:lnTo>
                      <a:pt x="143" y="4"/>
                    </a:lnTo>
                    <a:lnTo>
                      <a:pt x="130" y="18"/>
                    </a:lnTo>
                    <a:lnTo>
                      <a:pt x="130" y="18"/>
                    </a:lnTo>
                    <a:lnTo>
                      <a:pt x="129" y="18"/>
                    </a:lnTo>
                    <a:lnTo>
                      <a:pt x="125" y="0"/>
                    </a:lnTo>
                    <a:lnTo>
                      <a:pt x="86" y="0"/>
                    </a:lnTo>
                    <a:lnTo>
                      <a:pt x="83" y="18"/>
                    </a:lnTo>
                    <a:lnTo>
                      <a:pt x="83" y="18"/>
                    </a:lnTo>
                    <a:lnTo>
                      <a:pt x="81" y="18"/>
                    </a:lnTo>
                    <a:lnTo>
                      <a:pt x="69" y="5"/>
                    </a:lnTo>
                    <a:lnTo>
                      <a:pt x="35" y="25"/>
                    </a:lnTo>
                    <a:lnTo>
                      <a:pt x="41" y="41"/>
                    </a:lnTo>
                    <a:lnTo>
                      <a:pt x="41" y="41"/>
                    </a:lnTo>
                    <a:lnTo>
                      <a:pt x="39" y="43"/>
                    </a:lnTo>
                    <a:lnTo>
                      <a:pt x="22" y="38"/>
                    </a:lnTo>
                    <a:lnTo>
                      <a:pt x="3" y="71"/>
                    </a:lnTo>
                    <a:lnTo>
                      <a:pt x="15" y="82"/>
                    </a:lnTo>
                    <a:lnTo>
                      <a:pt x="15" y="82"/>
                    </a:lnTo>
                    <a:lnTo>
                      <a:pt x="14" y="86"/>
                    </a:lnTo>
                    <a:lnTo>
                      <a:pt x="0" y="90"/>
                    </a:lnTo>
                    <a:lnTo>
                      <a:pt x="0" y="128"/>
                    </a:lnTo>
                    <a:lnTo>
                      <a:pt x="13" y="132"/>
                    </a:lnTo>
                    <a:lnTo>
                      <a:pt x="13" y="132"/>
                    </a:lnTo>
                    <a:lnTo>
                      <a:pt x="15" y="137"/>
                    </a:lnTo>
                    <a:lnTo>
                      <a:pt x="4" y="146"/>
                    </a:lnTo>
                    <a:lnTo>
                      <a:pt x="23" y="179"/>
                    </a:lnTo>
                    <a:lnTo>
                      <a:pt x="36" y="175"/>
                    </a:lnTo>
                    <a:lnTo>
                      <a:pt x="36" y="175"/>
                    </a:lnTo>
                    <a:lnTo>
                      <a:pt x="41" y="180"/>
                    </a:lnTo>
                    <a:lnTo>
                      <a:pt x="37" y="192"/>
                    </a:lnTo>
                    <a:lnTo>
                      <a:pt x="71" y="212"/>
                    </a:lnTo>
                    <a:lnTo>
                      <a:pt x="80" y="202"/>
                    </a:lnTo>
                    <a:lnTo>
                      <a:pt x="80" y="202"/>
                    </a:lnTo>
                    <a:lnTo>
                      <a:pt x="86" y="203"/>
                    </a:lnTo>
                    <a:lnTo>
                      <a:pt x="88" y="216"/>
                    </a:lnTo>
                    <a:lnTo>
                      <a:pt x="127" y="216"/>
                    </a:lnTo>
                    <a:lnTo>
                      <a:pt x="130" y="202"/>
                    </a:lnTo>
                    <a:lnTo>
                      <a:pt x="130" y="202"/>
                    </a:lnTo>
                    <a:lnTo>
                      <a:pt x="136" y="201"/>
                    </a:lnTo>
                    <a:lnTo>
                      <a:pt x="144" y="211"/>
                    </a:lnTo>
                    <a:lnTo>
                      <a:pt x="179" y="191"/>
                    </a:lnTo>
                    <a:lnTo>
                      <a:pt x="174" y="177"/>
                    </a:lnTo>
                    <a:lnTo>
                      <a:pt x="174" y="177"/>
                    </a:lnTo>
                    <a:lnTo>
                      <a:pt x="177" y="173"/>
                    </a:lnTo>
                    <a:lnTo>
                      <a:pt x="191" y="177"/>
                    </a:lnTo>
                    <a:lnTo>
                      <a:pt x="210" y="144"/>
                    </a:lnTo>
                    <a:lnTo>
                      <a:pt x="198" y="133"/>
                    </a:lnTo>
                    <a:lnTo>
                      <a:pt x="198" y="133"/>
                    </a:lnTo>
                    <a:lnTo>
                      <a:pt x="198" y="130"/>
                    </a:lnTo>
                    <a:lnTo>
                      <a:pt x="215" y="126"/>
                    </a:lnTo>
                    <a:close/>
                    <a:moveTo>
                      <a:pt x="193" y="147"/>
                    </a:moveTo>
                    <a:lnTo>
                      <a:pt x="184" y="161"/>
                    </a:lnTo>
                    <a:lnTo>
                      <a:pt x="172" y="157"/>
                    </a:lnTo>
                    <a:lnTo>
                      <a:pt x="169" y="161"/>
                    </a:lnTo>
                    <a:lnTo>
                      <a:pt x="169" y="161"/>
                    </a:lnTo>
                    <a:lnTo>
                      <a:pt x="161" y="169"/>
                    </a:lnTo>
                    <a:lnTo>
                      <a:pt x="157" y="173"/>
                    </a:lnTo>
                    <a:lnTo>
                      <a:pt x="162" y="185"/>
                    </a:lnTo>
                    <a:lnTo>
                      <a:pt x="148" y="192"/>
                    </a:lnTo>
                    <a:lnTo>
                      <a:pt x="140" y="184"/>
                    </a:lnTo>
                    <a:lnTo>
                      <a:pt x="136" y="186"/>
                    </a:lnTo>
                    <a:lnTo>
                      <a:pt x="136" y="186"/>
                    </a:lnTo>
                    <a:lnTo>
                      <a:pt x="123" y="190"/>
                    </a:lnTo>
                    <a:lnTo>
                      <a:pt x="118" y="191"/>
                    </a:lnTo>
                    <a:lnTo>
                      <a:pt x="116" y="202"/>
                    </a:lnTo>
                    <a:lnTo>
                      <a:pt x="100" y="202"/>
                    </a:lnTo>
                    <a:lnTo>
                      <a:pt x="98" y="191"/>
                    </a:lnTo>
                    <a:lnTo>
                      <a:pt x="93" y="190"/>
                    </a:lnTo>
                    <a:lnTo>
                      <a:pt x="93" y="190"/>
                    </a:lnTo>
                    <a:lnTo>
                      <a:pt x="80" y="187"/>
                    </a:lnTo>
                    <a:lnTo>
                      <a:pt x="75" y="186"/>
                    </a:lnTo>
                    <a:lnTo>
                      <a:pt x="68" y="193"/>
                    </a:lnTo>
                    <a:lnTo>
                      <a:pt x="54" y="186"/>
                    </a:lnTo>
                    <a:lnTo>
                      <a:pt x="57" y="176"/>
                    </a:lnTo>
                    <a:lnTo>
                      <a:pt x="54" y="173"/>
                    </a:lnTo>
                    <a:lnTo>
                      <a:pt x="54" y="173"/>
                    </a:lnTo>
                    <a:lnTo>
                      <a:pt x="44" y="163"/>
                    </a:lnTo>
                    <a:lnTo>
                      <a:pt x="41" y="159"/>
                    </a:lnTo>
                    <a:lnTo>
                      <a:pt x="30" y="162"/>
                    </a:lnTo>
                    <a:lnTo>
                      <a:pt x="22" y="149"/>
                    </a:lnTo>
                    <a:lnTo>
                      <a:pt x="31" y="141"/>
                    </a:lnTo>
                    <a:lnTo>
                      <a:pt x="29" y="137"/>
                    </a:lnTo>
                    <a:lnTo>
                      <a:pt x="29" y="137"/>
                    </a:lnTo>
                    <a:lnTo>
                      <a:pt x="27" y="124"/>
                    </a:lnTo>
                    <a:lnTo>
                      <a:pt x="26" y="120"/>
                    </a:lnTo>
                    <a:lnTo>
                      <a:pt x="14" y="117"/>
                    </a:lnTo>
                    <a:lnTo>
                      <a:pt x="14" y="100"/>
                    </a:lnTo>
                    <a:lnTo>
                      <a:pt x="26" y="98"/>
                    </a:lnTo>
                    <a:lnTo>
                      <a:pt x="27" y="94"/>
                    </a:lnTo>
                    <a:lnTo>
                      <a:pt x="27" y="94"/>
                    </a:lnTo>
                    <a:lnTo>
                      <a:pt x="30" y="83"/>
                    </a:lnTo>
                    <a:lnTo>
                      <a:pt x="32" y="78"/>
                    </a:lnTo>
                    <a:lnTo>
                      <a:pt x="21" y="69"/>
                    </a:lnTo>
                    <a:lnTo>
                      <a:pt x="29" y="55"/>
                    </a:lnTo>
                    <a:lnTo>
                      <a:pt x="43" y="59"/>
                    </a:lnTo>
                    <a:lnTo>
                      <a:pt x="46" y="56"/>
                    </a:lnTo>
                    <a:lnTo>
                      <a:pt x="46" y="56"/>
                    </a:lnTo>
                    <a:lnTo>
                      <a:pt x="54" y="49"/>
                    </a:lnTo>
                    <a:lnTo>
                      <a:pt x="57" y="46"/>
                    </a:lnTo>
                    <a:lnTo>
                      <a:pt x="53" y="31"/>
                    </a:lnTo>
                    <a:lnTo>
                      <a:pt x="67" y="24"/>
                    </a:lnTo>
                    <a:lnTo>
                      <a:pt x="76" y="34"/>
                    </a:lnTo>
                    <a:lnTo>
                      <a:pt x="81" y="33"/>
                    </a:lnTo>
                    <a:lnTo>
                      <a:pt x="81" y="33"/>
                    </a:lnTo>
                    <a:lnTo>
                      <a:pt x="89" y="31"/>
                    </a:lnTo>
                    <a:lnTo>
                      <a:pt x="95" y="30"/>
                    </a:lnTo>
                    <a:lnTo>
                      <a:pt x="98" y="14"/>
                    </a:lnTo>
                    <a:lnTo>
                      <a:pt x="114" y="14"/>
                    </a:lnTo>
                    <a:lnTo>
                      <a:pt x="117" y="30"/>
                    </a:lnTo>
                    <a:lnTo>
                      <a:pt x="122" y="31"/>
                    </a:lnTo>
                    <a:lnTo>
                      <a:pt x="122" y="31"/>
                    </a:lnTo>
                    <a:lnTo>
                      <a:pt x="130" y="33"/>
                    </a:lnTo>
                    <a:lnTo>
                      <a:pt x="135" y="34"/>
                    </a:lnTo>
                    <a:lnTo>
                      <a:pt x="145" y="23"/>
                    </a:lnTo>
                    <a:lnTo>
                      <a:pt x="159" y="30"/>
                    </a:lnTo>
                    <a:lnTo>
                      <a:pt x="154" y="46"/>
                    </a:lnTo>
                    <a:lnTo>
                      <a:pt x="158" y="49"/>
                    </a:lnTo>
                    <a:lnTo>
                      <a:pt x="158" y="49"/>
                    </a:lnTo>
                    <a:lnTo>
                      <a:pt x="165" y="55"/>
                    </a:lnTo>
                    <a:lnTo>
                      <a:pt x="167" y="58"/>
                    </a:lnTo>
                    <a:lnTo>
                      <a:pt x="183" y="53"/>
                    </a:lnTo>
                    <a:lnTo>
                      <a:pt x="192" y="67"/>
                    </a:lnTo>
                    <a:lnTo>
                      <a:pt x="180" y="78"/>
                    </a:lnTo>
                    <a:lnTo>
                      <a:pt x="181" y="82"/>
                    </a:lnTo>
                    <a:lnTo>
                      <a:pt x="181" y="82"/>
                    </a:lnTo>
                    <a:lnTo>
                      <a:pt x="184" y="91"/>
                    </a:lnTo>
                    <a:lnTo>
                      <a:pt x="185" y="95"/>
                    </a:lnTo>
                    <a:lnTo>
                      <a:pt x="201" y="98"/>
                    </a:lnTo>
                    <a:lnTo>
                      <a:pt x="201" y="114"/>
                    </a:lnTo>
                    <a:lnTo>
                      <a:pt x="186" y="118"/>
                    </a:lnTo>
                    <a:lnTo>
                      <a:pt x="185" y="123"/>
                    </a:lnTo>
                    <a:lnTo>
                      <a:pt x="185" y="123"/>
                    </a:lnTo>
                    <a:lnTo>
                      <a:pt x="183" y="133"/>
                    </a:lnTo>
                    <a:lnTo>
                      <a:pt x="182" y="137"/>
                    </a:lnTo>
                    <a:lnTo>
                      <a:pt x="193" y="147"/>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53" name="Freeform 118">
                <a:extLst>
                  <a:ext uri="{FF2B5EF4-FFF2-40B4-BE49-F238E27FC236}">
                    <a16:creationId xmlns:a16="http://schemas.microsoft.com/office/drawing/2014/main" id="{35DB41C7-93E9-4B53-BDE6-3E747BDBECA4}"/>
                  </a:ext>
                </a:extLst>
              </p:cNvPr>
              <p:cNvSpPr>
                <a:spLocks noEditPoints="1"/>
              </p:cNvSpPr>
              <p:nvPr/>
            </p:nvSpPr>
            <p:spPr bwMode="auto">
              <a:xfrm>
                <a:off x="3335338" y="3232150"/>
                <a:ext cx="142875" cy="141288"/>
              </a:xfrm>
              <a:custGeom>
                <a:avLst/>
                <a:gdLst>
                  <a:gd name="T0" fmla="*/ 44 w 90"/>
                  <a:gd name="T1" fmla="*/ 0 h 89"/>
                  <a:gd name="T2" fmla="*/ 27 w 90"/>
                  <a:gd name="T3" fmla="*/ 3 h 89"/>
                  <a:gd name="T4" fmla="*/ 13 w 90"/>
                  <a:gd name="T5" fmla="*/ 13 h 89"/>
                  <a:gd name="T6" fmla="*/ 3 w 90"/>
                  <a:gd name="T7" fmla="*/ 27 h 89"/>
                  <a:gd name="T8" fmla="*/ 0 w 90"/>
                  <a:gd name="T9" fmla="*/ 44 h 89"/>
                  <a:gd name="T10" fmla="*/ 1 w 90"/>
                  <a:gd name="T11" fmla="*/ 54 h 89"/>
                  <a:gd name="T12" fmla="*/ 8 w 90"/>
                  <a:gd name="T13" fmla="*/ 70 h 89"/>
                  <a:gd name="T14" fmla="*/ 20 w 90"/>
                  <a:gd name="T15" fmla="*/ 82 h 89"/>
                  <a:gd name="T16" fmla="*/ 36 w 90"/>
                  <a:gd name="T17" fmla="*/ 88 h 89"/>
                  <a:gd name="T18" fmla="*/ 44 w 90"/>
                  <a:gd name="T19" fmla="*/ 89 h 89"/>
                  <a:gd name="T20" fmla="*/ 62 w 90"/>
                  <a:gd name="T21" fmla="*/ 86 h 89"/>
                  <a:gd name="T22" fmla="*/ 77 w 90"/>
                  <a:gd name="T23" fmla="*/ 76 h 89"/>
                  <a:gd name="T24" fmla="*/ 86 w 90"/>
                  <a:gd name="T25" fmla="*/ 62 h 89"/>
                  <a:gd name="T26" fmla="*/ 90 w 90"/>
                  <a:gd name="T27" fmla="*/ 44 h 89"/>
                  <a:gd name="T28" fmla="*/ 89 w 90"/>
                  <a:gd name="T29" fmla="*/ 35 h 89"/>
                  <a:gd name="T30" fmla="*/ 82 w 90"/>
                  <a:gd name="T31" fmla="*/ 19 h 89"/>
                  <a:gd name="T32" fmla="*/ 69 w 90"/>
                  <a:gd name="T33" fmla="*/ 7 h 89"/>
                  <a:gd name="T34" fmla="*/ 54 w 90"/>
                  <a:gd name="T35" fmla="*/ 1 h 89"/>
                  <a:gd name="T36" fmla="*/ 44 w 90"/>
                  <a:gd name="T37" fmla="*/ 0 h 89"/>
                  <a:gd name="T38" fmla="*/ 44 w 90"/>
                  <a:gd name="T39" fmla="*/ 75 h 89"/>
                  <a:gd name="T40" fmla="*/ 33 w 90"/>
                  <a:gd name="T41" fmla="*/ 73 h 89"/>
                  <a:gd name="T42" fmla="*/ 23 w 90"/>
                  <a:gd name="T43" fmla="*/ 66 h 89"/>
                  <a:gd name="T44" fmla="*/ 16 w 90"/>
                  <a:gd name="T45" fmla="*/ 56 h 89"/>
                  <a:gd name="T46" fmla="*/ 14 w 90"/>
                  <a:gd name="T47" fmla="*/ 44 h 89"/>
                  <a:gd name="T48" fmla="*/ 14 w 90"/>
                  <a:gd name="T49" fmla="*/ 39 h 89"/>
                  <a:gd name="T50" fmla="*/ 20 w 90"/>
                  <a:gd name="T51" fmla="*/ 28 h 89"/>
                  <a:gd name="T52" fmla="*/ 27 w 90"/>
                  <a:gd name="T53" fmla="*/ 19 h 89"/>
                  <a:gd name="T54" fmla="*/ 39 w 90"/>
                  <a:gd name="T55" fmla="*/ 15 h 89"/>
                  <a:gd name="T56" fmla="*/ 44 w 90"/>
                  <a:gd name="T57" fmla="*/ 14 h 89"/>
                  <a:gd name="T58" fmla="*/ 56 w 90"/>
                  <a:gd name="T59" fmla="*/ 16 h 89"/>
                  <a:gd name="T60" fmla="*/ 66 w 90"/>
                  <a:gd name="T61" fmla="*/ 22 h 89"/>
                  <a:gd name="T62" fmla="*/ 73 w 90"/>
                  <a:gd name="T63" fmla="*/ 32 h 89"/>
                  <a:gd name="T64" fmla="*/ 76 w 90"/>
                  <a:gd name="T65" fmla="*/ 44 h 89"/>
                  <a:gd name="T66" fmla="*/ 75 w 90"/>
                  <a:gd name="T67" fmla="*/ 51 h 89"/>
                  <a:gd name="T68" fmla="*/ 70 w 90"/>
                  <a:gd name="T69" fmla="*/ 61 h 89"/>
                  <a:gd name="T70" fmla="*/ 62 w 90"/>
                  <a:gd name="T71" fmla="*/ 70 h 89"/>
                  <a:gd name="T72" fmla="*/ 51 w 90"/>
                  <a:gd name="T73" fmla="*/ 74 h 89"/>
                  <a:gd name="T74" fmla="*/ 44 w 90"/>
                  <a:gd name="T75" fmla="*/ 7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0" h="89">
                    <a:moveTo>
                      <a:pt x="44" y="0"/>
                    </a:moveTo>
                    <a:lnTo>
                      <a:pt x="44" y="0"/>
                    </a:lnTo>
                    <a:lnTo>
                      <a:pt x="36" y="1"/>
                    </a:lnTo>
                    <a:lnTo>
                      <a:pt x="27" y="3"/>
                    </a:lnTo>
                    <a:lnTo>
                      <a:pt x="20" y="7"/>
                    </a:lnTo>
                    <a:lnTo>
                      <a:pt x="13" y="13"/>
                    </a:lnTo>
                    <a:lnTo>
                      <a:pt x="8" y="19"/>
                    </a:lnTo>
                    <a:lnTo>
                      <a:pt x="3" y="27"/>
                    </a:lnTo>
                    <a:lnTo>
                      <a:pt x="1" y="35"/>
                    </a:lnTo>
                    <a:lnTo>
                      <a:pt x="0" y="44"/>
                    </a:lnTo>
                    <a:lnTo>
                      <a:pt x="0" y="44"/>
                    </a:lnTo>
                    <a:lnTo>
                      <a:pt x="1" y="54"/>
                    </a:lnTo>
                    <a:lnTo>
                      <a:pt x="3" y="62"/>
                    </a:lnTo>
                    <a:lnTo>
                      <a:pt x="8" y="70"/>
                    </a:lnTo>
                    <a:lnTo>
                      <a:pt x="13" y="76"/>
                    </a:lnTo>
                    <a:lnTo>
                      <a:pt x="20" y="82"/>
                    </a:lnTo>
                    <a:lnTo>
                      <a:pt x="27" y="86"/>
                    </a:lnTo>
                    <a:lnTo>
                      <a:pt x="36" y="88"/>
                    </a:lnTo>
                    <a:lnTo>
                      <a:pt x="44" y="89"/>
                    </a:lnTo>
                    <a:lnTo>
                      <a:pt x="44" y="89"/>
                    </a:lnTo>
                    <a:lnTo>
                      <a:pt x="54" y="88"/>
                    </a:lnTo>
                    <a:lnTo>
                      <a:pt x="62" y="86"/>
                    </a:lnTo>
                    <a:lnTo>
                      <a:pt x="69" y="82"/>
                    </a:lnTo>
                    <a:lnTo>
                      <a:pt x="77" y="76"/>
                    </a:lnTo>
                    <a:lnTo>
                      <a:pt x="82" y="70"/>
                    </a:lnTo>
                    <a:lnTo>
                      <a:pt x="86" y="62"/>
                    </a:lnTo>
                    <a:lnTo>
                      <a:pt x="89" y="54"/>
                    </a:lnTo>
                    <a:lnTo>
                      <a:pt x="90" y="44"/>
                    </a:lnTo>
                    <a:lnTo>
                      <a:pt x="90" y="44"/>
                    </a:lnTo>
                    <a:lnTo>
                      <a:pt x="89" y="35"/>
                    </a:lnTo>
                    <a:lnTo>
                      <a:pt x="86" y="27"/>
                    </a:lnTo>
                    <a:lnTo>
                      <a:pt x="82" y="19"/>
                    </a:lnTo>
                    <a:lnTo>
                      <a:pt x="77" y="13"/>
                    </a:lnTo>
                    <a:lnTo>
                      <a:pt x="69" y="7"/>
                    </a:lnTo>
                    <a:lnTo>
                      <a:pt x="62" y="3"/>
                    </a:lnTo>
                    <a:lnTo>
                      <a:pt x="54" y="1"/>
                    </a:lnTo>
                    <a:lnTo>
                      <a:pt x="44" y="0"/>
                    </a:lnTo>
                    <a:lnTo>
                      <a:pt x="44" y="0"/>
                    </a:lnTo>
                    <a:close/>
                    <a:moveTo>
                      <a:pt x="44" y="75"/>
                    </a:moveTo>
                    <a:lnTo>
                      <a:pt x="44" y="75"/>
                    </a:lnTo>
                    <a:lnTo>
                      <a:pt x="39" y="74"/>
                    </a:lnTo>
                    <a:lnTo>
                      <a:pt x="33" y="73"/>
                    </a:lnTo>
                    <a:lnTo>
                      <a:pt x="27" y="70"/>
                    </a:lnTo>
                    <a:lnTo>
                      <a:pt x="23" y="66"/>
                    </a:lnTo>
                    <a:lnTo>
                      <a:pt x="20" y="61"/>
                    </a:lnTo>
                    <a:lnTo>
                      <a:pt x="16" y="56"/>
                    </a:lnTo>
                    <a:lnTo>
                      <a:pt x="14" y="51"/>
                    </a:lnTo>
                    <a:lnTo>
                      <a:pt x="14" y="44"/>
                    </a:lnTo>
                    <a:lnTo>
                      <a:pt x="14" y="44"/>
                    </a:lnTo>
                    <a:lnTo>
                      <a:pt x="14" y="39"/>
                    </a:lnTo>
                    <a:lnTo>
                      <a:pt x="16" y="32"/>
                    </a:lnTo>
                    <a:lnTo>
                      <a:pt x="20" y="28"/>
                    </a:lnTo>
                    <a:lnTo>
                      <a:pt x="23" y="22"/>
                    </a:lnTo>
                    <a:lnTo>
                      <a:pt x="27" y="19"/>
                    </a:lnTo>
                    <a:lnTo>
                      <a:pt x="33" y="16"/>
                    </a:lnTo>
                    <a:lnTo>
                      <a:pt x="39" y="15"/>
                    </a:lnTo>
                    <a:lnTo>
                      <a:pt x="44" y="14"/>
                    </a:lnTo>
                    <a:lnTo>
                      <a:pt x="44" y="14"/>
                    </a:lnTo>
                    <a:lnTo>
                      <a:pt x="51" y="15"/>
                    </a:lnTo>
                    <a:lnTo>
                      <a:pt x="56" y="16"/>
                    </a:lnTo>
                    <a:lnTo>
                      <a:pt x="62" y="19"/>
                    </a:lnTo>
                    <a:lnTo>
                      <a:pt x="66" y="22"/>
                    </a:lnTo>
                    <a:lnTo>
                      <a:pt x="70" y="28"/>
                    </a:lnTo>
                    <a:lnTo>
                      <a:pt x="73" y="32"/>
                    </a:lnTo>
                    <a:lnTo>
                      <a:pt x="75" y="39"/>
                    </a:lnTo>
                    <a:lnTo>
                      <a:pt x="76" y="44"/>
                    </a:lnTo>
                    <a:lnTo>
                      <a:pt x="76" y="44"/>
                    </a:lnTo>
                    <a:lnTo>
                      <a:pt x="75" y="51"/>
                    </a:lnTo>
                    <a:lnTo>
                      <a:pt x="73" y="56"/>
                    </a:lnTo>
                    <a:lnTo>
                      <a:pt x="70" y="61"/>
                    </a:lnTo>
                    <a:lnTo>
                      <a:pt x="66" y="66"/>
                    </a:lnTo>
                    <a:lnTo>
                      <a:pt x="62" y="70"/>
                    </a:lnTo>
                    <a:lnTo>
                      <a:pt x="56" y="73"/>
                    </a:lnTo>
                    <a:lnTo>
                      <a:pt x="51" y="74"/>
                    </a:lnTo>
                    <a:lnTo>
                      <a:pt x="44" y="75"/>
                    </a:lnTo>
                    <a:lnTo>
                      <a:pt x="44" y="75"/>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54" name="Freeform 119">
                <a:extLst>
                  <a:ext uri="{FF2B5EF4-FFF2-40B4-BE49-F238E27FC236}">
                    <a16:creationId xmlns:a16="http://schemas.microsoft.com/office/drawing/2014/main" id="{1F46C547-076E-4634-B43A-CA5541397749}"/>
                  </a:ext>
                </a:extLst>
              </p:cNvPr>
              <p:cNvSpPr>
                <a:spLocks noEditPoints="1"/>
              </p:cNvSpPr>
              <p:nvPr/>
            </p:nvSpPr>
            <p:spPr bwMode="auto">
              <a:xfrm>
                <a:off x="3352800" y="3486150"/>
                <a:ext cx="200025" cy="201613"/>
              </a:xfrm>
              <a:custGeom>
                <a:avLst/>
                <a:gdLst>
                  <a:gd name="T0" fmla="*/ 111 w 126"/>
                  <a:gd name="T1" fmla="*/ 45 h 127"/>
                  <a:gd name="T2" fmla="*/ 117 w 126"/>
                  <a:gd name="T3" fmla="*/ 27 h 127"/>
                  <a:gd name="T4" fmla="*/ 93 w 126"/>
                  <a:gd name="T5" fmla="*/ 10 h 127"/>
                  <a:gd name="T6" fmla="*/ 82 w 126"/>
                  <a:gd name="T7" fmla="*/ 5 h 127"/>
                  <a:gd name="T8" fmla="*/ 53 w 126"/>
                  <a:gd name="T9" fmla="*/ 0 h 127"/>
                  <a:gd name="T10" fmla="*/ 44 w 126"/>
                  <a:gd name="T11" fmla="*/ 15 h 127"/>
                  <a:gd name="T12" fmla="*/ 27 w 126"/>
                  <a:gd name="T13" fmla="*/ 10 h 127"/>
                  <a:gd name="T14" fmla="*/ 11 w 126"/>
                  <a:gd name="T15" fmla="*/ 34 h 127"/>
                  <a:gd name="T16" fmla="*/ 5 w 126"/>
                  <a:gd name="T17" fmla="*/ 45 h 127"/>
                  <a:gd name="T18" fmla="*/ 0 w 126"/>
                  <a:gd name="T19" fmla="*/ 73 h 127"/>
                  <a:gd name="T20" fmla="*/ 15 w 126"/>
                  <a:gd name="T21" fmla="*/ 82 h 127"/>
                  <a:gd name="T22" fmla="*/ 10 w 126"/>
                  <a:gd name="T23" fmla="*/ 100 h 127"/>
                  <a:gd name="T24" fmla="*/ 33 w 126"/>
                  <a:gd name="T25" fmla="*/ 116 h 127"/>
                  <a:gd name="T26" fmla="*/ 44 w 126"/>
                  <a:gd name="T27" fmla="*/ 122 h 127"/>
                  <a:gd name="T28" fmla="*/ 72 w 126"/>
                  <a:gd name="T29" fmla="*/ 127 h 127"/>
                  <a:gd name="T30" fmla="*/ 82 w 126"/>
                  <a:gd name="T31" fmla="*/ 112 h 127"/>
                  <a:gd name="T32" fmla="*/ 99 w 126"/>
                  <a:gd name="T33" fmla="*/ 116 h 127"/>
                  <a:gd name="T34" fmla="*/ 116 w 126"/>
                  <a:gd name="T35" fmla="*/ 93 h 127"/>
                  <a:gd name="T36" fmla="*/ 121 w 126"/>
                  <a:gd name="T37" fmla="*/ 82 h 127"/>
                  <a:gd name="T38" fmla="*/ 126 w 126"/>
                  <a:gd name="T39" fmla="*/ 54 h 127"/>
                  <a:gd name="T40" fmla="*/ 98 w 126"/>
                  <a:gd name="T41" fmla="*/ 73 h 127"/>
                  <a:gd name="T42" fmla="*/ 100 w 126"/>
                  <a:gd name="T43" fmla="*/ 96 h 127"/>
                  <a:gd name="T44" fmla="*/ 81 w 126"/>
                  <a:gd name="T45" fmla="*/ 95 h 127"/>
                  <a:gd name="T46" fmla="*/ 67 w 126"/>
                  <a:gd name="T47" fmla="*/ 113 h 127"/>
                  <a:gd name="T48" fmla="*/ 54 w 126"/>
                  <a:gd name="T49" fmla="*/ 98 h 127"/>
                  <a:gd name="T50" fmla="*/ 31 w 126"/>
                  <a:gd name="T51" fmla="*/ 101 h 127"/>
                  <a:gd name="T52" fmla="*/ 32 w 126"/>
                  <a:gd name="T53" fmla="*/ 82 h 127"/>
                  <a:gd name="T54" fmla="*/ 14 w 126"/>
                  <a:gd name="T55" fmla="*/ 68 h 127"/>
                  <a:gd name="T56" fmla="*/ 28 w 126"/>
                  <a:gd name="T57" fmla="*/ 54 h 127"/>
                  <a:gd name="T58" fmla="*/ 26 w 126"/>
                  <a:gd name="T59" fmla="*/ 31 h 127"/>
                  <a:gd name="T60" fmla="*/ 45 w 126"/>
                  <a:gd name="T61" fmla="*/ 32 h 127"/>
                  <a:gd name="T62" fmla="*/ 59 w 126"/>
                  <a:gd name="T63" fmla="*/ 14 h 127"/>
                  <a:gd name="T64" fmla="*/ 72 w 126"/>
                  <a:gd name="T65" fmla="*/ 29 h 127"/>
                  <a:gd name="T66" fmla="*/ 95 w 126"/>
                  <a:gd name="T67" fmla="*/ 26 h 127"/>
                  <a:gd name="T68" fmla="*/ 94 w 126"/>
                  <a:gd name="T69" fmla="*/ 45 h 127"/>
                  <a:gd name="T70" fmla="*/ 112 w 126"/>
                  <a:gd name="T71" fmla="*/ 59 h 127"/>
                  <a:gd name="T72" fmla="*/ 98 w 126"/>
                  <a:gd name="T73" fmla="*/ 7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27">
                    <a:moveTo>
                      <a:pt x="121" y="47"/>
                    </a:moveTo>
                    <a:lnTo>
                      <a:pt x="111" y="45"/>
                    </a:lnTo>
                    <a:lnTo>
                      <a:pt x="117" y="35"/>
                    </a:lnTo>
                    <a:lnTo>
                      <a:pt x="117" y="27"/>
                    </a:lnTo>
                    <a:lnTo>
                      <a:pt x="102" y="12"/>
                    </a:lnTo>
                    <a:lnTo>
                      <a:pt x="93" y="10"/>
                    </a:lnTo>
                    <a:lnTo>
                      <a:pt x="84" y="16"/>
                    </a:lnTo>
                    <a:lnTo>
                      <a:pt x="82" y="5"/>
                    </a:lnTo>
                    <a:lnTo>
                      <a:pt x="75" y="0"/>
                    </a:lnTo>
                    <a:lnTo>
                      <a:pt x="53" y="0"/>
                    </a:lnTo>
                    <a:lnTo>
                      <a:pt x="46" y="5"/>
                    </a:lnTo>
                    <a:lnTo>
                      <a:pt x="44" y="15"/>
                    </a:lnTo>
                    <a:lnTo>
                      <a:pt x="36" y="9"/>
                    </a:lnTo>
                    <a:lnTo>
                      <a:pt x="27" y="10"/>
                    </a:lnTo>
                    <a:lnTo>
                      <a:pt x="12" y="26"/>
                    </a:lnTo>
                    <a:lnTo>
                      <a:pt x="11" y="34"/>
                    </a:lnTo>
                    <a:lnTo>
                      <a:pt x="15" y="43"/>
                    </a:lnTo>
                    <a:lnTo>
                      <a:pt x="5" y="45"/>
                    </a:lnTo>
                    <a:lnTo>
                      <a:pt x="0" y="51"/>
                    </a:lnTo>
                    <a:lnTo>
                      <a:pt x="0" y="73"/>
                    </a:lnTo>
                    <a:lnTo>
                      <a:pt x="5" y="80"/>
                    </a:lnTo>
                    <a:lnTo>
                      <a:pt x="15" y="82"/>
                    </a:lnTo>
                    <a:lnTo>
                      <a:pt x="9" y="91"/>
                    </a:lnTo>
                    <a:lnTo>
                      <a:pt x="10" y="100"/>
                    </a:lnTo>
                    <a:lnTo>
                      <a:pt x="25" y="115"/>
                    </a:lnTo>
                    <a:lnTo>
                      <a:pt x="33" y="116"/>
                    </a:lnTo>
                    <a:lnTo>
                      <a:pt x="42" y="111"/>
                    </a:lnTo>
                    <a:lnTo>
                      <a:pt x="44" y="122"/>
                    </a:lnTo>
                    <a:lnTo>
                      <a:pt x="52" y="127"/>
                    </a:lnTo>
                    <a:lnTo>
                      <a:pt x="72" y="127"/>
                    </a:lnTo>
                    <a:lnTo>
                      <a:pt x="80" y="122"/>
                    </a:lnTo>
                    <a:lnTo>
                      <a:pt x="82" y="112"/>
                    </a:lnTo>
                    <a:lnTo>
                      <a:pt x="91" y="117"/>
                    </a:lnTo>
                    <a:lnTo>
                      <a:pt x="99" y="116"/>
                    </a:lnTo>
                    <a:lnTo>
                      <a:pt x="114" y="101"/>
                    </a:lnTo>
                    <a:lnTo>
                      <a:pt x="116" y="93"/>
                    </a:lnTo>
                    <a:lnTo>
                      <a:pt x="111" y="84"/>
                    </a:lnTo>
                    <a:lnTo>
                      <a:pt x="121" y="82"/>
                    </a:lnTo>
                    <a:lnTo>
                      <a:pt x="126" y="75"/>
                    </a:lnTo>
                    <a:lnTo>
                      <a:pt x="126" y="54"/>
                    </a:lnTo>
                    <a:lnTo>
                      <a:pt x="121" y="47"/>
                    </a:lnTo>
                    <a:close/>
                    <a:moveTo>
                      <a:pt x="98" y="73"/>
                    </a:moveTo>
                    <a:lnTo>
                      <a:pt x="94" y="84"/>
                    </a:lnTo>
                    <a:lnTo>
                      <a:pt x="100" y="96"/>
                    </a:lnTo>
                    <a:lnTo>
                      <a:pt x="94" y="102"/>
                    </a:lnTo>
                    <a:lnTo>
                      <a:pt x="81" y="95"/>
                    </a:lnTo>
                    <a:lnTo>
                      <a:pt x="70" y="99"/>
                    </a:lnTo>
                    <a:lnTo>
                      <a:pt x="67" y="113"/>
                    </a:lnTo>
                    <a:lnTo>
                      <a:pt x="57" y="113"/>
                    </a:lnTo>
                    <a:lnTo>
                      <a:pt x="54" y="98"/>
                    </a:lnTo>
                    <a:lnTo>
                      <a:pt x="43" y="94"/>
                    </a:lnTo>
                    <a:lnTo>
                      <a:pt x="31" y="101"/>
                    </a:lnTo>
                    <a:lnTo>
                      <a:pt x="24" y="94"/>
                    </a:lnTo>
                    <a:lnTo>
                      <a:pt x="32" y="82"/>
                    </a:lnTo>
                    <a:lnTo>
                      <a:pt x="28" y="71"/>
                    </a:lnTo>
                    <a:lnTo>
                      <a:pt x="14" y="68"/>
                    </a:lnTo>
                    <a:lnTo>
                      <a:pt x="14" y="58"/>
                    </a:lnTo>
                    <a:lnTo>
                      <a:pt x="28" y="54"/>
                    </a:lnTo>
                    <a:lnTo>
                      <a:pt x="32" y="44"/>
                    </a:lnTo>
                    <a:lnTo>
                      <a:pt x="26" y="31"/>
                    </a:lnTo>
                    <a:lnTo>
                      <a:pt x="32" y="24"/>
                    </a:lnTo>
                    <a:lnTo>
                      <a:pt x="45" y="32"/>
                    </a:lnTo>
                    <a:lnTo>
                      <a:pt x="56" y="28"/>
                    </a:lnTo>
                    <a:lnTo>
                      <a:pt x="59" y="14"/>
                    </a:lnTo>
                    <a:lnTo>
                      <a:pt x="69" y="14"/>
                    </a:lnTo>
                    <a:lnTo>
                      <a:pt x="72" y="29"/>
                    </a:lnTo>
                    <a:lnTo>
                      <a:pt x="83" y="33"/>
                    </a:lnTo>
                    <a:lnTo>
                      <a:pt x="95" y="26"/>
                    </a:lnTo>
                    <a:lnTo>
                      <a:pt x="103" y="33"/>
                    </a:lnTo>
                    <a:lnTo>
                      <a:pt x="94" y="45"/>
                    </a:lnTo>
                    <a:lnTo>
                      <a:pt x="98" y="56"/>
                    </a:lnTo>
                    <a:lnTo>
                      <a:pt x="112" y="59"/>
                    </a:lnTo>
                    <a:lnTo>
                      <a:pt x="112" y="70"/>
                    </a:lnTo>
                    <a:lnTo>
                      <a:pt x="98" y="7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55" name="Freeform 120">
                <a:extLst>
                  <a:ext uri="{FF2B5EF4-FFF2-40B4-BE49-F238E27FC236}">
                    <a16:creationId xmlns:a16="http://schemas.microsoft.com/office/drawing/2014/main" id="{4259A4A4-BACD-4D4B-9875-8DE7961360EA}"/>
                  </a:ext>
                </a:extLst>
              </p:cNvPr>
              <p:cNvSpPr>
                <a:spLocks noEditPoints="1"/>
              </p:cNvSpPr>
              <p:nvPr/>
            </p:nvSpPr>
            <p:spPr bwMode="auto">
              <a:xfrm>
                <a:off x="3414713" y="3549650"/>
                <a:ext cx="74613" cy="74613"/>
              </a:xfrm>
              <a:custGeom>
                <a:avLst/>
                <a:gdLst>
                  <a:gd name="T0" fmla="*/ 24 w 47"/>
                  <a:gd name="T1" fmla="*/ 0 h 47"/>
                  <a:gd name="T2" fmla="*/ 24 w 47"/>
                  <a:gd name="T3" fmla="*/ 0 h 47"/>
                  <a:gd name="T4" fmla="*/ 19 w 47"/>
                  <a:gd name="T5" fmla="*/ 0 h 47"/>
                  <a:gd name="T6" fmla="*/ 15 w 47"/>
                  <a:gd name="T7" fmla="*/ 2 h 47"/>
                  <a:gd name="T8" fmla="*/ 11 w 47"/>
                  <a:gd name="T9" fmla="*/ 4 h 47"/>
                  <a:gd name="T10" fmla="*/ 7 w 47"/>
                  <a:gd name="T11" fmla="*/ 6 h 47"/>
                  <a:gd name="T12" fmla="*/ 4 w 47"/>
                  <a:gd name="T13" fmla="*/ 10 h 47"/>
                  <a:gd name="T14" fmla="*/ 2 w 47"/>
                  <a:gd name="T15" fmla="*/ 14 h 47"/>
                  <a:gd name="T16" fmla="*/ 1 w 47"/>
                  <a:gd name="T17" fmla="*/ 19 h 47"/>
                  <a:gd name="T18" fmla="*/ 0 w 47"/>
                  <a:gd name="T19" fmla="*/ 23 h 47"/>
                  <a:gd name="T20" fmla="*/ 0 w 47"/>
                  <a:gd name="T21" fmla="*/ 23 h 47"/>
                  <a:gd name="T22" fmla="*/ 1 w 47"/>
                  <a:gd name="T23" fmla="*/ 28 h 47"/>
                  <a:gd name="T24" fmla="*/ 2 w 47"/>
                  <a:gd name="T25" fmla="*/ 33 h 47"/>
                  <a:gd name="T26" fmla="*/ 4 w 47"/>
                  <a:gd name="T27" fmla="*/ 36 h 47"/>
                  <a:gd name="T28" fmla="*/ 7 w 47"/>
                  <a:gd name="T29" fmla="*/ 41 h 47"/>
                  <a:gd name="T30" fmla="*/ 11 w 47"/>
                  <a:gd name="T31" fmla="*/ 43 h 47"/>
                  <a:gd name="T32" fmla="*/ 15 w 47"/>
                  <a:gd name="T33" fmla="*/ 45 h 47"/>
                  <a:gd name="T34" fmla="*/ 19 w 47"/>
                  <a:gd name="T35" fmla="*/ 47 h 47"/>
                  <a:gd name="T36" fmla="*/ 24 w 47"/>
                  <a:gd name="T37" fmla="*/ 47 h 47"/>
                  <a:gd name="T38" fmla="*/ 24 w 47"/>
                  <a:gd name="T39" fmla="*/ 47 h 47"/>
                  <a:gd name="T40" fmla="*/ 29 w 47"/>
                  <a:gd name="T41" fmla="*/ 47 h 47"/>
                  <a:gd name="T42" fmla="*/ 33 w 47"/>
                  <a:gd name="T43" fmla="*/ 45 h 47"/>
                  <a:gd name="T44" fmla="*/ 38 w 47"/>
                  <a:gd name="T45" fmla="*/ 43 h 47"/>
                  <a:gd name="T46" fmla="*/ 41 w 47"/>
                  <a:gd name="T47" fmla="*/ 41 h 47"/>
                  <a:gd name="T48" fmla="*/ 44 w 47"/>
                  <a:gd name="T49" fmla="*/ 36 h 47"/>
                  <a:gd name="T50" fmla="*/ 46 w 47"/>
                  <a:gd name="T51" fmla="*/ 33 h 47"/>
                  <a:gd name="T52" fmla="*/ 47 w 47"/>
                  <a:gd name="T53" fmla="*/ 28 h 47"/>
                  <a:gd name="T54" fmla="*/ 47 w 47"/>
                  <a:gd name="T55" fmla="*/ 23 h 47"/>
                  <a:gd name="T56" fmla="*/ 47 w 47"/>
                  <a:gd name="T57" fmla="*/ 23 h 47"/>
                  <a:gd name="T58" fmla="*/ 47 w 47"/>
                  <a:gd name="T59" fmla="*/ 19 h 47"/>
                  <a:gd name="T60" fmla="*/ 46 w 47"/>
                  <a:gd name="T61" fmla="*/ 14 h 47"/>
                  <a:gd name="T62" fmla="*/ 44 w 47"/>
                  <a:gd name="T63" fmla="*/ 10 h 47"/>
                  <a:gd name="T64" fmla="*/ 41 w 47"/>
                  <a:gd name="T65" fmla="*/ 6 h 47"/>
                  <a:gd name="T66" fmla="*/ 38 w 47"/>
                  <a:gd name="T67" fmla="*/ 4 h 47"/>
                  <a:gd name="T68" fmla="*/ 33 w 47"/>
                  <a:gd name="T69" fmla="*/ 2 h 47"/>
                  <a:gd name="T70" fmla="*/ 29 w 47"/>
                  <a:gd name="T71" fmla="*/ 0 h 47"/>
                  <a:gd name="T72" fmla="*/ 24 w 47"/>
                  <a:gd name="T73" fmla="*/ 0 h 47"/>
                  <a:gd name="T74" fmla="*/ 24 w 47"/>
                  <a:gd name="T75" fmla="*/ 0 h 47"/>
                  <a:gd name="T76" fmla="*/ 24 w 47"/>
                  <a:gd name="T77" fmla="*/ 33 h 47"/>
                  <a:gd name="T78" fmla="*/ 24 w 47"/>
                  <a:gd name="T79" fmla="*/ 33 h 47"/>
                  <a:gd name="T80" fmla="*/ 20 w 47"/>
                  <a:gd name="T81" fmla="*/ 32 h 47"/>
                  <a:gd name="T82" fmla="*/ 17 w 47"/>
                  <a:gd name="T83" fmla="*/ 30 h 47"/>
                  <a:gd name="T84" fmla="*/ 15 w 47"/>
                  <a:gd name="T85" fmla="*/ 27 h 47"/>
                  <a:gd name="T86" fmla="*/ 15 w 47"/>
                  <a:gd name="T87" fmla="*/ 23 h 47"/>
                  <a:gd name="T88" fmla="*/ 15 w 47"/>
                  <a:gd name="T89" fmla="*/ 23 h 47"/>
                  <a:gd name="T90" fmla="*/ 15 w 47"/>
                  <a:gd name="T91" fmla="*/ 20 h 47"/>
                  <a:gd name="T92" fmla="*/ 17 w 47"/>
                  <a:gd name="T93" fmla="*/ 17 h 47"/>
                  <a:gd name="T94" fmla="*/ 20 w 47"/>
                  <a:gd name="T95" fmla="*/ 15 h 47"/>
                  <a:gd name="T96" fmla="*/ 24 w 47"/>
                  <a:gd name="T97" fmla="*/ 14 h 47"/>
                  <a:gd name="T98" fmla="*/ 24 w 47"/>
                  <a:gd name="T99" fmla="*/ 14 h 47"/>
                  <a:gd name="T100" fmla="*/ 28 w 47"/>
                  <a:gd name="T101" fmla="*/ 15 h 47"/>
                  <a:gd name="T102" fmla="*/ 31 w 47"/>
                  <a:gd name="T103" fmla="*/ 17 h 47"/>
                  <a:gd name="T104" fmla="*/ 33 w 47"/>
                  <a:gd name="T105" fmla="*/ 20 h 47"/>
                  <a:gd name="T106" fmla="*/ 33 w 47"/>
                  <a:gd name="T107" fmla="*/ 23 h 47"/>
                  <a:gd name="T108" fmla="*/ 33 w 47"/>
                  <a:gd name="T109" fmla="*/ 23 h 47"/>
                  <a:gd name="T110" fmla="*/ 33 w 47"/>
                  <a:gd name="T111" fmla="*/ 27 h 47"/>
                  <a:gd name="T112" fmla="*/ 31 w 47"/>
                  <a:gd name="T113" fmla="*/ 30 h 47"/>
                  <a:gd name="T114" fmla="*/ 28 w 47"/>
                  <a:gd name="T115" fmla="*/ 32 h 47"/>
                  <a:gd name="T116" fmla="*/ 24 w 47"/>
                  <a:gd name="T117" fmla="*/ 33 h 47"/>
                  <a:gd name="T118" fmla="*/ 24 w 47"/>
                  <a:gd name="T119" fmla="*/ 3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 h="47">
                    <a:moveTo>
                      <a:pt x="24" y="0"/>
                    </a:moveTo>
                    <a:lnTo>
                      <a:pt x="24" y="0"/>
                    </a:lnTo>
                    <a:lnTo>
                      <a:pt x="19" y="0"/>
                    </a:lnTo>
                    <a:lnTo>
                      <a:pt x="15" y="2"/>
                    </a:lnTo>
                    <a:lnTo>
                      <a:pt x="11" y="4"/>
                    </a:lnTo>
                    <a:lnTo>
                      <a:pt x="7" y="6"/>
                    </a:lnTo>
                    <a:lnTo>
                      <a:pt x="4" y="10"/>
                    </a:lnTo>
                    <a:lnTo>
                      <a:pt x="2" y="14"/>
                    </a:lnTo>
                    <a:lnTo>
                      <a:pt x="1" y="19"/>
                    </a:lnTo>
                    <a:lnTo>
                      <a:pt x="0" y="23"/>
                    </a:lnTo>
                    <a:lnTo>
                      <a:pt x="0" y="23"/>
                    </a:lnTo>
                    <a:lnTo>
                      <a:pt x="1" y="28"/>
                    </a:lnTo>
                    <a:lnTo>
                      <a:pt x="2" y="33"/>
                    </a:lnTo>
                    <a:lnTo>
                      <a:pt x="4" y="36"/>
                    </a:lnTo>
                    <a:lnTo>
                      <a:pt x="7" y="41"/>
                    </a:lnTo>
                    <a:lnTo>
                      <a:pt x="11" y="43"/>
                    </a:lnTo>
                    <a:lnTo>
                      <a:pt x="15" y="45"/>
                    </a:lnTo>
                    <a:lnTo>
                      <a:pt x="19" y="47"/>
                    </a:lnTo>
                    <a:lnTo>
                      <a:pt x="24" y="47"/>
                    </a:lnTo>
                    <a:lnTo>
                      <a:pt x="24" y="47"/>
                    </a:lnTo>
                    <a:lnTo>
                      <a:pt x="29" y="47"/>
                    </a:lnTo>
                    <a:lnTo>
                      <a:pt x="33" y="45"/>
                    </a:lnTo>
                    <a:lnTo>
                      <a:pt x="38" y="43"/>
                    </a:lnTo>
                    <a:lnTo>
                      <a:pt x="41" y="41"/>
                    </a:lnTo>
                    <a:lnTo>
                      <a:pt x="44" y="36"/>
                    </a:lnTo>
                    <a:lnTo>
                      <a:pt x="46" y="33"/>
                    </a:lnTo>
                    <a:lnTo>
                      <a:pt x="47" y="28"/>
                    </a:lnTo>
                    <a:lnTo>
                      <a:pt x="47" y="23"/>
                    </a:lnTo>
                    <a:lnTo>
                      <a:pt x="47" y="23"/>
                    </a:lnTo>
                    <a:lnTo>
                      <a:pt x="47" y="19"/>
                    </a:lnTo>
                    <a:lnTo>
                      <a:pt x="46" y="14"/>
                    </a:lnTo>
                    <a:lnTo>
                      <a:pt x="44" y="10"/>
                    </a:lnTo>
                    <a:lnTo>
                      <a:pt x="41" y="6"/>
                    </a:lnTo>
                    <a:lnTo>
                      <a:pt x="38" y="4"/>
                    </a:lnTo>
                    <a:lnTo>
                      <a:pt x="33" y="2"/>
                    </a:lnTo>
                    <a:lnTo>
                      <a:pt x="29" y="0"/>
                    </a:lnTo>
                    <a:lnTo>
                      <a:pt x="24" y="0"/>
                    </a:lnTo>
                    <a:lnTo>
                      <a:pt x="24" y="0"/>
                    </a:lnTo>
                    <a:close/>
                    <a:moveTo>
                      <a:pt x="24" y="33"/>
                    </a:moveTo>
                    <a:lnTo>
                      <a:pt x="24" y="33"/>
                    </a:lnTo>
                    <a:lnTo>
                      <a:pt x="20" y="32"/>
                    </a:lnTo>
                    <a:lnTo>
                      <a:pt x="17" y="30"/>
                    </a:lnTo>
                    <a:lnTo>
                      <a:pt x="15" y="27"/>
                    </a:lnTo>
                    <a:lnTo>
                      <a:pt x="15" y="23"/>
                    </a:lnTo>
                    <a:lnTo>
                      <a:pt x="15" y="23"/>
                    </a:lnTo>
                    <a:lnTo>
                      <a:pt x="15" y="20"/>
                    </a:lnTo>
                    <a:lnTo>
                      <a:pt x="17" y="17"/>
                    </a:lnTo>
                    <a:lnTo>
                      <a:pt x="20" y="15"/>
                    </a:lnTo>
                    <a:lnTo>
                      <a:pt x="24" y="14"/>
                    </a:lnTo>
                    <a:lnTo>
                      <a:pt x="24" y="14"/>
                    </a:lnTo>
                    <a:lnTo>
                      <a:pt x="28" y="15"/>
                    </a:lnTo>
                    <a:lnTo>
                      <a:pt x="31" y="17"/>
                    </a:lnTo>
                    <a:lnTo>
                      <a:pt x="33" y="20"/>
                    </a:lnTo>
                    <a:lnTo>
                      <a:pt x="33" y="23"/>
                    </a:lnTo>
                    <a:lnTo>
                      <a:pt x="33" y="23"/>
                    </a:lnTo>
                    <a:lnTo>
                      <a:pt x="33" y="27"/>
                    </a:lnTo>
                    <a:lnTo>
                      <a:pt x="31" y="30"/>
                    </a:lnTo>
                    <a:lnTo>
                      <a:pt x="28" y="32"/>
                    </a:lnTo>
                    <a:lnTo>
                      <a:pt x="24" y="33"/>
                    </a:lnTo>
                    <a:lnTo>
                      <a:pt x="24" y="33"/>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sp>
            <p:nvSpPr>
              <p:cNvPr id="156" name="Freeform 121">
                <a:extLst>
                  <a:ext uri="{FF2B5EF4-FFF2-40B4-BE49-F238E27FC236}">
                    <a16:creationId xmlns:a16="http://schemas.microsoft.com/office/drawing/2014/main" id="{B502EFA6-BC1B-49BC-BD56-454CF6924219}"/>
                  </a:ext>
                </a:extLst>
              </p:cNvPr>
              <p:cNvSpPr/>
              <p:nvPr/>
            </p:nvSpPr>
            <p:spPr bwMode="auto">
              <a:xfrm>
                <a:off x="2921000" y="3421063"/>
                <a:ext cx="165100" cy="163513"/>
              </a:xfrm>
              <a:custGeom>
                <a:avLst/>
                <a:gdLst>
                  <a:gd name="T0" fmla="*/ 104 w 104"/>
                  <a:gd name="T1" fmla="*/ 14 h 103"/>
                  <a:gd name="T2" fmla="*/ 104 w 104"/>
                  <a:gd name="T3" fmla="*/ 0 h 103"/>
                  <a:gd name="T4" fmla="*/ 104 w 104"/>
                  <a:gd name="T5" fmla="*/ 0 h 103"/>
                  <a:gd name="T6" fmla="*/ 93 w 104"/>
                  <a:gd name="T7" fmla="*/ 0 h 103"/>
                  <a:gd name="T8" fmla="*/ 83 w 104"/>
                  <a:gd name="T9" fmla="*/ 2 h 103"/>
                  <a:gd name="T10" fmla="*/ 73 w 104"/>
                  <a:gd name="T11" fmla="*/ 4 h 103"/>
                  <a:gd name="T12" fmla="*/ 64 w 104"/>
                  <a:gd name="T13" fmla="*/ 7 h 103"/>
                  <a:gd name="T14" fmla="*/ 54 w 104"/>
                  <a:gd name="T15" fmla="*/ 11 h 103"/>
                  <a:gd name="T16" fmla="*/ 45 w 104"/>
                  <a:gd name="T17" fmla="*/ 17 h 103"/>
                  <a:gd name="T18" fmla="*/ 38 w 104"/>
                  <a:gd name="T19" fmla="*/ 23 h 103"/>
                  <a:gd name="T20" fmla="*/ 30 w 104"/>
                  <a:gd name="T21" fmla="*/ 30 h 103"/>
                  <a:gd name="T22" fmla="*/ 24 w 104"/>
                  <a:gd name="T23" fmla="*/ 37 h 103"/>
                  <a:gd name="T24" fmla="*/ 17 w 104"/>
                  <a:gd name="T25" fmla="*/ 45 h 103"/>
                  <a:gd name="T26" fmla="*/ 13 w 104"/>
                  <a:gd name="T27" fmla="*/ 54 h 103"/>
                  <a:gd name="T28" fmla="*/ 7 w 104"/>
                  <a:gd name="T29" fmla="*/ 62 h 103"/>
                  <a:gd name="T30" fmla="*/ 4 w 104"/>
                  <a:gd name="T31" fmla="*/ 72 h 103"/>
                  <a:gd name="T32" fmla="*/ 2 w 104"/>
                  <a:gd name="T33" fmla="*/ 82 h 103"/>
                  <a:gd name="T34" fmla="*/ 0 w 104"/>
                  <a:gd name="T35" fmla="*/ 92 h 103"/>
                  <a:gd name="T36" fmla="*/ 0 w 104"/>
                  <a:gd name="T37" fmla="*/ 103 h 103"/>
                  <a:gd name="T38" fmla="*/ 14 w 104"/>
                  <a:gd name="T39" fmla="*/ 103 h 103"/>
                  <a:gd name="T40" fmla="*/ 14 w 104"/>
                  <a:gd name="T41" fmla="*/ 103 h 103"/>
                  <a:gd name="T42" fmla="*/ 14 w 104"/>
                  <a:gd name="T43" fmla="*/ 94 h 103"/>
                  <a:gd name="T44" fmla="*/ 16 w 104"/>
                  <a:gd name="T45" fmla="*/ 85 h 103"/>
                  <a:gd name="T46" fmla="*/ 18 w 104"/>
                  <a:gd name="T47" fmla="*/ 76 h 103"/>
                  <a:gd name="T48" fmla="*/ 21 w 104"/>
                  <a:gd name="T49" fmla="*/ 68 h 103"/>
                  <a:gd name="T50" fmla="*/ 25 w 104"/>
                  <a:gd name="T51" fmla="*/ 60 h 103"/>
                  <a:gd name="T52" fmla="*/ 29 w 104"/>
                  <a:gd name="T53" fmla="*/ 53 h 103"/>
                  <a:gd name="T54" fmla="*/ 34 w 104"/>
                  <a:gd name="T55" fmla="*/ 46 h 103"/>
                  <a:gd name="T56" fmla="*/ 40 w 104"/>
                  <a:gd name="T57" fmla="*/ 40 h 103"/>
                  <a:gd name="T58" fmla="*/ 46 w 104"/>
                  <a:gd name="T59" fmla="*/ 34 h 103"/>
                  <a:gd name="T60" fmla="*/ 54 w 104"/>
                  <a:gd name="T61" fmla="*/ 29 h 103"/>
                  <a:gd name="T62" fmla="*/ 61 w 104"/>
                  <a:gd name="T63" fmla="*/ 24 h 103"/>
                  <a:gd name="T64" fmla="*/ 69 w 104"/>
                  <a:gd name="T65" fmla="*/ 20 h 103"/>
                  <a:gd name="T66" fmla="*/ 77 w 104"/>
                  <a:gd name="T67" fmla="*/ 17 h 103"/>
                  <a:gd name="T68" fmla="*/ 85 w 104"/>
                  <a:gd name="T69" fmla="*/ 15 h 103"/>
                  <a:gd name="T70" fmla="*/ 95 w 104"/>
                  <a:gd name="T71" fmla="*/ 14 h 103"/>
                  <a:gd name="T72" fmla="*/ 104 w 104"/>
                  <a:gd name="T73" fmla="*/ 14 h 103"/>
                  <a:gd name="T74" fmla="*/ 104 w 104"/>
                  <a:gd name="T75" fmla="*/ 1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4" h="103">
                    <a:moveTo>
                      <a:pt x="104" y="14"/>
                    </a:moveTo>
                    <a:lnTo>
                      <a:pt x="104" y="0"/>
                    </a:lnTo>
                    <a:lnTo>
                      <a:pt x="104" y="0"/>
                    </a:lnTo>
                    <a:lnTo>
                      <a:pt x="93" y="0"/>
                    </a:lnTo>
                    <a:lnTo>
                      <a:pt x="83" y="2"/>
                    </a:lnTo>
                    <a:lnTo>
                      <a:pt x="73" y="4"/>
                    </a:lnTo>
                    <a:lnTo>
                      <a:pt x="64" y="7"/>
                    </a:lnTo>
                    <a:lnTo>
                      <a:pt x="54" y="11"/>
                    </a:lnTo>
                    <a:lnTo>
                      <a:pt x="45" y="17"/>
                    </a:lnTo>
                    <a:lnTo>
                      <a:pt x="38" y="23"/>
                    </a:lnTo>
                    <a:lnTo>
                      <a:pt x="30" y="30"/>
                    </a:lnTo>
                    <a:lnTo>
                      <a:pt x="24" y="37"/>
                    </a:lnTo>
                    <a:lnTo>
                      <a:pt x="17" y="45"/>
                    </a:lnTo>
                    <a:lnTo>
                      <a:pt x="13" y="54"/>
                    </a:lnTo>
                    <a:lnTo>
                      <a:pt x="7" y="62"/>
                    </a:lnTo>
                    <a:lnTo>
                      <a:pt x="4" y="72"/>
                    </a:lnTo>
                    <a:lnTo>
                      <a:pt x="2" y="82"/>
                    </a:lnTo>
                    <a:lnTo>
                      <a:pt x="0" y="92"/>
                    </a:lnTo>
                    <a:lnTo>
                      <a:pt x="0" y="103"/>
                    </a:lnTo>
                    <a:lnTo>
                      <a:pt x="14" y="103"/>
                    </a:lnTo>
                    <a:lnTo>
                      <a:pt x="14" y="103"/>
                    </a:lnTo>
                    <a:lnTo>
                      <a:pt x="14" y="94"/>
                    </a:lnTo>
                    <a:lnTo>
                      <a:pt x="16" y="85"/>
                    </a:lnTo>
                    <a:lnTo>
                      <a:pt x="18" y="76"/>
                    </a:lnTo>
                    <a:lnTo>
                      <a:pt x="21" y="68"/>
                    </a:lnTo>
                    <a:lnTo>
                      <a:pt x="25" y="60"/>
                    </a:lnTo>
                    <a:lnTo>
                      <a:pt x="29" y="53"/>
                    </a:lnTo>
                    <a:lnTo>
                      <a:pt x="34" y="46"/>
                    </a:lnTo>
                    <a:lnTo>
                      <a:pt x="40" y="40"/>
                    </a:lnTo>
                    <a:lnTo>
                      <a:pt x="46" y="34"/>
                    </a:lnTo>
                    <a:lnTo>
                      <a:pt x="54" y="29"/>
                    </a:lnTo>
                    <a:lnTo>
                      <a:pt x="61" y="24"/>
                    </a:lnTo>
                    <a:lnTo>
                      <a:pt x="69" y="20"/>
                    </a:lnTo>
                    <a:lnTo>
                      <a:pt x="77" y="17"/>
                    </a:lnTo>
                    <a:lnTo>
                      <a:pt x="85" y="15"/>
                    </a:lnTo>
                    <a:lnTo>
                      <a:pt x="95" y="14"/>
                    </a:lnTo>
                    <a:lnTo>
                      <a:pt x="104" y="14"/>
                    </a:lnTo>
                    <a:lnTo>
                      <a:pt x="104" y="14"/>
                    </a:ln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dirty="0">
                  <a:cs typeface="+mn-ea"/>
                  <a:sym typeface="+mn-lt"/>
                </a:endParaRPr>
              </a:p>
            </p:txBody>
          </p:sp>
        </p:grpSp>
      </p:grpSp>
    </p:spTree>
    <p:extLst>
      <p:ext uri="{BB962C8B-B14F-4D97-AF65-F5344CB8AC3E}">
        <p14:creationId xmlns:p14="http://schemas.microsoft.com/office/powerpoint/2010/main" val="4214332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fade">
                                      <p:cBhvr>
                                        <p:cTn id="7" dur="500"/>
                                        <p:tgtEl>
                                          <p:spTgt spid="11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17"/>
                                        </p:tgtEl>
                                        <p:attrNameLst>
                                          <p:attrName>style.visibility</p:attrName>
                                        </p:attrNameLst>
                                      </p:cBhvr>
                                      <p:to>
                                        <p:strVal val="visible"/>
                                      </p:to>
                                    </p:set>
                                    <p:anim calcmode="lin" valueType="num">
                                      <p:cBhvr>
                                        <p:cTn id="12" dur="500" fill="hold"/>
                                        <p:tgtEl>
                                          <p:spTgt spid="117"/>
                                        </p:tgtEl>
                                        <p:attrNameLst>
                                          <p:attrName>ppt_w</p:attrName>
                                        </p:attrNameLst>
                                      </p:cBhvr>
                                      <p:tavLst>
                                        <p:tav tm="0">
                                          <p:val>
                                            <p:fltVal val="0"/>
                                          </p:val>
                                        </p:tav>
                                        <p:tav tm="100000">
                                          <p:val>
                                            <p:strVal val="#ppt_w"/>
                                          </p:val>
                                        </p:tav>
                                      </p:tavLst>
                                    </p:anim>
                                    <p:anim calcmode="lin" valueType="num">
                                      <p:cBhvr>
                                        <p:cTn id="13" dur="500" fill="hold"/>
                                        <p:tgtEl>
                                          <p:spTgt spid="117"/>
                                        </p:tgtEl>
                                        <p:attrNameLst>
                                          <p:attrName>ppt_h</p:attrName>
                                        </p:attrNameLst>
                                      </p:cBhvr>
                                      <p:tavLst>
                                        <p:tav tm="0">
                                          <p:val>
                                            <p:fltVal val="0"/>
                                          </p:val>
                                        </p:tav>
                                        <p:tav tm="100000">
                                          <p:val>
                                            <p:strVal val="#ppt_h"/>
                                          </p:val>
                                        </p:tav>
                                      </p:tavLst>
                                    </p:anim>
                                    <p:animEffect transition="in" filter="fade">
                                      <p:cBhvr>
                                        <p:cTn id="14"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4690D006-0ECE-47A9-9EF1-1157DE38A9E6}"/>
              </a:ext>
            </a:extLst>
          </p:cNvPr>
          <p:cNvSpPr/>
          <p:nvPr/>
        </p:nvSpPr>
        <p:spPr>
          <a:xfrm>
            <a:off x="1583667" y="1825035"/>
            <a:ext cx="9024664" cy="497957"/>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20000"/>
              </a:lnSpc>
            </a:pPr>
            <a:r>
              <a:rPr lang="zh-CN" altLang="zh-CN" sz="2400" dirty="0">
                <a:solidFill>
                  <a:schemeClr val="bg1"/>
                </a:solidFill>
                <a:latin typeface="微软雅黑" panose="020B0503020204020204" pitchFamily="34" charset="-122"/>
                <a:ea typeface="微软雅黑" panose="020B0503020204020204" pitchFamily="34" charset="-122"/>
              </a:rPr>
              <a:t>要想描述单变量的分布情况，可以采用最简单的</a:t>
            </a:r>
            <a:r>
              <a:rPr lang="zh-CN" altLang="zh-CN" sz="2400" b="1" dirty="0">
                <a:solidFill>
                  <a:schemeClr val="bg1"/>
                </a:solidFill>
                <a:latin typeface="微软雅黑" panose="020B0503020204020204" pitchFamily="34" charset="-122"/>
                <a:ea typeface="微软雅黑" panose="020B0503020204020204" pitchFamily="34" charset="-122"/>
              </a:rPr>
              <a:t>直方图</a:t>
            </a:r>
            <a:r>
              <a:rPr lang="zh-CN" altLang="zh-CN" sz="2400" dirty="0">
                <a:solidFill>
                  <a:schemeClr val="bg1"/>
                </a:solidFill>
                <a:latin typeface="微软雅黑" panose="020B0503020204020204" pitchFamily="34" charset="-122"/>
                <a:ea typeface="微软雅黑" panose="020B0503020204020204" pitchFamily="34" charset="-122"/>
              </a:rPr>
              <a:t>进行展现。</a:t>
            </a:r>
            <a:endParaRPr lang="zh-CN" altLang="en-US" sz="2400" dirty="0">
              <a:solidFill>
                <a:schemeClr val="bg1"/>
              </a:solidFill>
              <a:latin typeface="微软雅黑" panose="020B0503020204020204" pitchFamily="34" charset="-122"/>
              <a:ea typeface="微软雅黑" panose="020B0503020204020204" pitchFamily="34" charset="-122"/>
              <a:sym typeface="等线" panose="02010600030101010101" charset="-122"/>
            </a:endParaRPr>
          </a:p>
        </p:txBody>
      </p:sp>
      <p:sp>
        <p:nvSpPr>
          <p:cNvPr id="10" name="矩形 9">
            <a:extLst>
              <a:ext uri="{FF2B5EF4-FFF2-40B4-BE49-F238E27FC236}">
                <a16:creationId xmlns:a16="http://schemas.microsoft.com/office/drawing/2014/main" id="{9FE51110-D870-4403-A051-455DD6894EA4}"/>
              </a:ext>
            </a:extLst>
          </p:cNvPr>
          <p:cNvSpPr>
            <a:spLocks noChangeArrowheads="1"/>
          </p:cNvSpPr>
          <p:nvPr/>
        </p:nvSpPr>
        <p:spPr bwMode="auto">
          <a:xfrm>
            <a:off x="1757285" y="3378128"/>
            <a:ext cx="9025015"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457200" algn="just">
              <a:lnSpc>
                <a:spcPct val="150000"/>
              </a:lnSpc>
            </a:pPr>
            <a:r>
              <a:rPr lang="en-US" altLang="zh-CN" sz="2400" dirty="0">
                <a:solidFill>
                  <a:schemeClr val="bg1"/>
                </a:solidFill>
                <a:latin typeface="微软雅黑" panose="020B0503020204020204" pitchFamily="34" charset="-122"/>
                <a:ea typeface="微软雅黑" panose="020B0503020204020204" pitchFamily="34" charset="-122"/>
              </a:rPr>
              <a:t>Seaborn</a:t>
            </a:r>
            <a:r>
              <a:rPr lang="zh-CN" altLang="zh-CN" sz="2400" dirty="0">
                <a:solidFill>
                  <a:schemeClr val="bg1"/>
                </a:solidFill>
                <a:latin typeface="微软雅黑" panose="020B0503020204020204" pitchFamily="34" charset="-122"/>
                <a:ea typeface="微软雅黑" panose="020B0503020204020204" pitchFamily="34" charset="-122"/>
              </a:rPr>
              <a:t>中提供了一个</a:t>
            </a:r>
            <a:r>
              <a:rPr lang="en-US" altLang="zh-CN" sz="2400" b="1" dirty="0" err="1">
                <a:solidFill>
                  <a:schemeClr val="bg1"/>
                </a:solidFill>
                <a:latin typeface="微软雅黑" panose="020B0503020204020204" pitchFamily="34" charset="-122"/>
                <a:ea typeface="微软雅黑" panose="020B0503020204020204" pitchFamily="34" charset="-122"/>
              </a:rPr>
              <a:t>histplot</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zh-CN" sz="2400" b="1" dirty="0">
                <a:solidFill>
                  <a:schemeClr val="bg1"/>
                </a:solidFill>
                <a:latin typeface="微软雅黑" panose="020B0503020204020204" pitchFamily="34" charset="-122"/>
                <a:ea typeface="微软雅黑" panose="020B0503020204020204" pitchFamily="34" charset="-122"/>
              </a:rPr>
              <a:t>函数</a:t>
            </a:r>
            <a:r>
              <a:rPr lang="zh-CN" altLang="zh-CN" sz="2400" dirty="0">
                <a:solidFill>
                  <a:schemeClr val="bg1"/>
                </a:solidFill>
                <a:latin typeface="微软雅黑" panose="020B0503020204020204" pitchFamily="34" charset="-122"/>
                <a:ea typeface="微软雅黑" panose="020B0503020204020204" pitchFamily="34" charset="-122"/>
              </a:rPr>
              <a:t>，它默认绘制的是一个带有核密度估计曲线的直方图。</a:t>
            </a:r>
            <a:endParaRPr lang="en-US" altLang="zh-CN" sz="2400" dirty="0">
              <a:solidFill>
                <a:schemeClr val="bg1"/>
              </a:solidFill>
              <a:latin typeface="微软雅黑" panose="020B0503020204020204" pitchFamily="34" charset="-122"/>
              <a:ea typeface="微软雅黑" panose="020B0503020204020204" pitchFamily="34" charset="-122"/>
            </a:endParaRPr>
          </a:p>
          <a:p>
            <a:pPr indent="457200" algn="just">
              <a:lnSpc>
                <a:spcPct val="150000"/>
              </a:lnSpc>
            </a:pPr>
            <a:r>
              <a:rPr lang="zh-CN" altLang="en-US" sz="2400" dirty="0">
                <a:solidFill>
                  <a:schemeClr val="bg1"/>
                </a:solidFill>
                <a:latin typeface="微软雅黑" panose="020B0503020204020204" pitchFamily="34" charset="-122"/>
                <a:ea typeface="微软雅黑" panose="020B0503020204020204" pitchFamily="34" charset="-122"/>
              </a:rPr>
              <a:t>核密度估计是概率论中的一个概念，在概率论中用来估计未知的密度函数。</a:t>
            </a:r>
            <a:endParaRPr lang="zh-CN" altLang="en-US" sz="2400" dirty="0">
              <a:solidFill>
                <a:schemeClr val="bg1"/>
              </a:solidFill>
              <a:latin typeface="微软雅黑" panose="020B0503020204020204" pitchFamily="34" charset="-122"/>
              <a:ea typeface="微软雅黑" panose="020B0503020204020204" pitchFamily="34" charset="-122"/>
              <a:sym typeface="等线" panose="02010600030101010101" charset="-122"/>
            </a:endParaRPr>
          </a:p>
        </p:txBody>
      </p:sp>
      <p:sp>
        <p:nvSpPr>
          <p:cNvPr id="2" name="矩形 1">
            <a:extLst>
              <a:ext uri="{FF2B5EF4-FFF2-40B4-BE49-F238E27FC236}">
                <a16:creationId xmlns:a16="http://schemas.microsoft.com/office/drawing/2014/main" id="{589332C9-1914-4818-A786-37341499C272}"/>
              </a:ext>
            </a:extLst>
          </p:cNvPr>
          <p:cNvSpPr/>
          <p:nvPr/>
        </p:nvSpPr>
        <p:spPr>
          <a:xfrm>
            <a:off x="0" y="5936626"/>
            <a:ext cx="12191999" cy="327805"/>
          </a:xfrm>
          <a:prstGeom prst="rect">
            <a:avLst/>
          </a:prstGeom>
          <a:solidFill>
            <a:schemeClr val="bg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a:extLst>
              <a:ext uri="{FF2B5EF4-FFF2-40B4-BE49-F238E27FC236}">
                <a16:creationId xmlns:a16="http://schemas.microsoft.com/office/drawing/2014/main" id="{AFEE1670-36B7-419B-BF76-DDB167BC5E39}"/>
              </a:ext>
            </a:extLst>
          </p:cNvPr>
          <p:cNvGrpSpPr/>
          <p:nvPr/>
        </p:nvGrpSpPr>
        <p:grpSpPr>
          <a:xfrm>
            <a:off x="1336097" y="3135085"/>
            <a:ext cx="209550" cy="2794410"/>
            <a:chOff x="1336097" y="3106057"/>
            <a:chExt cx="209550" cy="2794410"/>
          </a:xfrm>
        </p:grpSpPr>
        <p:cxnSp>
          <p:nvCxnSpPr>
            <p:cNvPr id="4" name="直接连接符 3">
              <a:extLst>
                <a:ext uri="{FF2B5EF4-FFF2-40B4-BE49-F238E27FC236}">
                  <a16:creationId xmlns:a16="http://schemas.microsoft.com/office/drawing/2014/main" id="{341410AD-92C5-48D6-9939-D2CBAD9F6EE9}"/>
                </a:ext>
              </a:extLst>
            </p:cNvPr>
            <p:cNvCxnSpPr>
              <a:cxnSpLocks/>
            </p:cNvCxnSpPr>
            <p:nvPr/>
          </p:nvCxnSpPr>
          <p:spPr>
            <a:xfrm flipV="1">
              <a:off x="1440873" y="3106057"/>
              <a:ext cx="0" cy="279441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椭圆 10">
              <a:extLst>
                <a:ext uri="{FF2B5EF4-FFF2-40B4-BE49-F238E27FC236}">
                  <a16:creationId xmlns:a16="http://schemas.microsoft.com/office/drawing/2014/main" id="{34867E3C-2648-45AE-B761-5D645DEF333D}"/>
                </a:ext>
              </a:extLst>
            </p:cNvPr>
            <p:cNvSpPr/>
            <p:nvPr/>
          </p:nvSpPr>
          <p:spPr>
            <a:xfrm>
              <a:off x="1336097" y="3594161"/>
              <a:ext cx="209549" cy="209549"/>
            </a:xfrm>
            <a:prstGeom prst="ellipse">
              <a:avLst/>
            </a:prstGeom>
            <a:solidFill>
              <a:srgbClr val="61D6FE"/>
            </a:solidFill>
            <a:ln>
              <a:solidFill>
                <a:srgbClr val="61D6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C1F460F5-BD58-4CAE-AE23-47F7DA9E4036}"/>
                </a:ext>
              </a:extLst>
            </p:cNvPr>
            <p:cNvSpPr/>
            <p:nvPr/>
          </p:nvSpPr>
          <p:spPr>
            <a:xfrm>
              <a:off x="1336098" y="4509085"/>
              <a:ext cx="209549" cy="209549"/>
            </a:xfrm>
            <a:prstGeom prst="ellipse">
              <a:avLst/>
            </a:prstGeom>
            <a:solidFill>
              <a:srgbClr val="61D6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16">
            <a:extLst>
              <a:ext uri="{FF2B5EF4-FFF2-40B4-BE49-F238E27FC236}">
                <a16:creationId xmlns:a16="http://schemas.microsoft.com/office/drawing/2014/main" id="{27A6AB35-ADA0-4BEC-89E3-B292EC0C7534}"/>
              </a:ext>
            </a:extLst>
          </p:cNvPr>
          <p:cNvSpPr txBox="1"/>
          <p:nvPr/>
        </p:nvSpPr>
        <p:spPr>
          <a:xfrm>
            <a:off x="215842" y="179921"/>
            <a:ext cx="2679758" cy="523220"/>
          </a:xfrm>
          <a:prstGeom prst="rect">
            <a:avLst/>
          </a:prstGeom>
          <a:noFill/>
        </p:spPr>
        <p:txBody>
          <a:bodyPr wrap="square" rtlCol="0">
            <a:spAutoFit/>
          </a:bodyPr>
          <a:lstStyle/>
          <a:p>
            <a:pPr marL="0" lvl="3">
              <a:buClr>
                <a:srgbClr val="000066"/>
              </a:buClr>
              <a:defRPr/>
            </a:pPr>
            <a:r>
              <a:rPr lang="zh-CN" altLang="en-US" sz="2800" b="1"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sym typeface="Arial" panose="020B0604020202020204" pitchFamily="34" charset="0"/>
              </a:rPr>
              <a:t>使用</a:t>
            </a:r>
            <a:r>
              <a:rPr lang="en-US" altLang="zh-CN" sz="2800" b="1"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sym typeface="Arial" panose="020B0604020202020204" pitchFamily="34" charset="0"/>
              </a:rPr>
              <a:t>Seaborn</a:t>
            </a:r>
          </a:p>
        </p:txBody>
      </p:sp>
    </p:spTree>
    <p:extLst>
      <p:ext uri="{BB962C8B-B14F-4D97-AF65-F5344CB8AC3E}">
        <p14:creationId xmlns:p14="http://schemas.microsoft.com/office/powerpoint/2010/main" val="25510739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down)">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xEl>
                                              <p:pRg st="1" end="1"/>
                                            </p:txEl>
                                          </p:spTgt>
                                        </p:tgtEl>
                                        <p:attrNameLst>
                                          <p:attrName>style.visibility</p:attrName>
                                        </p:attrNameLst>
                                      </p:cBhvr>
                                      <p:to>
                                        <p:strVal val="visible"/>
                                      </p:to>
                                    </p:set>
                                    <p:animEffect transition="in" filter="fade">
                                      <p:cBhvr>
                                        <p:cTn id="25"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build="p"/>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示 2">
            <a:extLst>
              <a:ext uri="{FF2B5EF4-FFF2-40B4-BE49-F238E27FC236}">
                <a16:creationId xmlns:a16="http://schemas.microsoft.com/office/drawing/2014/main" id="{51D52565-9EEC-4974-8718-0DE13AE573A4}"/>
              </a:ext>
            </a:extLst>
          </p:cNvPr>
          <p:cNvGraphicFramePr/>
          <p:nvPr>
            <p:extLst>
              <p:ext uri="{D42A27DB-BD31-4B8C-83A1-F6EECF244321}">
                <p14:modId xmlns:p14="http://schemas.microsoft.com/office/powerpoint/2010/main" val="2161306407"/>
              </p:ext>
            </p:extLst>
          </p:nvPr>
        </p:nvGraphicFramePr>
        <p:xfrm>
          <a:off x="1221954" y="3354136"/>
          <a:ext cx="9436667" cy="22991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组合 1">
            <a:extLst>
              <a:ext uri="{FF2B5EF4-FFF2-40B4-BE49-F238E27FC236}">
                <a16:creationId xmlns:a16="http://schemas.microsoft.com/office/drawing/2014/main" id="{A698C9BF-BFE4-41C9-9C44-1F7A6C61A3F9}"/>
              </a:ext>
            </a:extLst>
          </p:cNvPr>
          <p:cNvGrpSpPr/>
          <p:nvPr/>
        </p:nvGrpSpPr>
        <p:grpSpPr>
          <a:xfrm>
            <a:off x="2575422" y="1881328"/>
            <a:ext cx="6729730" cy="954107"/>
            <a:chOff x="2382792" y="1667741"/>
            <a:chExt cx="6729730" cy="954107"/>
          </a:xfrm>
        </p:grpSpPr>
        <p:sp>
          <p:nvSpPr>
            <p:cNvPr id="13" name="矩形 12">
              <a:extLst>
                <a:ext uri="{FF2B5EF4-FFF2-40B4-BE49-F238E27FC236}">
                  <a16:creationId xmlns:a16="http://schemas.microsoft.com/office/drawing/2014/main" id="{BDAED4A2-B39A-4C0A-AFEE-E841E8E16E62}"/>
                </a:ext>
              </a:extLst>
            </p:cNvPr>
            <p:cNvSpPr>
              <a:spLocks noChangeArrowheads="1"/>
            </p:cNvSpPr>
            <p:nvPr/>
          </p:nvSpPr>
          <p:spPr bwMode="auto">
            <a:xfrm>
              <a:off x="3259092" y="1920910"/>
              <a:ext cx="544947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Arial" panose="020B0604020202020204" pitchFamily="34" charset="0"/>
                <a:buNone/>
              </a:pPr>
              <a:r>
                <a:rPr lang="en-US" altLang="zh-CN" sz="2400" dirty="0" err="1">
                  <a:solidFill>
                    <a:schemeClr val="bg1"/>
                  </a:solidFill>
                  <a:latin typeface="Times New Roman" panose="02020603050405020304" pitchFamily="18" charset="0"/>
                  <a:ea typeface="楷体" panose="02010609060101010101" pitchFamily="49" charset="-122"/>
                </a:rPr>
                <a:t>histplot</a:t>
              </a:r>
              <a:r>
                <a:rPr lang="en-US" altLang="zh-CN" sz="2400" dirty="0">
                  <a:solidFill>
                    <a:schemeClr val="bg1"/>
                  </a:solidFill>
                  <a:latin typeface="Times New Roman" panose="02020603050405020304" pitchFamily="18" charset="0"/>
                  <a:ea typeface="楷体" panose="02010609060101010101" pitchFamily="49" charset="-122"/>
                </a:rPr>
                <a:t>(a, bins = None</a:t>
              </a:r>
              <a:r>
                <a:rPr lang="zh-CN" altLang="en-US" sz="2400" dirty="0">
                  <a:solidFill>
                    <a:schemeClr val="bg1"/>
                  </a:solidFill>
                  <a:latin typeface="Times New Roman" panose="02020603050405020304" pitchFamily="18" charset="0"/>
                  <a:ea typeface="楷体" panose="02010609060101010101" pitchFamily="49" charset="-122"/>
                </a:rPr>
                <a:t>，</a:t>
              </a:r>
              <a:r>
                <a:rPr lang="en-US" altLang="zh-CN" sz="2400" dirty="0" err="1">
                  <a:solidFill>
                    <a:schemeClr val="bg1"/>
                  </a:solidFill>
                  <a:latin typeface="Times New Roman" panose="02020603050405020304" pitchFamily="18" charset="0"/>
                  <a:ea typeface="楷体" panose="02010609060101010101" pitchFamily="49" charset="-122"/>
                </a:rPr>
                <a:t>kde</a:t>
              </a:r>
              <a:r>
                <a:rPr lang="en-US" altLang="zh-CN" sz="2400" dirty="0">
                  <a:solidFill>
                    <a:schemeClr val="bg1"/>
                  </a:solidFill>
                  <a:latin typeface="Times New Roman" panose="02020603050405020304" pitchFamily="18" charset="0"/>
                  <a:ea typeface="楷体" panose="02010609060101010101" pitchFamily="49" charset="-122"/>
                </a:rPr>
                <a:t> = True ...)</a:t>
              </a:r>
              <a:endParaRPr lang="zh-CN" altLang="zh-CN" sz="2400" dirty="0">
                <a:solidFill>
                  <a:schemeClr val="bg1"/>
                </a:solidFill>
                <a:latin typeface="Times New Roman" panose="02020603050405020304" pitchFamily="18" charset="0"/>
                <a:ea typeface="楷体" panose="02010609060101010101" pitchFamily="49" charset="-122"/>
              </a:endParaRPr>
            </a:p>
          </p:txBody>
        </p:sp>
        <p:sp>
          <p:nvSpPr>
            <p:cNvPr id="14" name="矩形 13">
              <a:extLst>
                <a:ext uri="{FF2B5EF4-FFF2-40B4-BE49-F238E27FC236}">
                  <a16:creationId xmlns:a16="http://schemas.microsoft.com/office/drawing/2014/main" id="{CC28F0A7-247E-4F40-A5EF-2CE4D45C9820}"/>
                </a:ext>
              </a:extLst>
            </p:cNvPr>
            <p:cNvSpPr/>
            <p:nvPr/>
          </p:nvSpPr>
          <p:spPr>
            <a:xfrm>
              <a:off x="2382792" y="1667741"/>
              <a:ext cx="6729730" cy="954107"/>
            </a:xfrm>
            <a:prstGeom prst="rect">
              <a:avLst/>
            </a:prstGeom>
            <a:noFill/>
            <a:ln w="28575" cap="flat" cmpd="sng" algn="ctr">
              <a:solidFill>
                <a:srgbClr val="61D6FE"/>
              </a:solidFill>
              <a:prstDash val="sysDash"/>
              <a:miter lim="8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2400" b="0" i="0" u="none" strike="noStrike" kern="0" cap="none" spc="0" normalizeH="0" baseline="0" noProof="0">
                <a:ln>
                  <a:noFill/>
                </a:ln>
                <a:solidFill>
                  <a:schemeClr val="bg1"/>
                </a:solidFill>
                <a:effectLst/>
                <a:uLnTx/>
                <a:uFillTx/>
                <a:latin typeface="等线" panose="02010600030101010101" charset="-122"/>
                <a:ea typeface="等线" panose="02010600030101010101" charset="-122"/>
                <a:cs typeface="+mn-cs"/>
              </a:endParaRPr>
            </a:p>
          </p:txBody>
        </p:sp>
      </p:grpSp>
      <p:sp>
        <p:nvSpPr>
          <p:cNvPr id="15" name="文本框 14">
            <a:extLst>
              <a:ext uri="{FF2B5EF4-FFF2-40B4-BE49-F238E27FC236}">
                <a16:creationId xmlns:a16="http://schemas.microsoft.com/office/drawing/2014/main" id="{9DDDBA1E-2A4B-44EE-875C-BB03704F881E}"/>
              </a:ext>
            </a:extLst>
          </p:cNvPr>
          <p:cNvSpPr txBox="1"/>
          <p:nvPr/>
        </p:nvSpPr>
        <p:spPr>
          <a:xfrm>
            <a:off x="215842" y="179921"/>
            <a:ext cx="2679758" cy="523220"/>
          </a:xfrm>
          <a:prstGeom prst="rect">
            <a:avLst/>
          </a:prstGeom>
          <a:noFill/>
        </p:spPr>
        <p:txBody>
          <a:bodyPr wrap="square" rtlCol="0">
            <a:spAutoFit/>
          </a:bodyPr>
          <a:lstStyle/>
          <a:p>
            <a:pPr marL="0" lvl="3">
              <a:buClr>
                <a:srgbClr val="000066"/>
              </a:buClr>
              <a:defRPr/>
            </a:pPr>
            <a:r>
              <a:rPr lang="zh-CN" altLang="en-US" sz="2800" b="1"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sym typeface="Arial" panose="020B0604020202020204" pitchFamily="34" charset="0"/>
              </a:rPr>
              <a:t>使用</a:t>
            </a:r>
            <a:r>
              <a:rPr lang="en-US" altLang="zh-CN" sz="2800" b="1" dirty="0">
                <a:gradFill>
                  <a:gsLst>
                    <a:gs pos="0">
                      <a:schemeClr val="accent1">
                        <a:lumMod val="5000"/>
                        <a:lumOff val="95000"/>
                      </a:schemeClr>
                    </a:gs>
                    <a:gs pos="100000">
                      <a:srgbClr val="61D6FE"/>
                    </a:gs>
                    <a:gs pos="100000">
                      <a:schemeClr val="accent1">
                        <a:lumMod val="30000"/>
                        <a:lumOff val="70000"/>
                      </a:schemeClr>
                    </a:gs>
                  </a:gsLst>
                  <a:lin ang="5400000" scaled="1"/>
                </a:gradFill>
                <a:latin typeface="微软雅黑" panose="020B0503020204020204" pitchFamily="34" charset="-122"/>
                <a:ea typeface="微软雅黑" panose="020B0503020204020204" pitchFamily="34" charset="-122"/>
                <a:sym typeface="Arial" panose="020B0604020202020204" pitchFamily="34" charset="0"/>
              </a:rPr>
              <a:t>Seaborn</a:t>
            </a:r>
          </a:p>
        </p:txBody>
      </p:sp>
    </p:spTree>
    <p:extLst>
      <p:ext uri="{BB962C8B-B14F-4D97-AF65-F5344CB8AC3E}">
        <p14:creationId xmlns:p14="http://schemas.microsoft.com/office/powerpoint/2010/main" val="5667887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graphicEl>
                                              <a:dgm id="{9C04E504-8F26-48DA-AF8D-F0E30D075FBC}"/>
                                            </p:graphicEl>
                                          </p:spTgt>
                                        </p:tgtEl>
                                        <p:attrNameLst>
                                          <p:attrName>style.visibility</p:attrName>
                                        </p:attrNameLst>
                                      </p:cBhvr>
                                      <p:to>
                                        <p:strVal val="visible"/>
                                      </p:to>
                                    </p:set>
                                    <p:anim calcmode="lin" valueType="num">
                                      <p:cBhvr additive="base">
                                        <p:cTn id="12" dur="500" fill="hold"/>
                                        <p:tgtEl>
                                          <p:spTgt spid="3">
                                            <p:graphicEl>
                                              <a:dgm id="{9C04E504-8F26-48DA-AF8D-F0E30D075FBC}"/>
                                            </p:graphic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graphicEl>
                                              <a:dgm id="{9C04E504-8F26-48DA-AF8D-F0E30D075FBC}"/>
                                            </p:graphic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graphicEl>
                                              <a:dgm id="{D9D1E6B2-7448-40B7-A16E-D471A91C9136}"/>
                                            </p:graphicEl>
                                          </p:spTgt>
                                        </p:tgtEl>
                                        <p:attrNameLst>
                                          <p:attrName>style.visibility</p:attrName>
                                        </p:attrNameLst>
                                      </p:cBhvr>
                                      <p:to>
                                        <p:strVal val="visible"/>
                                      </p:to>
                                    </p:set>
                                    <p:anim calcmode="lin" valueType="num">
                                      <p:cBhvr additive="base">
                                        <p:cTn id="18" dur="500" fill="hold"/>
                                        <p:tgtEl>
                                          <p:spTgt spid="3">
                                            <p:graphicEl>
                                              <a:dgm id="{D9D1E6B2-7448-40B7-A16E-D471A91C9136}"/>
                                            </p:graphic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graphicEl>
                                              <a:dgm id="{D9D1E6B2-7448-40B7-A16E-D471A91C9136}"/>
                                            </p:graphicEl>
                                          </p:spTgt>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3">
                                            <p:graphicEl>
                                              <a:dgm id="{8CECD96A-D999-4E2A-93B8-67443160E4AE}"/>
                                            </p:graphicEl>
                                          </p:spTgt>
                                        </p:tgtEl>
                                        <p:attrNameLst>
                                          <p:attrName>style.visibility</p:attrName>
                                        </p:attrNameLst>
                                      </p:cBhvr>
                                      <p:to>
                                        <p:strVal val="visible"/>
                                      </p:to>
                                    </p:set>
                                    <p:anim calcmode="lin" valueType="num">
                                      <p:cBhvr additive="base">
                                        <p:cTn id="22" dur="500" fill="hold"/>
                                        <p:tgtEl>
                                          <p:spTgt spid="3">
                                            <p:graphicEl>
                                              <a:dgm id="{8CECD96A-D999-4E2A-93B8-67443160E4AE}"/>
                                            </p:graphic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graphicEl>
                                              <a:dgm id="{8CECD96A-D999-4E2A-93B8-67443160E4AE}"/>
                                            </p:graphicEl>
                                          </p:spTgt>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3">
                                            <p:graphicEl>
                                              <a:dgm id="{07D21DD5-B4E3-4570-9031-A7A767005121}"/>
                                            </p:graphicEl>
                                          </p:spTgt>
                                        </p:tgtEl>
                                        <p:attrNameLst>
                                          <p:attrName>style.visibility</p:attrName>
                                        </p:attrNameLst>
                                      </p:cBhvr>
                                      <p:to>
                                        <p:strVal val="visible"/>
                                      </p:to>
                                    </p:set>
                                    <p:anim calcmode="lin" valueType="num">
                                      <p:cBhvr additive="base">
                                        <p:cTn id="28" dur="500" fill="hold"/>
                                        <p:tgtEl>
                                          <p:spTgt spid="3">
                                            <p:graphicEl>
                                              <a:dgm id="{07D21DD5-B4E3-4570-9031-A7A767005121}"/>
                                            </p:graphic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graphicEl>
                                              <a:dgm id="{07D21DD5-B4E3-4570-9031-A7A767005121}"/>
                                            </p:graphicEl>
                                          </p:spTgt>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3">
                                            <p:graphicEl>
                                              <a:dgm id="{CDCCA276-33E3-476F-ACB1-033892FC558C}"/>
                                            </p:graphicEl>
                                          </p:spTgt>
                                        </p:tgtEl>
                                        <p:attrNameLst>
                                          <p:attrName>style.visibility</p:attrName>
                                        </p:attrNameLst>
                                      </p:cBhvr>
                                      <p:to>
                                        <p:strVal val="visible"/>
                                      </p:to>
                                    </p:set>
                                    <p:anim calcmode="lin" valueType="num">
                                      <p:cBhvr additive="base">
                                        <p:cTn id="32" dur="500" fill="hold"/>
                                        <p:tgtEl>
                                          <p:spTgt spid="3">
                                            <p:graphicEl>
                                              <a:dgm id="{CDCCA276-33E3-476F-ACB1-033892FC558C}"/>
                                            </p:graphic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graphicEl>
                                              <a:dgm id="{CDCCA276-33E3-476F-ACB1-033892FC558C}"/>
                                            </p:graphic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Dgm bld="one"/>
        </p:bldSub>
      </p:bldGraphic>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qpucbz0z">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3200" dirty="0" smtClean="0">
            <a:solidFill>
              <a:schemeClr val="bg1"/>
            </a:solidFill>
            <a:latin typeface="印品黑体" panose="00000500000000000000" pitchFamily="2" charset="-122"/>
            <a:ea typeface="印品黑体" panose="00000500000000000000" pitchFamily="2"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3165</TotalTime>
  <Words>384</Words>
  <Application>Microsoft Office PowerPoint</Application>
  <PresentationFormat>宽屏</PresentationFormat>
  <Paragraphs>47</Paragraphs>
  <Slides>11</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11</vt:i4>
      </vt:variant>
    </vt:vector>
  </HeadingPairs>
  <TitlesOfParts>
    <vt:vector size="17" baseType="lpstr">
      <vt:lpstr>等线</vt:lpstr>
      <vt:lpstr>微软雅黑</vt:lpstr>
      <vt:lpstr>印品黑体</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苧 王</dc:creator>
  <cp:lastModifiedBy>hemeng1120@qq.com</cp:lastModifiedBy>
  <cp:revision>176</cp:revision>
  <dcterms:created xsi:type="dcterms:W3CDTF">2019-06-28T03:13:00Z</dcterms:created>
  <dcterms:modified xsi:type="dcterms:W3CDTF">2024-03-13T18:03:04Z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